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4035" r:id="rId2"/>
  </p:sldMasterIdLst>
  <p:notesMasterIdLst>
    <p:notesMasterId r:id="rId70"/>
  </p:notesMasterIdLst>
  <p:handoutMasterIdLst>
    <p:handoutMasterId r:id="rId71"/>
  </p:handoutMasterIdLst>
  <p:sldIdLst>
    <p:sldId id="792" r:id="rId3"/>
    <p:sldId id="793" r:id="rId4"/>
    <p:sldId id="794" r:id="rId5"/>
    <p:sldId id="795" r:id="rId6"/>
    <p:sldId id="505" r:id="rId7"/>
    <p:sldId id="647" r:id="rId8"/>
    <p:sldId id="651" r:id="rId9"/>
    <p:sldId id="760" r:id="rId10"/>
    <p:sldId id="656" r:id="rId11"/>
    <p:sldId id="738" r:id="rId12"/>
    <p:sldId id="657" r:id="rId13"/>
    <p:sldId id="818" r:id="rId14"/>
    <p:sldId id="658" r:id="rId15"/>
    <p:sldId id="761" r:id="rId16"/>
    <p:sldId id="764" r:id="rId17"/>
    <p:sldId id="766" r:id="rId18"/>
    <p:sldId id="782" r:id="rId19"/>
    <p:sldId id="783" r:id="rId20"/>
    <p:sldId id="769" r:id="rId21"/>
    <p:sldId id="770" r:id="rId22"/>
    <p:sldId id="817" r:id="rId23"/>
    <p:sldId id="762" r:id="rId24"/>
    <p:sldId id="667" r:id="rId25"/>
    <p:sldId id="784" r:id="rId26"/>
    <p:sldId id="785" r:id="rId27"/>
    <p:sldId id="786" r:id="rId28"/>
    <p:sldId id="787" r:id="rId29"/>
    <p:sldId id="674" r:id="rId30"/>
    <p:sldId id="763" r:id="rId31"/>
    <p:sldId id="707" r:id="rId32"/>
    <p:sldId id="619" r:id="rId33"/>
    <p:sldId id="698" r:id="rId34"/>
    <p:sldId id="797" r:id="rId35"/>
    <p:sldId id="798" r:id="rId36"/>
    <p:sldId id="796" r:id="rId37"/>
    <p:sldId id="693" r:id="rId38"/>
    <p:sldId id="745" r:id="rId39"/>
    <p:sldId id="746" r:id="rId40"/>
    <p:sldId id="741" r:id="rId41"/>
    <p:sldId id="742" r:id="rId42"/>
    <p:sldId id="743" r:id="rId43"/>
    <p:sldId id="744" r:id="rId44"/>
    <p:sldId id="748" r:id="rId45"/>
    <p:sldId id="580" r:id="rId46"/>
    <p:sldId id="749" r:id="rId47"/>
    <p:sldId id="538" r:id="rId48"/>
    <p:sldId id="758" r:id="rId49"/>
    <p:sldId id="799" r:id="rId50"/>
    <p:sldId id="800" r:id="rId51"/>
    <p:sldId id="801" r:id="rId52"/>
    <p:sldId id="791" r:id="rId53"/>
    <p:sldId id="788" r:id="rId54"/>
    <p:sldId id="789" r:id="rId55"/>
    <p:sldId id="759" r:id="rId56"/>
    <p:sldId id="729" r:id="rId57"/>
    <p:sldId id="806" r:id="rId58"/>
    <p:sldId id="807" r:id="rId59"/>
    <p:sldId id="808" r:id="rId60"/>
    <p:sldId id="809" r:id="rId61"/>
    <p:sldId id="810" r:id="rId62"/>
    <p:sldId id="811" r:id="rId63"/>
    <p:sldId id="812" r:id="rId64"/>
    <p:sldId id="813" r:id="rId65"/>
    <p:sldId id="814" r:id="rId66"/>
    <p:sldId id="815" r:id="rId67"/>
    <p:sldId id="816" r:id="rId68"/>
    <p:sldId id="819" r:id="rId69"/>
  </p:sldIdLst>
  <p:sldSz cx="9144000" cy="5143500" type="screen16x9"/>
  <p:notesSz cx="9372600" cy="7053263"/>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414"/>
    <a:srgbClr val="8BAAC3"/>
    <a:srgbClr val="FF0000"/>
    <a:srgbClr val="DC0000"/>
    <a:srgbClr val="820000"/>
    <a:srgbClr val="C90000"/>
    <a:srgbClr val="DC1414"/>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88" autoAdjust="0"/>
    <p:restoredTop sz="64298" autoAdjust="0"/>
  </p:normalViewPr>
  <p:slideViewPr>
    <p:cSldViewPr snapToGrid="0">
      <p:cViewPr varScale="1">
        <p:scale>
          <a:sx n="53" d="100"/>
          <a:sy n="53" d="100"/>
        </p:scale>
        <p:origin x="-1320" y="-64"/>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notesTextViewPr>
    <p:cViewPr>
      <p:scale>
        <a:sx n="100" d="100"/>
        <a:sy n="100" d="100"/>
      </p:scale>
      <p:origin x="0" y="0"/>
    </p:cViewPr>
  </p:notesTextViewPr>
  <p:sorterViewPr>
    <p:cViewPr>
      <p:scale>
        <a:sx n="167" d="100"/>
        <a:sy n="167" d="100"/>
      </p:scale>
      <p:origin x="0" y="0"/>
    </p:cViewPr>
  </p:sorterViewPr>
  <p:notesViewPr>
    <p:cSldViewPr snapToGrid="0">
      <p:cViewPr varScale="1">
        <p:scale>
          <a:sx n="95" d="100"/>
          <a:sy n="95" d="100"/>
        </p:scale>
        <p:origin x="-2724" y="-90"/>
      </p:cViewPr>
      <p:guideLst>
        <p:guide orient="horz" pos="222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D2874-E506-4EB8-B195-69C2324D3EBA}" type="doc">
      <dgm:prSet loTypeId="urn:microsoft.com/office/officeart/2005/8/layout/hProcess9" loCatId="process" qsTypeId="urn:microsoft.com/office/officeart/2005/8/quickstyle/simple1" qsCatId="simple" csTypeId="urn:microsoft.com/office/officeart/2005/8/colors/accent1_2" csCatId="accent1" phldr="1"/>
      <dgm:spPr/>
    </dgm:pt>
    <dgm:pt modelId="{EAD13EB7-CC37-4D08-BC01-5BF0C25071AC}">
      <dgm:prSet phldrT="[Text]" custT="1"/>
      <dgm:spPr>
        <a:solidFill>
          <a:srgbClr val="0000FF"/>
        </a:solidFill>
      </dgm:spPr>
      <dgm:t>
        <a:bodyPr/>
        <a:lstStyle/>
        <a:p>
          <a:r>
            <a:rPr lang="en-US" sz="1200" b="1" dirty="0" smtClean="0"/>
            <a:t>Negotiate Consigned Agreement</a:t>
          </a:r>
          <a:endParaRPr lang="en-US" sz="1200" b="1" dirty="0"/>
        </a:p>
      </dgm:t>
    </dgm:pt>
    <dgm:pt modelId="{A6FB924D-E3D5-448D-B703-8990A66CA949}" type="parTrans" cxnId="{9D416B82-5455-495B-947A-9B2DD93C983B}">
      <dgm:prSet/>
      <dgm:spPr/>
      <dgm:t>
        <a:bodyPr/>
        <a:lstStyle/>
        <a:p>
          <a:endParaRPr lang="en-US" sz="1800" b="1"/>
        </a:p>
      </dgm:t>
    </dgm:pt>
    <dgm:pt modelId="{B50FCA96-A81C-4396-8AF3-91BCEA04AB65}" type="sibTrans" cxnId="{9D416B82-5455-495B-947A-9B2DD93C983B}">
      <dgm:prSet/>
      <dgm:spPr/>
      <dgm:t>
        <a:bodyPr/>
        <a:lstStyle/>
        <a:p>
          <a:endParaRPr lang="en-US" sz="1800" b="1"/>
        </a:p>
      </dgm:t>
    </dgm:pt>
    <dgm:pt modelId="{74E8F9B5-11C2-4C02-9548-03C53DEFA567}">
      <dgm:prSet phldrT="[Text]" custT="1"/>
      <dgm:spPr>
        <a:solidFill>
          <a:srgbClr val="0000FF"/>
        </a:solidFill>
      </dgm:spPr>
      <dgm:t>
        <a:bodyPr/>
        <a:lstStyle/>
        <a:p>
          <a:r>
            <a:rPr lang="en-US" sz="1200" b="1" dirty="0" smtClean="0"/>
            <a:t>Create Consignment Order</a:t>
          </a:r>
          <a:endParaRPr lang="en-US" sz="1200" b="1" dirty="0"/>
        </a:p>
      </dgm:t>
    </dgm:pt>
    <dgm:pt modelId="{F5B100D6-3C7A-4D88-BE39-D11967A7AA62}" type="parTrans" cxnId="{33BAFBA8-3757-4B04-AFA5-45D4B27A4ECB}">
      <dgm:prSet/>
      <dgm:spPr/>
      <dgm:t>
        <a:bodyPr/>
        <a:lstStyle/>
        <a:p>
          <a:endParaRPr lang="en-US" sz="1800" b="1"/>
        </a:p>
      </dgm:t>
    </dgm:pt>
    <dgm:pt modelId="{5BDC5F54-B16A-441F-8C1A-795172664FE4}" type="sibTrans" cxnId="{33BAFBA8-3757-4B04-AFA5-45D4B27A4ECB}">
      <dgm:prSet/>
      <dgm:spPr/>
      <dgm:t>
        <a:bodyPr/>
        <a:lstStyle/>
        <a:p>
          <a:endParaRPr lang="en-US" sz="1800" b="1"/>
        </a:p>
      </dgm:t>
    </dgm:pt>
    <dgm:pt modelId="{84718800-008D-4DC4-A828-B86F5A18C207}">
      <dgm:prSet phldrT="[Text]" custT="1"/>
      <dgm:spPr/>
      <dgm:t>
        <a:bodyPr/>
        <a:lstStyle/>
        <a:p>
          <a:r>
            <a:rPr lang="en-US" sz="1200" b="1" dirty="0" smtClean="0"/>
            <a:t>Receive  Consigned Material</a:t>
          </a:r>
          <a:endParaRPr lang="en-US" sz="1200" b="1" dirty="0"/>
        </a:p>
      </dgm:t>
    </dgm:pt>
    <dgm:pt modelId="{363B9098-BB80-4968-96ED-1330722C748C}" type="parTrans" cxnId="{4681C1EF-F9B7-4A63-A4A2-A822340D7F6A}">
      <dgm:prSet/>
      <dgm:spPr/>
      <dgm:t>
        <a:bodyPr/>
        <a:lstStyle/>
        <a:p>
          <a:endParaRPr lang="en-US" sz="1800" b="1"/>
        </a:p>
      </dgm:t>
    </dgm:pt>
    <dgm:pt modelId="{FD10AFC1-2A82-4A21-9EE2-FD3FD03134FA}" type="sibTrans" cxnId="{4681C1EF-F9B7-4A63-A4A2-A822340D7F6A}">
      <dgm:prSet/>
      <dgm:spPr/>
      <dgm:t>
        <a:bodyPr/>
        <a:lstStyle/>
        <a:p>
          <a:endParaRPr lang="en-US" sz="1800" b="1"/>
        </a:p>
      </dgm:t>
    </dgm:pt>
    <dgm:pt modelId="{352A152D-C4CD-4E15-908A-E79183DCE6D0}">
      <dgm:prSet phldrT="[Text]" custT="1"/>
      <dgm:spPr/>
      <dgm:t>
        <a:bodyPr/>
        <a:lstStyle/>
        <a:p>
          <a:r>
            <a:rPr lang="en-US" sz="1200" b="1" dirty="0" smtClean="0"/>
            <a:t>Consume Material (change in ownership)</a:t>
          </a:r>
          <a:endParaRPr lang="en-US" sz="1200" b="1" dirty="0"/>
        </a:p>
      </dgm:t>
    </dgm:pt>
    <dgm:pt modelId="{5A4A3622-D3CE-4EB4-BBF9-E4F1223BFBBC}" type="parTrans" cxnId="{B58861EF-F51D-4880-9075-943344BB7BDC}">
      <dgm:prSet/>
      <dgm:spPr/>
      <dgm:t>
        <a:bodyPr/>
        <a:lstStyle/>
        <a:p>
          <a:endParaRPr lang="en-US" sz="1800" b="1"/>
        </a:p>
      </dgm:t>
    </dgm:pt>
    <dgm:pt modelId="{90850F5E-9354-4F03-862F-F03B23C4A23F}" type="sibTrans" cxnId="{B58861EF-F51D-4880-9075-943344BB7BDC}">
      <dgm:prSet/>
      <dgm:spPr/>
      <dgm:t>
        <a:bodyPr/>
        <a:lstStyle/>
        <a:p>
          <a:endParaRPr lang="en-US" sz="1800" b="1"/>
        </a:p>
      </dgm:t>
    </dgm:pt>
    <dgm:pt modelId="{88432318-08CA-4751-B0DC-507D3E2E0739}">
      <dgm:prSet phldrT="[Text]" custT="1"/>
      <dgm:spPr>
        <a:solidFill>
          <a:srgbClr val="FF0000"/>
        </a:solidFill>
      </dgm:spPr>
      <dgm:t>
        <a:bodyPr/>
        <a:lstStyle/>
        <a:p>
          <a:r>
            <a:rPr lang="en-US" sz="1200" b="1" dirty="0" smtClean="0"/>
            <a:t>Communicate Consumption Advice</a:t>
          </a:r>
          <a:endParaRPr lang="en-US" sz="1200" b="1" dirty="0"/>
        </a:p>
      </dgm:t>
    </dgm:pt>
    <dgm:pt modelId="{A261CBCE-65D6-4AD7-9F4D-1276D75AFE87}" type="parTrans" cxnId="{A440F9DB-DE44-4942-A306-0D6B5ECF8B0F}">
      <dgm:prSet/>
      <dgm:spPr/>
      <dgm:t>
        <a:bodyPr/>
        <a:lstStyle/>
        <a:p>
          <a:endParaRPr lang="en-US" sz="1800" b="1"/>
        </a:p>
      </dgm:t>
    </dgm:pt>
    <dgm:pt modelId="{F41A7F4A-3AC8-4B3C-946F-BDF72DE74220}" type="sibTrans" cxnId="{A440F9DB-DE44-4942-A306-0D6B5ECF8B0F}">
      <dgm:prSet/>
      <dgm:spPr/>
      <dgm:t>
        <a:bodyPr/>
        <a:lstStyle/>
        <a:p>
          <a:endParaRPr lang="en-US" sz="1800" b="1"/>
        </a:p>
      </dgm:t>
    </dgm:pt>
    <dgm:pt modelId="{57978C5B-27C7-4D76-A575-938D948CE835}">
      <dgm:prSet phldrT="[Text]" custT="1"/>
      <dgm:spPr>
        <a:solidFill>
          <a:srgbClr val="0000FF"/>
        </a:solidFill>
      </dgm:spPr>
      <dgm:t>
        <a:bodyPr/>
        <a:lstStyle/>
        <a:p>
          <a:r>
            <a:rPr lang="en-US" sz="1200" b="1" dirty="0" smtClean="0"/>
            <a:t>Pay supplier</a:t>
          </a:r>
          <a:endParaRPr lang="en-US" sz="1200" b="1" dirty="0"/>
        </a:p>
      </dgm:t>
    </dgm:pt>
    <dgm:pt modelId="{72F14B4C-DD2C-4545-A705-109A791B6252}" type="parTrans" cxnId="{211BA34E-58CF-4DD0-B390-609B65DBAB58}">
      <dgm:prSet/>
      <dgm:spPr/>
      <dgm:t>
        <a:bodyPr/>
        <a:lstStyle/>
        <a:p>
          <a:endParaRPr lang="en-US" sz="1800" b="1"/>
        </a:p>
      </dgm:t>
    </dgm:pt>
    <dgm:pt modelId="{760EDB88-DAB0-4B9E-8A9E-8497CF06B251}" type="sibTrans" cxnId="{211BA34E-58CF-4DD0-B390-609B65DBAB58}">
      <dgm:prSet/>
      <dgm:spPr/>
      <dgm:t>
        <a:bodyPr/>
        <a:lstStyle/>
        <a:p>
          <a:endParaRPr lang="en-US" sz="1800" b="1"/>
        </a:p>
      </dgm:t>
    </dgm:pt>
    <dgm:pt modelId="{D29F1976-7430-48E8-9556-D6F5B6D27DF2}" type="pres">
      <dgm:prSet presAssocID="{34AD2874-E506-4EB8-B195-69C2324D3EBA}" presName="CompostProcess" presStyleCnt="0">
        <dgm:presLayoutVars>
          <dgm:dir/>
          <dgm:resizeHandles val="exact"/>
        </dgm:presLayoutVars>
      </dgm:prSet>
      <dgm:spPr/>
    </dgm:pt>
    <dgm:pt modelId="{15F5F11E-7337-4B20-A869-87C576A428CD}" type="pres">
      <dgm:prSet presAssocID="{34AD2874-E506-4EB8-B195-69C2324D3EBA}" presName="arrow" presStyleLbl="bgShp" presStyleIdx="0" presStyleCnt="1" custScaleX="117647"/>
      <dgm:spPr/>
    </dgm:pt>
    <dgm:pt modelId="{8B85F732-FCB0-4833-BEBE-542396ACCFDF}" type="pres">
      <dgm:prSet presAssocID="{34AD2874-E506-4EB8-B195-69C2324D3EBA}" presName="linearProcess" presStyleCnt="0"/>
      <dgm:spPr/>
    </dgm:pt>
    <dgm:pt modelId="{A039296C-E4B6-43EF-BD0D-B25A415D559D}" type="pres">
      <dgm:prSet presAssocID="{EAD13EB7-CC37-4D08-BC01-5BF0C25071AC}" presName="textNode" presStyleLbl="node1" presStyleIdx="0" presStyleCnt="6" custScaleY="46875" custLinFactNeighborY="-3125">
        <dgm:presLayoutVars>
          <dgm:bulletEnabled val="1"/>
        </dgm:presLayoutVars>
      </dgm:prSet>
      <dgm:spPr/>
      <dgm:t>
        <a:bodyPr/>
        <a:lstStyle/>
        <a:p>
          <a:endParaRPr lang="en-US"/>
        </a:p>
      </dgm:t>
    </dgm:pt>
    <dgm:pt modelId="{B39F0755-8584-4E20-BCBA-11FDD9BC7CE3}" type="pres">
      <dgm:prSet presAssocID="{B50FCA96-A81C-4396-8AF3-91BCEA04AB65}" presName="sibTrans" presStyleCnt="0"/>
      <dgm:spPr/>
    </dgm:pt>
    <dgm:pt modelId="{E312AD00-B37F-485D-B43D-455746790C6C}" type="pres">
      <dgm:prSet presAssocID="{74E8F9B5-11C2-4C02-9548-03C53DEFA567}" presName="textNode" presStyleLbl="node1" presStyleIdx="1" presStyleCnt="6" custScaleX="109001" custScaleY="46875" custLinFactNeighborX="-68264" custLinFactNeighborY="-3125">
        <dgm:presLayoutVars>
          <dgm:bulletEnabled val="1"/>
        </dgm:presLayoutVars>
      </dgm:prSet>
      <dgm:spPr/>
      <dgm:t>
        <a:bodyPr/>
        <a:lstStyle/>
        <a:p>
          <a:endParaRPr lang="en-US"/>
        </a:p>
      </dgm:t>
    </dgm:pt>
    <dgm:pt modelId="{D496D323-B07A-4C55-B640-A1B93E01F4D5}" type="pres">
      <dgm:prSet presAssocID="{5BDC5F54-B16A-441F-8C1A-795172664FE4}" presName="sibTrans" presStyleCnt="0"/>
      <dgm:spPr/>
    </dgm:pt>
    <dgm:pt modelId="{6A71898F-6854-45E0-8C58-0DC16F50E85C}" type="pres">
      <dgm:prSet presAssocID="{84718800-008D-4DC4-A828-B86F5A18C207}" presName="textNode" presStyleLbl="node1" presStyleIdx="2" presStyleCnt="6" custScaleY="46875" custLinFactX="-5277" custLinFactNeighborX="-100000" custLinFactNeighborY="-3125">
        <dgm:presLayoutVars>
          <dgm:bulletEnabled val="1"/>
        </dgm:presLayoutVars>
      </dgm:prSet>
      <dgm:spPr/>
      <dgm:t>
        <a:bodyPr/>
        <a:lstStyle/>
        <a:p>
          <a:endParaRPr lang="en-US"/>
        </a:p>
      </dgm:t>
    </dgm:pt>
    <dgm:pt modelId="{E18C3BFE-1DA4-4D3A-8AF7-6C0E062D99DD}" type="pres">
      <dgm:prSet presAssocID="{FD10AFC1-2A82-4A21-9EE2-FD3FD03134FA}" presName="sibTrans" presStyleCnt="0"/>
      <dgm:spPr/>
    </dgm:pt>
    <dgm:pt modelId="{A144B8B0-167D-42AC-8251-0D5F9C15FB9B}" type="pres">
      <dgm:prSet presAssocID="{352A152D-C4CD-4E15-908A-E79183DCE6D0}" presName="textNode" presStyleLbl="node1" presStyleIdx="3" presStyleCnt="6" custScaleX="121757" custScaleY="46875" custLinFactX="-17472" custLinFactNeighborX="-100000" custLinFactNeighborY="-3125">
        <dgm:presLayoutVars>
          <dgm:bulletEnabled val="1"/>
        </dgm:presLayoutVars>
      </dgm:prSet>
      <dgm:spPr/>
      <dgm:t>
        <a:bodyPr/>
        <a:lstStyle/>
        <a:p>
          <a:endParaRPr lang="en-US"/>
        </a:p>
      </dgm:t>
    </dgm:pt>
    <dgm:pt modelId="{89DB8540-8509-40F1-A652-1F6888D789D3}" type="pres">
      <dgm:prSet presAssocID="{90850F5E-9354-4F03-862F-F03B23C4A23F}" presName="sibTrans" presStyleCnt="0"/>
      <dgm:spPr/>
    </dgm:pt>
    <dgm:pt modelId="{FDD38A21-92E5-48B5-820B-A36AACBB166E}" type="pres">
      <dgm:prSet presAssocID="{88432318-08CA-4751-B0DC-507D3E2E0739}" presName="textNode" presStyleLbl="node1" presStyleIdx="4" presStyleCnt="6" custScaleX="108291" custScaleY="46875" custLinFactX="-27228" custLinFactNeighborX="-100000" custLinFactNeighborY="-3125">
        <dgm:presLayoutVars>
          <dgm:bulletEnabled val="1"/>
        </dgm:presLayoutVars>
      </dgm:prSet>
      <dgm:spPr/>
      <dgm:t>
        <a:bodyPr/>
        <a:lstStyle/>
        <a:p>
          <a:endParaRPr lang="en-US"/>
        </a:p>
      </dgm:t>
    </dgm:pt>
    <dgm:pt modelId="{FFEF084A-ED8B-4B33-B5F2-9132C514490D}" type="pres">
      <dgm:prSet presAssocID="{F41A7F4A-3AC8-4B3C-946F-BDF72DE74220}" presName="sibTrans" presStyleCnt="0"/>
      <dgm:spPr/>
    </dgm:pt>
    <dgm:pt modelId="{AFFA9286-7CF7-448E-9AEF-180CFA33CFEE}" type="pres">
      <dgm:prSet presAssocID="{57978C5B-27C7-4D76-A575-938D948CE835}" presName="textNode" presStyleLbl="node1" presStyleIdx="5" presStyleCnt="6" custScaleY="46875" custLinFactX="-37797" custLinFactNeighborX="-100000" custLinFactNeighborY="-3125">
        <dgm:presLayoutVars>
          <dgm:bulletEnabled val="1"/>
        </dgm:presLayoutVars>
      </dgm:prSet>
      <dgm:spPr/>
      <dgm:t>
        <a:bodyPr/>
        <a:lstStyle/>
        <a:p>
          <a:endParaRPr lang="en-US"/>
        </a:p>
      </dgm:t>
    </dgm:pt>
  </dgm:ptLst>
  <dgm:cxnLst>
    <dgm:cxn modelId="{366D1F82-97BA-3446-B9BC-30D2F010945C}" type="presOf" srcId="{352A152D-C4CD-4E15-908A-E79183DCE6D0}" destId="{A144B8B0-167D-42AC-8251-0D5F9C15FB9B}" srcOrd="0" destOrd="0" presId="urn:microsoft.com/office/officeart/2005/8/layout/hProcess9"/>
    <dgm:cxn modelId="{4681C1EF-F9B7-4A63-A4A2-A822340D7F6A}" srcId="{34AD2874-E506-4EB8-B195-69C2324D3EBA}" destId="{84718800-008D-4DC4-A828-B86F5A18C207}" srcOrd="2" destOrd="0" parTransId="{363B9098-BB80-4968-96ED-1330722C748C}" sibTransId="{FD10AFC1-2A82-4A21-9EE2-FD3FD03134FA}"/>
    <dgm:cxn modelId="{9D416B82-5455-495B-947A-9B2DD93C983B}" srcId="{34AD2874-E506-4EB8-B195-69C2324D3EBA}" destId="{EAD13EB7-CC37-4D08-BC01-5BF0C25071AC}" srcOrd="0" destOrd="0" parTransId="{A6FB924D-E3D5-448D-B703-8990A66CA949}" sibTransId="{B50FCA96-A81C-4396-8AF3-91BCEA04AB65}"/>
    <dgm:cxn modelId="{211BA34E-58CF-4DD0-B390-609B65DBAB58}" srcId="{34AD2874-E506-4EB8-B195-69C2324D3EBA}" destId="{57978C5B-27C7-4D76-A575-938D948CE835}" srcOrd="5" destOrd="0" parTransId="{72F14B4C-DD2C-4545-A705-109A791B6252}" sibTransId="{760EDB88-DAB0-4B9E-8A9E-8497CF06B251}"/>
    <dgm:cxn modelId="{2738BD3B-731E-6B4F-B155-CFD30FC8EF6F}" type="presOf" srcId="{EAD13EB7-CC37-4D08-BC01-5BF0C25071AC}" destId="{A039296C-E4B6-43EF-BD0D-B25A415D559D}" srcOrd="0" destOrd="0" presId="urn:microsoft.com/office/officeart/2005/8/layout/hProcess9"/>
    <dgm:cxn modelId="{B58861EF-F51D-4880-9075-943344BB7BDC}" srcId="{34AD2874-E506-4EB8-B195-69C2324D3EBA}" destId="{352A152D-C4CD-4E15-908A-E79183DCE6D0}" srcOrd="3" destOrd="0" parTransId="{5A4A3622-D3CE-4EB4-BBF9-E4F1223BFBBC}" sibTransId="{90850F5E-9354-4F03-862F-F03B23C4A23F}"/>
    <dgm:cxn modelId="{33BAFBA8-3757-4B04-AFA5-45D4B27A4ECB}" srcId="{34AD2874-E506-4EB8-B195-69C2324D3EBA}" destId="{74E8F9B5-11C2-4C02-9548-03C53DEFA567}" srcOrd="1" destOrd="0" parTransId="{F5B100D6-3C7A-4D88-BE39-D11967A7AA62}" sibTransId="{5BDC5F54-B16A-441F-8C1A-795172664FE4}"/>
    <dgm:cxn modelId="{1CB88636-DC5E-D34E-A2EE-A60BEDC82FFA}" type="presOf" srcId="{74E8F9B5-11C2-4C02-9548-03C53DEFA567}" destId="{E312AD00-B37F-485D-B43D-455746790C6C}" srcOrd="0" destOrd="0" presId="urn:microsoft.com/office/officeart/2005/8/layout/hProcess9"/>
    <dgm:cxn modelId="{0750160B-668E-B64A-92BB-DD6697B2E911}" type="presOf" srcId="{57978C5B-27C7-4D76-A575-938D948CE835}" destId="{AFFA9286-7CF7-448E-9AEF-180CFA33CFEE}" srcOrd="0" destOrd="0" presId="urn:microsoft.com/office/officeart/2005/8/layout/hProcess9"/>
    <dgm:cxn modelId="{00A42856-A776-7343-833A-1E7BBE46526F}" type="presOf" srcId="{34AD2874-E506-4EB8-B195-69C2324D3EBA}" destId="{D29F1976-7430-48E8-9556-D6F5B6D27DF2}" srcOrd="0" destOrd="0" presId="urn:microsoft.com/office/officeart/2005/8/layout/hProcess9"/>
    <dgm:cxn modelId="{0893798F-D43A-EC4A-A535-63134CB90AE1}" type="presOf" srcId="{88432318-08CA-4751-B0DC-507D3E2E0739}" destId="{FDD38A21-92E5-48B5-820B-A36AACBB166E}" srcOrd="0" destOrd="0" presId="urn:microsoft.com/office/officeart/2005/8/layout/hProcess9"/>
    <dgm:cxn modelId="{316792DE-8810-F842-935C-D856EB00BFC5}" type="presOf" srcId="{84718800-008D-4DC4-A828-B86F5A18C207}" destId="{6A71898F-6854-45E0-8C58-0DC16F50E85C}" srcOrd="0" destOrd="0" presId="urn:microsoft.com/office/officeart/2005/8/layout/hProcess9"/>
    <dgm:cxn modelId="{A440F9DB-DE44-4942-A306-0D6B5ECF8B0F}" srcId="{34AD2874-E506-4EB8-B195-69C2324D3EBA}" destId="{88432318-08CA-4751-B0DC-507D3E2E0739}" srcOrd="4" destOrd="0" parTransId="{A261CBCE-65D6-4AD7-9F4D-1276D75AFE87}" sibTransId="{F41A7F4A-3AC8-4B3C-946F-BDF72DE74220}"/>
    <dgm:cxn modelId="{6C1CE206-6101-1842-B22B-70B0C433CB3B}" type="presParOf" srcId="{D29F1976-7430-48E8-9556-D6F5B6D27DF2}" destId="{15F5F11E-7337-4B20-A869-87C576A428CD}" srcOrd="0" destOrd="0" presId="urn:microsoft.com/office/officeart/2005/8/layout/hProcess9"/>
    <dgm:cxn modelId="{C8D87113-444C-DD44-BE25-9F821A9BAA7E}" type="presParOf" srcId="{D29F1976-7430-48E8-9556-D6F5B6D27DF2}" destId="{8B85F732-FCB0-4833-BEBE-542396ACCFDF}" srcOrd="1" destOrd="0" presId="urn:microsoft.com/office/officeart/2005/8/layout/hProcess9"/>
    <dgm:cxn modelId="{E745A444-12E1-A84A-98D8-480EDC7C4750}" type="presParOf" srcId="{8B85F732-FCB0-4833-BEBE-542396ACCFDF}" destId="{A039296C-E4B6-43EF-BD0D-B25A415D559D}" srcOrd="0" destOrd="0" presId="urn:microsoft.com/office/officeart/2005/8/layout/hProcess9"/>
    <dgm:cxn modelId="{770DF1BA-90B1-074A-A20C-C42734D6725D}" type="presParOf" srcId="{8B85F732-FCB0-4833-BEBE-542396ACCFDF}" destId="{B39F0755-8584-4E20-BCBA-11FDD9BC7CE3}" srcOrd="1" destOrd="0" presId="urn:microsoft.com/office/officeart/2005/8/layout/hProcess9"/>
    <dgm:cxn modelId="{E3AC79D1-9C9D-AB4F-BAA9-640724AC2B59}" type="presParOf" srcId="{8B85F732-FCB0-4833-BEBE-542396ACCFDF}" destId="{E312AD00-B37F-485D-B43D-455746790C6C}" srcOrd="2" destOrd="0" presId="urn:microsoft.com/office/officeart/2005/8/layout/hProcess9"/>
    <dgm:cxn modelId="{2BC3DEB9-9928-0F47-BE0F-9105535CF760}" type="presParOf" srcId="{8B85F732-FCB0-4833-BEBE-542396ACCFDF}" destId="{D496D323-B07A-4C55-B640-A1B93E01F4D5}" srcOrd="3" destOrd="0" presId="urn:microsoft.com/office/officeart/2005/8/layout/hProcess9"/>
    <dgm:cxn modelId="{F5D5D5AD-D393-BD4A-8472-C52E40ECB160}" type="presParOf" srcId="{8B85F732-FCB0-4833-BEBE-542396ACCFDF}" destId="{6A71898F-6854-45E0-8C58-0DC16F50E85C}" srcOrd="4" destOrd="0" presId="urn:microsoft.com/office/officeart/2005/8/layout/hProcess9"/>
    <dgm:cxn modelId="{AA5A0AB8-97FD-1F4D-B405-8464009358CB}" type="presParOf" srcId="{8B85F732-FCB0-4833-BEBE-542396ACCFDF}" destId="{E18C3BFE-1DA4-4D3A-8AF7-6C0E062D99DD}" srcOrd="5" destOrd="0" presId="urn:microsoft.com/office/officeart/2005/8/layout/hProcess9"/>
    <dgm:cxn modelId="{A0DB888A-7307-D94D-98B3-FC7B19BF04F7}" type="presParOf" srcId="{8B85F732-FCB0-4833-BEBE-542396ACCFDF}" destId="{A144B8B0-167D-42AC-8251-0D5F9C15FB9B}" srcOrd="6" destOrd="0" presId="urn:microsoft.com/office/officeart/2005/8/layout/hProcess9"/>
    <dgm:cxn modelId="{348CEAAA-670E-B34E-A03E-824BAC6276F5}" type="presParOf" srcId="{8B85F732-FCB0-4833-BEBE-542396ACCFDF}" destId="{89DB8540-8509-40F1-A652-1F6888D789D3}" srcOrd="7" destOrd="0" presId="urn:microsoft.com/office/officeart/2005/8/layout/hProcess9"/>
    <dgm:cxn modelId="{1DC339A3-4494-5042-AF45-D598B654C0E4}" type="presParOf" srcId="{8B85F732-FCB0-4833-BEBE-542396ACCFDF}" destId="{FDD38A21-92E5-48B5-820B-A36AACBB166E}" srcOrd="8" destOrd="0" presId="urn:microsoft.com/office/officeart/2005/8/layout/hProcess9"/>
    <dgm:cxn modelId="{BD0A7492-3381-C942-8DCA-9DF1F346C07E}" type="presParOf" srcId="{8B85F732-FCB0-4833-BEBE-542396ACCFDF}" destId="{FFEF084A-ED8B-4B33-B5F2-9132C514490D}" srcOrd="9" destOrd="0" presId="urn:microsoft.com/office/officeart/2005/8/layout/hProcess9"/>
    <dgm:cxn modelId="{73E59CE2-375A-D24C-9F90-7668E2A62DF2}" type="presParOf" srcId="{8B85F732-FCB0-4833-BEBE-542396ACCFDF}" destId="{AFFA9286-7CF7-448E-9AEF-180CFA33CFEE}"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B10122-393C-4F26-B379-EE6F34CD3540}" type="doc">
      <dgm:prSet loTypeId="urn:microsoft.com/office/officeart/2005/8/layout/venn1" loCatId="relationship" qsTypeId="urn:microsoft.com/office/officeart/2005/8/quickstyle/simple1" qsCatId="simple" csTypeId="urn:microsoft.com/office/officeart/2005/8/colors/accent1_2" csCatId="accent1" phldr="1"/>
      <dgm:spPr/>
    </dgm:pt>
    <dgm:pt modelId="{6C27D796-3A28-4C2D-BF7C-FC98222C3123}">
      <dgm:prSet phldrT="[Text]"/>
      <dgm:spPr/>
      <dgm:t>
        <a:bodyPr/>
        <a:lstStyle/>
        <a:p>
          <a:r>
            <a:rPr lang="en-US" dirty="0" smtClean="0"/>
            <a:t>Distributed Order Orchestration</a:t>
          </a:r>
          <a:endParaRPr lang="en-US" dirty="0"/>
        </a:p>
      </dgm:t>
    </dgm:pt>
    <dgm:pt modelId="{D4C0B5D8-AAC8-45C8-B05E-D92DC67F562B}" type="parTrans" cxnId="{7D1680B0-1B67-4767-A9C7-AFB56CC7E793}">
      <dgm:prSet/>
      <dgm:spPr/>
      <dgm:t>
        <a:bodyPr/>
        <a:lstStyle/>
        <a:p>
          <a:endParaRPr lang="en-US"/>
        </a:p>
      </dgm:t>
    </dgm:pt>
    <dgm:pt modelId="{1C2B3F6A-A645-4FC6-93D1-DE9BF2AFD71D}" type="sibTrans" cxnId="{7D1680B0-1B67-4767-A9C7-AFB56CC7E793}">
      <dgm:prSet/>
      <dgm:spPr/>
      <dgm:t>
        <a:bodyPr/>
        <a:lstStyle/>
        <a:p>
          <a:endParaRPr lang="en-US"/>
        </a:p>
      </dgm:t>
    </dgm:pt>
    <dgm:pt modelId="{C2C203BF-5ED1-45C5-8C6E-0BD6E96B62C4}">
      <dgm:prSet phldrT="[Text]"/>
      <dgm:spPr/>
      <dgm:t>
        <a:bodyPr/>
        <a:lstStyle/>
        <a:p>
          <a:r>
            <a:rPr lang="en-US" dirty="0" smtClean="0"/>
            <a:t>Supply Chain Orchestration</a:t>
          </a:r>
          <a:endParaRPr lang="en-US" dirty="0"/>
        </a:p>
      </dgm:t>
    </dgm:pt>
    <dgm:pt modelId="{913CE4FE-1CB3-4A9D-BF0F-59D9DCEBE5A7}" type="parTrans" cxnId="{04135919-6B28-411C-AD13-588D3A50630F}">
      <dgm:prSet/>
      <dgm:spPr/>
      <dgm:t>
        <a:bodyPr/>
        <a:lstStyle/>
        <a:p>
          <a:endParaRPr lang="en-US"/>
        </a:p>
      </dgm:t>
    </dgm:pt>
    <dgm:pt modelId="{52D06B6D-6581-4420-8834-C0956C149527}" type="sibTrans" cxnId="{04135919-6B28-411C-AD13-588D3A50630F}">
      <dgm:prSet/>
      <dgm:spPr/>
      <dgm:t>
        <a:bodyPr/>
        <a:lstStyle/>
        <a:p>
          <a:endParaRPr lang="en-US"/>
        </a:p>
      </dgm:t>
    </dgm:pt>
    <dgm:pt modelId="{57E402DA-2FA7-45AC-BECB-3F2FD8A0F352}">
      <dgm:prSet phldrT="[Text]"/>
      <dgm:spPr/>
      <dgm:t>
        <a:bodyPr/>
        <a:lstStyle/>
        <a:p>
          <a:r>
            <a:rPr lang="en-US" dirty="0" smtClean="0"/>
            <a:t>Supply Chain Financial Orchestration</a:t>
          </a:r>
          <a:endParaRPr lang="en-US" dirty="0"/>
        </a:p>
      </dgm:t>
    </dgm:pt>
    <dgm:pt modelId="{58C12E14-3722-430F-96B3-8FE571B96BB7}" type="parTrans" cxnId="{3A45FB7C-4D8E-49F2-9C37-D645F3733FD7}">
      <dgm:prSet/>
      <dgm:spPr/>
      <dgm:t>
        <a:bodyPr/>
        <a:lstStyle/>
        <a:p>
          <a:endParaRPr lang="en-US"/>
        </a:p>
      </dgm:t>
    </dgm:pt>
    <dgm:pt modelId="{EDA0167A-C41B-4B80-9265-D30014AC1DAD}" type="sibTrans" cxnId="{3A45FB7C-4D8E-49F2-9C37-D645F3733FD7}">
      <dgm:prSet/>
      <dgm:spPr/>
      <dgm:t>
        <a:bodyPr/>
        <a:lstStyle/>
        <a:p>
          <a:endParaRPr lang="en-US"/>
        </a:p>
      </dgm:t>
    </dgm:pt>
    <dgm:pt modelId="{F52F2666-F166-4840-B494-57F473C06D76}" type="pres">
      <dgm:prSet presAssocID="{5FB10122-393C-4F26-B379-EE6F34CD3540}" presName="compositeShape" presStyleCnt="0">
        <dgm:presLayoutVars>
          <dgm:chMax val="7"/>
          <dgm:dir/>
          <dgm:resizeHandles val="exact"/>
        </dgm:presLayoutVars>
      </dgm:prSet>
      <dgm:spPr/>
    </dgm:pt>
    <dgm:pt modelId="{9051866D-F413-492B-9971-82EB2A9655B9}" type="pres">
      <dgm:prSet presAssocID="{6C27D796-3A28-4C2D-BF7C-FC98222C3123}" presName="circ1" presStyleLbl="vennNode1" presStyleIdx="0" presStyleCnt="3"/>
      <dgm:spPr/>
      <dgm:t>
        <a:bodyPr/>
        <a:lstStyle/>
        <a:p>
          <a:endParaRPr lang="en-US"/>
        </a:p>
      </dgm:t>
    </dgm:pt>
    <dgm:pt modelId="{02779A88-A8F6-4440-80DF-CC5F20B02BA0}" type="pres">
      <dgm:prSet presAssocID="{6C27D796-3A28-4C2D-BF7C-FC98222C3123}" presName="circ1Tx" presStyleLbl="revTx" presStyleIdx="0" presStyleCnt="0">
        <dgm:presLayoutVars>
          <dgm:chMax val="0"/>
          <dgm:chPref val="0"/>
          <dgm:bulletEnabled val="1"/>
        </dgm:presLayoutVars>
      </dgm:prSet>
      <dgm:spPr/>
      <dgm:t>
        <a:bodyPr/>
        <a:lstStyle/>
        <a:p>
          <a:endParaRPr lang="en-US"/>
        </a:p>
      </dgm:t>
    </dgm:pt>
    <dgm:pt modelId="{EE97B624-386E-410D-98A5-B84CD9BAB8C1}" type="pres">
      <dgm:prSet presAssocID="{C2C203BF-5ED1-45C5-8C6E-0BD6E96B62C4}" presName="circ2" presStyleLbl="vennNode1" presStyleIdx="1" presStyleCnt="3"/>
      <dgm:spPr/>
      <dgm:t>
        <a:bodyPr/>
        <a:lstStyle/>
        <a:p>
          <a:endParaRPr lang="en-US"/>
        </a:p>
      </dgm:t>
    </dgm:pt>
    <dgm:pt modelId="{B27C226B-C8C7-46A3-89D0-0771C38F764A}" type="pres">
      <dgm:prSet presAssocID="{C2C203BF-5ED1-45C5-8C6E-0BD6E96B62C4}" presName="circ2Tx" presStyleLbl="revTx" presStyleIdx="0" presStyleCnt="0">
        <dgm:presLayoutVars>
          <dgm:chMax val="0"/>
          <dgm:chPref val="0"/>
          <dgm:bulletEnabled val="1"/>
        </dgm:presLayoutVars>
      </dgm:prSet>
      <dgm:spPr/>
      <dgm:t>
        <a:bodyPr/>
        <a:lstStyle/>
        <a:p>
          <a:endParaRPr lang="en-US"/>
        </a:p>
      </dgm:t>
    </dgm:pt>
    <dgm:pt modelId="{866DD5EB-F473-4627-ACC7-BA0378214F21}" type="pres">
      <dgm:prSet presAssocID="{57E402DA-2FA7-45AC-BECB-3F2FD8A0F352}" presName="circ3" presStyleLbl="vennNode1" presStyleIdx="2" presStyleCnt="3"/>
      <dgm:spPr/>
      <dgm:t>
        <a:bodyPr/>
        <a:lstStyle/>
        <a:p>
          <a:endParaRPr lang="en-US"/>
        </a:p>
      </dgm:t>
    </dgm:pt>
    <dgm:pt modelId="{8E249F28-10F5-4AE2-AFB1-910FFE7287D9}" type="pres">
      <dgm:prSet presAssocID="{57E402DA-2FA7-45AC-BECB-3F2FD8A0F352}" presName="circ3Tx" presStyleLbl="revTx" presStyleIdx="0" presStyleCnt="0">
        <dgm:presLayoutVars>
          <dgm:chMax val="0"/>
          <dgm:chPref val="0"/>
          <dgm:bulletEnabled val="1"/>
        </dgm:presLayoutVars>
      </dgm:prSet>
      <dgm:spPr/>
      <dgm:t>
        <a:bodyPr/>
        <a:lstStyle/>
        <a:p>
          <a:endParaRPr lang="en-US"/>
        </a:p>
      </dgm:t>
    </dgm:pt>
  </dgm:ptLst>
  <dgm:cxnLst>
    <dgm:cxn modelId="{DD9D6513-6379-4A28-B6F4-01D5EE6590BF}" type="presOf" srcId="{6C27D796-3A28-4C2D-BF7C-FC98222C3123}" destId="{9051866D-F413-492B-9971-82EB2A9655B9}" srcOrd="0" destOrd="0" presId="urn:microsoft.com/office/officeart/2005/8/layout/venn1"/>
    <dgm:cxn modelId="{7D1680B0-1B67-4767-A9C7-AFB56CC7E793}" srcId="{5FB10122-393C-4F26-B379-EE6F34CD3540}" destId="{6C27D796-3A28-4C2D-BF7C-FC98222C3123}" srcOrd="0" destOrd="0" parTransId="{D4C0B5D8-AAC8-45C8-B05E-D92DC67F562B}" sibTransId="{1C2B3F6A-A645-4FC6-93D1-DE9BF2AFD71D}"/>
    <dgm:cxn modelId="{499E5F75-AC51-40B0-92F1-764F995B3E20}" type="presOf" srcId="{C2C203BF-5ED1-45C5-8C6E-0BD6E96B62C4}" destId="{B27C226B-C8C7-46A3-89D0-0771C38F764A}" srcOrd="1" destOrd="0" presId="urn:microsoft.com/office/officeart/2005/8/layout/venn1"/>
    <dgm:cxn modelId="{FA7CFD67-A086-4C9D-8D9E-13C2480D860C}" type="presOf" srcId="{57E402DA-2FA7-45AC-BECB-3F2FD8A0F352}" destId="{8E249F28-10F5-4AE2-AFB1-910FFE7287D9}" srcOrd="1" destOrd="0" presId="urn:microsoft.com/office/officeart/2005/8/layout/venn1"/>
    <dgm:cxn modelId="{D022B4DB-C0BD-4FF7-AF3E-BFD7D885CEC8}" type="presOf" srcId="{5FB10122-393C-4F26-B379-EE6F34CD3540}" destId="{F52F2666-F166-4840-B494-57F473C06D76}" srcOrd="0" destOrd="0" presId="urn:microsoft.com/office/officeart/2005/8/layout/venn1"/>
    <dgm:cxn modelId="{344C566F-F9F9-41CD-A74F-D6EAB2F362F8}" type="presOf" srcId="{57E402DA-2FA7-45AC-BECB-3F2FD8A0F352}" destId="{866DD5EB-F473-4627-ACC7-BA0378214F21}" srcOrd="0" destOrd="0" presId="urn:microsoft.com/office/officeart/2005/8/layout/venn1"/>
    <dgm:cxn modelId="{C2A3D7CF-84DE-49C0-962F-76CCC6CDD6F2}" type="presOf" srcId="{C2C203BF-5ED1-45C5-8C6E-0BD6E96B62C4}" destId="{EE97B624-386E-410D-98A5-B84CD9BAB8C1}" srcOrd="0" destOrd="0" presId="urn:microsoft.com/office/officeart/2005/8/layout/venn1"/>
    <dgm:cxn modelId="{3A45FB7C-4D8E-49F2-9C37-D645F3733FD7}" srcId="{5FB10122-393C-4F26-B379-EE6F34CD3540}" destId="{57E402DA-2FA7-45AC-BECB-3F2FD8A0F352}" srcOrd="2" destOrd="0" parTransId="{58C12E14-3722-430F-96B3-8FE571B96BB7}" sibTransId="{EDA0167A-C41B-4B80-9265-D30014AC1DAD}"/>
    <dgm:cxn modelId="{04135919-6B28-411C-AD13-588D3A50630F}" srcId="{5FB10122-393C-4F26-B379-EE6F34CD3540}" destId="{C2C203BF-5ED1-45C5-8C6E-0BD6E96B62C4}" srcOrd="1" destOrd="0" parTransId="{913CE4FE-1CB3-4A9D-BF0F-59D9DCEBE5A7}" sibTransId="{52D06B6D-6581-4420-8834-C0956C149527}"/>
    <dgm:cxn modelId="{C10952EA-8A69-4C4A-818A-44588A2ED8FF}" type="presOf" srcId="{6C27D796-3A28-4C2D-BF7C-FC98222C3123}" destId="{02779A88-A8F6-4440-80DF-CC5F20B02BA0}" srcOrd="1" destOrd="0" presId="urn:microsoft.com/office/officeart/2005/8/layout/venn1"/>
    <dgm:cxn modelId="{34490359-DC26-4C7F-9712-1D11F312F8F6}" type="presParOf" srcId="{F52F2666-F166-4840-B494-57F473C06D76}" destId="{9051866D-F413-492B-9971-82EB2A9655B9}" srcOrd="0" destOrd="0" presId="urn:microsoft.com/office/officeart/2005/8/layout/venn1"/>
    <dgm:cxn modelId="{E8E11CE0-9B82-47DE-A065-AC6A7BD45FD3}" type="presParOf" srcId="{F52F2666-F166-4840-B494-57F473C06D76}" destId="{02779A88-A8F6-4440-80DF-CC5F20B02BA0}" srcOrd="1" destOrd="0" presId="urn:microsoft.com/office/officeart/2005/8/layout/venn1"/>
    <dgm:cxn modelId="{5F98537F-C323-4C1D-885B-C566064B2F10}" type="presParOf" srcId="{F52F2666-F166-4840-B494-57F473C06D76}" destId="{EE97B624-386E-410D-98A5-B84CD9BAB8C1}" srcOrd="2" destOrd="0" presId="urn:microsoft.com/office/officeart/2005/8/layout/venn1"/>
    <dgm:cxn modelId="{2860BB15-42D0-41C3-B6C8-A0426C20CB4A}" type="presParOf" srcId="{F52F2666-F166-4840-B494-57F473C06D76}" destId="{B27C226B-C8C7-46A3-89D0-0771C38F764A}" srcOrd="3" destOrd="0" presId="urn:microsoft.com/office/officeart/2005/8/layout/venn1"/>
    <dgm:cxn modelId="{3089064C-3F7A-42E1-B5B3-EC1D25861443}" type="presParOf" srcId="{F52F2666-F166-4840-B494-57F473C06D76}" destId="{866DD5EB-F473-4627-ACC7-BA0378214F21}" srcOrd="4" destOrd="0" presId="urn:microsoft.com/office/officeart/2005/8/layout/venn1"/>
    <dgm:cxn modelId="{A8752516-9DC6-4905-8CBA-25F7AE9337BE}" type="presParOf" srcId="{F52F2666-F166-4840-B494-57F473C06D76}" destId="{8E249F28-10F5-4AE2-AFB1-910FFE7287D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E8CBB-D0A6-4F90-B288-84C298BCA48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CE0617BE-A322-49E6-87A4-51BCDAF9BEE8}">
      <dgm:prSet phldrT="[Text]"/>
      <dgm:spPr>
        <a:xfrm>
          <a:off x="1786808" y="1095431"/>
          <a:ext cx="843261" cy="843261"/>
        </a:xfrm>
        <a:noFill/>
        <a:ln w="25400" cap="flat" cmpd="sng" algn="ctr">
          <a:noFill/>
          <a:prstDash val="solid"/>
        </a:ln>
        <a:effectLst/>
      </dgm:spPr>
      <dgm:t>
        <a:bodyPr/>
        <a:lstStyle/>
        <a:p>
          <a:r>
            <a:rPr lang="en-US" dirty="0" smtClean="0">
              <a:solidFill>
                <a:srgbClr val="FFFFFF"/>
              </a:solidFill>
              <a:latin typeface="Calibri"/>
              <a:ea typeface="+mn-ea"/>
              <a:cs typeface="+mn-cs"/>
            </a:rPr>
            <a:t> </a:t>
          </a:r>
          <a:endParaRPr lang="en-US" dirty="0">
            <a:solidFill>
              <a:srgbClr val="FFFFFF"/>
            </a:solidFill>
            <a:latin typeface="Calibri"/>
            <a:ea typeface="+mn-ea"/>
            <a:cs typeface="+mn-cs"/>
          </a:endParaRPr>
        </a:p>
      </dgm:t>
    </dgm:pt>
    <dgm:pt modelId="{CC98B2C3-D07C-4BA3-9BFF-D085EF17AFA0}" type="parTrans" cxnId="{6FDE8A1E-5336-47C0-A32F-6E1CE5053446}">
      <dgm:prSet/>
      <dgm:spPr/>
      <dgm:t>
        <a:bodyPr/>
        <a:lstStyle/>
        <a:p>
          <a:endParaRPr lang="en-US"/>
        </a:p>
      </dgm:t>
    </dgm:pt>
    <dgm:pt modelId="{C13277A8-913A-4271-9F47-4464123C9C69}" type="sibTrans" cxnId="{6FDE8A1E-5336-47C0-A32F-6E1CE5053446}">
      <dgm:prSet/>
      <dgm:spPr/>
      <dgm:t>
        <a:bodyPr/>
        <a:lstStyle/>
        <a:p>
          <a:endParaRPr lang="en-US"/>
        </a:p>
      </dgm:t>
    </dgm:pt>
    <dgm:pt modelId="{4A7D5E89-C0CB-4DDF-953B-407A128C2EB7}">
      <dgm:prSet phldrT="[Text]"/>
      <dgm:spPr>
        <a:xfrm>
          <a:off x="1913297" y="617"/>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Calibri"/>
              <a:ea typeface="+mn-ea"/>
              <a:cs typeface="+mn-cs"/>
            </a:rPr>
            <a:t> </a:t>
          </a:r>
          <a:endParaRPr lang="en-US" dirty="0">
            <a:solidFill>
              <a:srgbClr val="FFFFFF"/>
            </a:solidFill>
            <a:latin typeface="Calibri"/>
            <a:ea typeface="+mn-ea"/>
            <a:cs typeface="+mn-cs"/>
          </a:endParaRPr>
        </a:p>
      </dgm:t>
    </dgm:pt>
    <dgm:pt modelId="{B2E997E5-C622-4ABD-977F-128498CE6D40}" type="parTrans" cxnId="{E8BD10C8-9C67-47AE-A24E-65916B56A8DA}">
      <dgm:prSet/>
      <dgm:spPr/>
      <dgm:t>
        <a:bodyPr/>
        <a:lstStyle/>
        <a:p>
          <a:endParaRPr lang="en-US"/>
        </a:p>
      </dgm:t>
    </dgm:pt>
    <dgm:pt modelId="{93C6C480-A892-47A8-8102-0A95A0E675AE}" type="sibTrans" cxnId="{E8BD10C8-9C67-47AE-A24E-65916B56A8DA}">
      <dgm:prSet/>
      <dgm:spPr>
        <a:xfrm>
          <a:off x="965885" y="274509"/>
          <a:ext cx="2485106" cy="2485106"/>
        </a:xfrm>
        <a:solidFill>
          <a:srgbClr val="829E7E">
            <a:tint val="60000"/>
            <a:hueOff val="0"/>
            <a:satOff val="0"/>
            <a:lumOff val="0"/>
            <a:alphaOff val="0"/>
          </a:srgbClr>
        </a:solidFill>
        <a:ln>
          <a:noFill/>
        </a:ln>
        <a:effectLst/>
      </dgm:spPr>
      <dgm:t>
        <a:bodyPr/>
        <a:lstStyle/>
        <a:p>
          <a:endParaRPr lang="en-US" dirty="0"/>
        </a:p>
      </dgm:t>
    </dgm:pt>
    <dgm:pt modelId="{D08D140F-F41F-499E-8956-628776E612BA}">
      <dgm:prSet phldrT="[Text]"/>
      <dgm:spPr>
        <a:xfrm>
          <a:off x="2776889" y="358329"/>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Calibri"/>
              <a:ea typeface="+mn-ea"/>
              <a:cs typeface="+mn-cs"/>
            </a:rPr>
            <a:t> </a:t>
          </a:r>
          <a:endParaRPr lang="en-US" dirty="0">
            <a:solidFill>
              <a:srgbClr val="FFFFFF"/>
            </a:solidFill>
            <a:latin typeface="Calibri"/>
            <a:ea typeface="+mn-ea"/>
            <a:cs typeface="+mn-cs"/>
          </a:endParaRPr>
        </a:p>
      </dgm:t>
    </dgm:pt>
    <dgm:pt modelId="{3130FF02-5042-46DA-966E-A4012159ECD3}" type="parTrans" cxnId="{0ECE4056-928E-4320-8B8B-595E86C4DA62}">
      <dgm:prSet/>
      <dgm:spPr/>
      <dgm:t>
        <a:bodyPr/>
        <a:lstStyle/>
        <a:p>
          <a:endParaRPr lang="en-US"/>
        </a:p>
      </dgm:t>
    </dgm:pt>
    <dgm:pt modelId="{CAB05B69-0F4E-4FBF-AD56-C27F46F51A6B}" type="sibTrans" cxnId="{0ECE4056-928E-4320-8B8B-595E86C4DA62}">
      <dgm:prSet/>
      <dgm:spPr>
        <a:xfrm>
          <a:off x="965885" y="274509"/>
          <a:ext cx="2485106" cy="2485106"/>
        </a:xfrm>
        <a:solidFill>
          <a:srgbClr val="829E7E">
            <a:tint val="60000"/>
            <a:hueOff val="0"/>
            <a:satOff val="0"/>
            <a:lumOff val="0"/>
            <a:alphaOff val="0"/>
          </a:srgbClr>
        </a:solidFill>
        <a:ln>
          <a:noFill/>
        </a:ln>
        <a:effectLst/>
      </dgm:spPr>
      <dgm:t>
        <a:bodyPr/>
        <a:lstStyle/>
        <a:p>
          <a:endParaRPr lang="en-US" dirty="0"/>
        </a:p>
      </dgm:t>
    </dgm:pt>
    <dgm:pt modelId="{57E651DA-15EE-46E0-8EBB-5B3C356606E9}">
      <dgm:prSet phldrT="[Text]"/>
      <dgm:spPr>
        <a:xfrm>
          <a:off x="3134600" y="1221921"/>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Calibri"/>
              <a:ea typeface="+mn-ea"/>
              <a:cs typeface="+mn-cs"/>
            </a:rPr>
            <a:t> </a:t>
          </a:r>
          <a:endParaRPr lang="en-US" dirty="0">
            <a:solidFill>
              <a:srgbClr val="FFFFFF"/>
            </a:solidFill>
            <a:latin typeface="Calibri"/>
            <a:ea typeface="+mn-ea"/>
            <a:cs typeface="+mn-cs"/>
          </a:endParaRPr>
        </a:p>
      </dgm:t>
    </dgm:pt>
    <dgm:pt modelId="{069BFD90-EF6A-4A59-88F7-75520C719C03}" type="parTrans" cxnId="{20F2E059-1508-4CC4-8549-3682CF1DAA78}">
      <dgm:prSet/>
      <dgm:spPr/>
      <dgm:t>
        <a:bodyPr/>
        <a:lstStyle/>
        <a:p>
          <a:endParaRPr lang="en-US"/>
        </a:p>
      </dgm:t>
    </dgm:pt>
    <dgm:pt modelId="{952CB56F-9C1F-4E22-8730-06860B1DDED5}" type="sibTrans" cxnId="{20F2E059-1508-4CC4-8549-3682CF1DAA78}">
      <dgm:prSet/>
      <dgm:spPr>
        <a:xfrm>
          <a:off x="965885" y="274509"/>
          <a:ext cx="2485106" cy="2485106"/>
        </a:xfrm>
        <a:solidFill>
          <a:srgbClr val="5B6981"/>
        </a:solidFill>
        <a:ln>
          <a:noFill/>
        </a:ln>
        <a:effectLst/>
      </dgm:spPr>
      <dgm:t>
        <a:bodyPr/>
        <a:lstStyle/>
        <a:p>
          <a:endParaRPr lang="en-US" dirty="0"/>
        </a:p>
      </dgm:t>
    </dgm:pt>
    <dgm:pt modelId="{E06CAEFE-C9A7-40A0-8367-057687262FE2}">
      <dgm:prSet phldrT="[Text]"/>
      <dgm:spPr>
        <a:xfrm>
          <a:off x="2776889" y="2085512"/>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dirty="0">
            <a:solidFill>
              <a:srgbClr val="FFFFFF"/>
            </a:solidFill>
            <a:latin typeface="Calibri"/>
            <a:ea typeface="+mn-ea"/>
            <a:cs typeface="+mn-cs"/>
          </a:endParaRPr>
        </a:p>
      </dgm:t>
    </dgm:pt>
    <dgm:pt modelId="{2CFC6856-CEFA-4EB3-A409-A32FB1DA2716}" type="parTrans" cxnId="{A750545B-5BA5-4B8C-9708-5B009402523C}">
      <dgm:prSet/>
      <dgm:spPr/>
      <dgm:t>
        <a:bodyPr/>
        <a:lstStyle/>
        <a:p>
          <a:endParaRPr lang="en-US"/>
        </a:p>
      </dgm:t>
    </dgm:pt>
    <dgm:pt modelId="{A67E31B2-871F-42AE-B05E-F09AF5D71751}" type="sibTrans" cxnId="{A750545B-5BA5-4B8C-9708-5B009402523C}">
      <dgm:prSet/>
      <dgm:spPr>
        <a:xfrm>
          <a:off x="965885" y="274509"/>
          <a:ext cx="2485106" cy="2485106"/>
        </a:xfrm>
        <a:solidFill>
          <a:srgbClr val="829E7E">
            <a:tint val="60000"/>
            <a:hueOff val="0"/>
            <a:satOff val="0"/>
            <a:lumOff val="0"/>
            <a:alphaOff val="0"/>
          </a:srgbClr>
        </a:solidFill>
        <a:ln>
          <a:noFill/>
        </a:ln>
        <a:effectLst/>
      </dgm:spPr>
      <dgm:t>
        <a:bodyPr/>
        <a:lstStyle/>
        <a:p>
          <a:endParaRPr lang="en-US" dirty="0"/>
        </a:p>
      </dgm:t>
    </dgm:pt>
    <dgm:pt modelId="{0C9B076C-E748-4ADC-9D48-E6C590C7953F}">
      <dgm:prSet phldrT="[Text]"/>
      <dgm:spPr/>
      <dgm:t>
        <a:bodyPr/>
        <a:lstStyle/>
        <a:p>
          <a:endParaRPr lang="en-US" dirty="0"/>
        </a:p>
      </dgm:t>
    </dgm:pt>
    <dgm:pt modelId="{D3C8170E-C8D4-4FEA-B906-C4BCC291825A}" type="parTrans" cxnId="{DED1E3E6-3E9C-4616-BD75-498AB5080D76}">
      <dgm:prSet/>
      <dgm:spPr/>
      <dgm:t>
        <a:bodyPr/>
        <a:lstStyle/>
        <a:p>
          <a:endParaRPr lang="en-US"/>
        </a:p>
      </dgm:t>
    </dgm:pt>
    <dgm:pt modelId="{0645C990-BDB4-455F-BDB8-1A0D20C0DE2A}" type="sibTrans" cxnId="{DED1E3E6-3E9C-4616-BD75-498AB5080D76}">
      <dgm:prSet/>
      <dgm:spPr/>
      <dgm:t>
        <a:bodyPr/>
        <a:lstStyle/>
        <a:p>
          <a:endParaRPr lang="en-US"/>
        </a:p>
      </dgm:t>
    </dgm:pt>
    <dgm:pt modelId="{46F0EE56-D006-47DA-AB84-EC839F5CCB23}">
      <dgm:prSet phldrT="[Text]"/>
      <dgm:spPr>
        <a:xfrm>
          <a:off x="1913297" y="2443224"/>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dirty="0">
            <a:solidFill>
              <a:srgbClr val="FFFFFF"/>
            </a:solidFill>
            <a:latin typeface="Calibri"/>
            <a:ea typeface="+mn-ea"/>
            <a:cs typeface="+mn-cs"/>
          </a:endParaRPr>
        </a:p>
      </dgm:t>
    </dgm:pt>
    <dgm:pt modelId="{224716A7-6285-4F0E-8E18-904959C44CA3}" type="parTrans" cxnId="{9A648846-AF27-470B-BBB6-14E33B70645C}">
      <dgm:prSet/>
      <dgm:spPr/>
      <dgm:t>
        <a:bodyPr/>
        <a:lstStyle/>
        <a:p>
          <a:endParaRPr lang="en-US"/>
        </a:p>
      </dgm:t>
    </dgm:pt>
    <dgm:pt modelId="{B74A183F-D2A6-44A6-B59F-66DCDB564AC8}" type="sibTrans" cxnId="{9A648846-AF27-470B-BBB6-14E33B70645C}">
      <dgm:prSet/>
      <dgm:spPr>
        <a:xfrm>
          <a:off x="965885" y="274509"/>
          <a:ext cx="2485106" cy="2485106"/>
        </a:xfrm>
        <a:solidFill>
          <a:srgbClr val="829E7E">
            <a:tint val="60000"/>
            <a:hueOff val="0"/>
            <a:satOff val="0"/>
            <a:lumOff val="0"/>
            <a:alphaOff val="0"/>
          </a:srgbClr>
        </a:solidFill>
        <a:ln>
          <a:noFill/>
        </a:ln>
        <a:effectLst/>
      </dgm:spPr>
      <dgm:t>
        <a:bodyPr/>
        <a:lstStyle/>
        <a:p>
          <a:endParaRPr lang="en-US" dirty="0"/>
        </a:p>
      </dgm:t>
    </dgm:pt>
    <dgm:pt modelId="{1216C2D8-5ACD-4807-A554-09E33F10B2A4}">
      <dgm:prSet phldrT="[Text]"/>
      <dgm:spPr>
        <a:xfrm>
          <a:off x="1049705" y="2085512"/>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dirty="0">
            <a:solidFill>
              <a:srgbClr val="FFFFFF"/>
            </a:solidFill>
            <a:latin typeface="Calibri"/>
            <a:ea typeface="+mn-ea"/>
            <a:cs typeface="+mn-cs"/>
          </a:endParaRPr>
        </a:p>
      </dgm:t>
    </dgm:pt>
    <dgm:pt modelId="{E6B3B67B-BCF6-4039-9C51-E8EEFD1AC174}" type="parTrans" cxnId="{59F8E326-DCE2-4E0D-AE15-FBF5BC92081A}">
      <dgm:prSet/>
      <dgm:spPr/>
      <dgm:t>
        <a:bodyPr/>
        <a:lstStyle/>
        <a:p>
          <a:endParaRPr lang="en-US"/>
        </a:p>
      </dgm:t>
    </dgm:pt>
    <dgm:pt modelId="{5369549D-4377-451E-A301-805F8CADAA4F}" type="sibTrans" cxnId="{59F8E326-DCE2-4E0D-AE15-FBF5BC92081A}">
      <dgm:prSet/>
      <dgm:spPr>
        <a:xfrm>
          <a:off x="965885" y="274509"/>
          <a:ext cx="2485106" cy="2485106"/>
        </a:xfrm>
        <a:solidFill>
          <a:srgbClr val="829E7E">
            <a:tint val="60000"/>
            <a:hueOff val="0"/>
            <a:satOff val="0"/>
            <a:lumOff val="0"/>
            <a:alphaOff val="0"/>
          </a:srgbClr>
        </a:solidFill>
        <a:ln>
          <a:noFill/>
        </a:ln>
        <a:effectLst/>
      </dgm:spPr>
      <dgm:t>
        <a:bodyPr/>
        <a:lstStyle/>
        <a:p>
          <a:endParaRPr lang="en-US" dirty="0"/>
        </a:p>
      </dgm:t>
    </dgm:pt>
    <dgm:pt modelId="{F991CAC7-1903-4612-B4D5-69287E9F8DA4}">
      <dgm:prSet phldrT="[Text]"/>
      <dgm:spPr>
        <a:xfrm>
          <a:off x="691994" y="1221921"/>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dirty="0">
            <a:solidFill>
              <a:srgbClr val="FFFFFF"/>
            </a:solidFill>
            <a:latin typeface="Calibri"/>
            <a:ea typeface="+mn-ea"/>
            <a:cs typeface="+mn-cs"/>
          </a:endParaRPr>
        </a:p>
      </dgm:t>
    </dgm:pt>
    <dgm:pt modelId="{082C79F5-D826-47D4-B92A-B4E664BD03E4}" type="parTrans" cxnId="{A23911B6-74CE-4F6E-889A-620AA1936864}">
      <dgm:prSet/>
      <dgm:spPr/>
      <dgm:t>
        <a:bodyPr/>
        <a:lstStyle/>
        <a:p>
          <a:endParaRPr lang="en-US"/>
        </a:p>
      </dgm:t>
    </dgm:pt>
    <dgm:pt modelId="{0CB89FA0-1919-435A-9978-2CBA7922CC53}" type="sibTrans" cxnId="{A23911B6-74CE-4F6E-889A-620AA1936864}">
      <dgm:prSet/>
      <dgm:spPr>
        <a:xfrm>
          <a:off x="965885" y="274509"/>
          <a:ext cx="2485106" cy="2485106"/>
        </a:xfrm>
        <a:solidFill>
          <a:srgbClr val="829E7E">
            <a:tint val="60000"/>
            <a:hueOff val="0"/>
            <a:satOff val="0"/>
            <a:lumOff val="0"/>
            <a:alphaOff val="0"/>
          </a:srgbClr>
        </a:solidFill>
        <a:ln>
          <a:noFill/>
        </a:ln>
        <a:effectLst/>
      </dgm:spPr>
      <dgm:t>
        <a:bodyPr/>
        <a:lstStyle/>
        <a:p>
          <a:endParaRPr lang="en-US" dirty="0"/>
        </a:p>
      </dgm:t>
    </dgm:pt>
    <dgm:pt modelId="{C0AB1EC9-5BE0-463E-A7DA-B4352D8B4141}">
      <dgm:prSet phldrT="[Text]"/>
      <dgm:spPr>
        <a:xfrm>
          <a:off x="1049705" y="358329"/>
          <a:ext cx="590282" cy="590282"/>
        </a:xfrm>
        <a:solidFill>
          <a:srgbClr val="829E7E">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dirty="0">
            <a:solidFill>
              <a:srgbClr val="FFFFFF"/>
            </a:solidFill>
            <a:latin typeface="Calibri"/>
            <a:ea typeface="+mn-ea"/>
            <a:cs typeface="+mn-cs"/>
          </a:endParaRPr>
        </a:p>
      </dgm:t>
    </dgm:pt>
    <dgm:pt modelId="{3C60AA6C-1B91-4B32-8E53-C143D914C083}" type="parTrans" cxnId="{7C769B25-9497-4FF1-95DB-5B07F4CCA027}">
      <dgm:prSet/>
      <dgm:spPr/>
      <dgm:t>
        <a:bodyPr/>
        <a:lstStyle/>
        <a:p>
          <a:endParaRPr lang="en-US"/>
        </a:p>
      </dgm:t>
    </dgm:pt>
    <dgm:pt modelId="{1E8D5331-567F-46B4-8694-98A1AC558047}" type="sibTrans" cxnId="{7C769B25-9497-4FF1-95DB-5B07F4CCA027}">
      <dgm:prSet/>
      <dgm:spPr>
        <a:xfrm>
          <a:off x="965885" y="288152"/>
          <a:ext cx="2485106" cy="2485106"/>
        </a:xfrm>
        <a:solidFill>
          <a:srgbClr val="829E7E">
            <a:tint val="60000"/>
            <a:hueOff val="0"/>
            <a:satOff val="0"/>
            <a:lumOff val="0"/>
            <a:alphaOff val="0"/>
          </a:srgbClr>
        </a:solidFill>
        <a:ln>
          <a:noFill/>
        </a:ln>
        <a:effectLst/>
      </dgm:spPr>
      <dgm:t>
        <a:bodyPr/>
        <a:lstStyle/>
        <a:p>
          <a:endParaRPr lang="en-US" dirty="0"/>
        </a:p>
      </dgm:t>
    </dgm:pt>
    <dgm:pt modelId="{B631A12A-9653-4D84-B0CC-D3C48AD57CB9}" type="pres">
      <dgm:prSet presAssocID="{A81E8CBB-D0A6-4F90-B288-84C298BCA48A}" presName="Name0" presStyleCnt="0">
        <dgm:presLayoutVars>
          <dgm:chMax val="1"/>
          <dgm:dir/>
          <dgm:animLvl val="ctr"/>
          <dgm:resizeHandles val="exact"/>
        </dgm:presLayoutVars>
      </dgm:prSet>
      <dgm:spPr/>
      <dgm:t>
        <a:bodyPr/>
        <a:lstStyle/>
        <a:p>
          <a:endParaRPr lang="en-US"/>
        </a:p>
      </dgm:t>
    </dgm:pt>
    <dgm:pt modelId="{8FE2F3BE-3E14-42C6-9375-12E5F4672ADB}" type="pres">
      <dgm:prSet presAssocID="{CE0617BE-A322-49E6-87A4-51BCDAF9BEE8}" presName="centerShape" presStyleLbl="node0" presStyleIdx="0" presStyleCnt="1"/>
      <dgm:spPr>
        <a:prstGeom prst="ellipse">
          <a:avLst/>
        </a:prstGeom>
      </dgm:spPr>
      <dgm:t>
        <a:bodyPr/>
        <a:lstStyle/>
        <a:p>
          <a:endParaRPr lang="en-US"/>
        </a:p>
      </dgm:t>
    </dgm:pt>
    <dgm:pt modelId="{9F181F57-3B5F-4D41-B1F7-006A67F28F67}" type="pres">
      <dgm:prSet presAssocID="{4A7D5E89-C0CB-4DDF-953B-407A128C2EB7}" presName="node" presStyleLbl="node1" presStyleIdx="0" presStyleCnt="8">
        <dgm:presLayoutVars>
          <dgm:bulletEnabled val="1"/>
        </dgm:presLayoutVars>
      </dgm:prSet>
      <dgm:spPr>
        <a:prstGeom prst="ellipse">
          <a:avLst/>
        </a:prstGeom>
      </dgm:spPr>
      <dgm:t>
        <a:bodyPr/>
        <a:lstStyle/>
        <a:p>
          <a:endParaRPr lang="en-US"/>
        </a:p>
      </dgm:t>
    </dgm:pt>
    <dgm:pt modelId="{6B928007-5EF3-47F2-956C-B9D80B2A5CA0}" type="pres">
      <dgm:prSet presAssocID="{4A7D5E89-C0CB-4DDF-953B-407A128C2EB7}" presName="dummy" presStyleCnt="0"/>
      <dgm:spPr/>
    </dgm:pt>
    <dgm:pt modelId="{7E3C39E7-20FD-42A1-9A20-9C5904CFFE64}" type="pres">
      <dgm:prSet presAssocID="{93C6C480-A892-47A8-8102-0A95A0E675AE}" presName="sibTrans" presStyleLbl="sibTrans2D1" presStyleIdx="0" presStyleCnt="8"/>
      <dgm:spPr>
        <a:prstGeom prst="blockArc">
          <a:avLst>
            <a:gd name="adj1" fmla="val 16200000"/>
            <a:gd name="adj2" fmla="val 18900000"/>
            <a:gd name="adj3" fmla="val 3420"/>
          </a:avLst>
        </a:prstGeom>
      </dgm:spPr>
      <dgm:t>
        <a:bodyPr/>
        <a:lstStyle/>
        <a:p>
          <a:endParaRPr lang="en-US"/>
        </a:p>
      </dgm:t>
    </dgm:pt>
    <dgm:pt modelId="{23F1EE1E-66F5-4EE5-9CB5-97B6B83B59DB}" type="pres">
      <dgm:prSet presAssocID="{D08D140F-F41F-499E-8956-628776E612BA}" presName="node" presStyleLbl="node1" presStyleIdx="1" presStyleCnt="8">
        <dgm:presLayoutVars>
          <dgm:bulletEnabled val="1"/>
        </dgm:presLayoutVars>
      </dgm:prSet>
      <dgm:spPr>
        <a:prstGeom prst="ellipse">
          <a:avLst/>
        </a:prstGeom>
      </dgm:spPr>
      <dgm:t>
        <a:bodyPr/>
        <a:lstStyle/>
        <a:p>
          <a:endParaRPr lang="en-US"/>
        </a:p>
      </dgm:t>
    </dgm:pt>
    <dgm:pt modelId="{9510DAE0-882E-4D89-854E-554F848864AB}" type="pres">
      <dgm:prSet presAssocID="{D08D140F-F41F-499E-8956-628776E612BA}" presName="dummy" presStyleCnt="0"/>
      <dgm:spPr/>
    </dgm:pt>
    <dgm:pt modelId="{432E5C28-43C2-4188-A4EA-2EF2F9A1CF02}" type="pres">
      <dgm:prSet presAssocID="{CAB05B69-0F4E-4FBF-AD56-C27F46F51A6B}" presName="sibTrans" presStyleLbl="sibTrans2D1" presStyleIdx="1" presStyleCnt="8"/>
      <dgm:spPr>
        <a:prstGeom prst="blockArc">
          <a:avLst>
            <a:gd name="adj1" fmla="val 18900000"/>
            <a:gd name="adj2" fmla="val 0"/>
            <a:gd name="adj3" fmla="val 3420"/>
          </a:avLst>
        </a:prstGeom>
      </dgm:spPr>
      <dgm:t>
        <a:bodyPr/>
        <a:lstStyle/>
        <a:p>
          <a:endParaRPr lang="en-US"/>
        </a:p>
      </dgm:t>
    </dgm:pt>
    <dgm:pt modelId="{9D315D5D-C63A-4111-8086-AC89E0B6D3A7}" type="pres">
      <dgm:prSet presAssocID="{57E651DA-15EE-46E0-8EBB-5B3C356606E9}" presName="node" presStyleLbl="node1" presStyleIdx="2" presStyleCnt="8">
        <dgm:presLayoutVars>
          <dgm:bulletEnabled val="1"/>
        </dgm:presLayoutVars>
      </dgm:prSet>
      <dgm:spPr>
        <a:prstGeom prst="ellipse">
          <a:avLst/>
        </a:prstGeom>
      </dgm:spPr>
      <dgm:t>
        <a:bodyPr/>
        <a:lstStyle/>
        <a:p>
          <a:endParaRPr lang="en-US"/>
        </a:p>
      </dgm:t>
    </dgm:pt>
    <dgm:pt modelId="{1AD8F396-D1E8-471D-A455-1D4ED1729FE6}" type="pres">
      <dgm:prSet presAssocID="{57E651DA-15EE-46E0-8EBB-5B3C356606E9}" presName="dummy" presStyleCnt="0"/>
      <dgm:spPr/>
    </dgm:pt>
    <dgm:pt modelId="{144048CF-7B17-49A9-A033-DD7BA0CB4FE2}" type="pres">
      <dgm:prSet presAssocID="{952CB56F-9C1F-4E22-8730-06860B1DDED5}" presName="sibTrans" presStyleLbl="sibTrans2D1" presStyleIdx="2" presStyleCnt="8"/>
      <dgm:spPr>
        <a:prstGeom prst="blockArc">
          <a:avLst>
            <a:gd name="adj1" fmla="val 0"/>
            <a:gd name="adj2" fmla="val 2700000"/>
            <a:gd name="adj3" fmla="val 3420"/>
          </a:avLst>
        </a:prstGeom>
      </dgm:spPr>
      <dgm:t>
        <a:bodyPr/>
        <a:lstStyle/>
        <a:p>
          <a:endParaRPr lang="en-US"/>
        </a:p>
      </dgm:t>
    </dgm:pt>
    <dgm:pt modelId="{0B851680-1D6C-4355-A303-4AD460B893A1}" type="pres">
      <dgm:prSet presAssocID="{E06CAEFE-C9A7-40A0-8367-057687262FE2}" presName="node" presStyleLbl="node1" presStyleIdx="3" presStyleCnt="8">
        <dgm:presLayoutVars>
          <dgm:bulletEnabled val="1"/>
        </dgm:presLayoutVars>
      </dgm:prSet>
      <dgm:spPr>
        <a:prstGeom prst="ellipse">
          <a:avLst/>
        </a:prstGeom>
      </dgm:spPr>
      <dgm:t>
        <a:bodyPr/>
        <a:lstStyle/>
        <a:p>
          <a:endParaRPr lang="en-US"/>
        </a:p>
      </dgm:t>
    </dgm:pt>
    <dgm:pt modelId="{D22A7758-1632-4D5B-B1F8-37F0EA9CC516}" type="pres">
      <dgm:prSet presAssocID="{E06CAEFE-C9A7-40A0-8367-057687262FE2}" presName="dummy" presStyleCnt="0"/>
      <dgm:spPr/>
    </dgm:pt>
    <dgm:pt modelId="{98D015DD-4595-4698-AA05-9FA2B56B464C}" type="pres">
      <dgm:prSet presAssocID="{A67E31B2-871F-42AE-B05E-F09AF5D71751}" presName="sibTrans" presStyleLbl="sibTrans2D1" presStyleIdx="3" presStyleCnt="8"/>
      <dgm:spPr>
        <a:prstGeom prst="blockArc">
          <a:avLst>
            <a:gd name="adj1" fmla="val 2700000"/>
            <a:gd name="adj2" fmla="val 5400000"/>
            <a:gd name="adj3" fmla="val 3420"/>
          </a:avLst>
        </a:prstGeom>
      </dgm:spPr>
      <dgm:t>
        <a:bodyPr/>
        <a:lstStyle/>
        <a:p>
          <a:endParaRPr lang="en-US"/>
        </a:p>
      </dgm:t>
    </dgm:pt>
    <dgm:pt modelId="{898039F5-C9EF-4049-925F-3EEAC33D52E3}" type="pres">
      <dgm:prSet presAssocID="{46F0EE56-D006-47DA-AB84-EC839F5CCB23}" presName="node" presStyleLbl="node1" presStyleIdx="4" presStyleCnt="8">
        <dgm:presLayoutVars>
          <dgm:bulletEnabled val="1"/>
        </dgm:presLayoutVars>
      </dgm:prSet>
      <dgm:spPr>
        <a:prstGeom prst="ellipse">
          <a:avLst/>
        </a:prstGeom>
      </dgm:spPr>
      <dgm:t>
        <a:bodyPr/>
        <a:lstStyle/>
        <a:p>
          <a:endParaRPr lang="en-US"/>
        </a:p>
      </dgm:t>
    </dgm:pt>
    <dgm:pt modelId="{3FB15FB8-9BFE-4722-8700-6073A8673D33}" type="pres">
      <dgm:prSet presAssocID="{46F0EE56-D006-47DA-AB84-EC839F5CCB23}" presName="dummy" presStyleCnt="0"/>
      <dgm:spPr/>
    </dgm:pt>
    <dgm:pt modelId="{5D65E98D-8995-40C5-A518-6B3DB9B5E951}" type="pres">
      <dgm:prSet presAssocID="{B74A183F-D2A6-44A6-B59F-66DCDB564AC8}" presName="sibTrans" presStyleLbl="sibTrans2D1" presStyleIdx="4" presStyleCnt="8"/>
      <dgm:spPr>
        <a:prstGeom prst="blockArc">
          <a:avLst>
            <a:gd name="adj1" fmla="val 5400000"/>
            <a:gd name="adj2" fmla="val 8100000"/>
            <a:gd name="adj3" fmla="val 3420"/>
          </a:avLst>
        </a:prstGeom>
      </dgm:spPr>
      <dgm:t>
        <a:bodyPr/>
        <a:lstStyle/>
        <a:p>
          <a:endParaRPr lang="en-US"/>
        </a:p>
      </dgm:t>
    </dgm:pt>
    <dgm:pt modelId="{2E13B416-F6E4-4DB0-B213-3F7F9ADE4511}" type="pres">
      <dgm:prSet presAssocID="{1216C2D8-5ACD-4807-A554-09E33F10B2A4}" presName="node" presStyleLbl="node1" presStyleIdx="5" presStyleCnt="8">
        <dgm:presLayoutVars>
          <dgm:bulletEnabled val="1"/>
        </dgm:presLayoutVars>
      </dgm:prSet>
      <dgm:spPr>
        <a:prstGeom prst="ellipse">
          <a:avLst/>
        </a:prstGeom>
      </dgm:spPr>
      <dgm:t>
        <a:bodyPr/>
        <a:lstStyle/>
        <a:p>
          <a:endParaRPr lang="en-US"/>
        </a:p>
      </dgm:t>
    </dgm:pt>
    <dgm:pt modelId="{BEE8173D-9001-42D4-A80B-4BC91212F4C5}" type="pres">
      <dgm:prSet presAssocID="{1216C2D8-5ACD-4807-A554-09E33F10B2A4}" presName="dummy" presStyleCnt="0"/>
      <dgm:spPr/>
    </dgm:pt>
    <dgm:pt modelId="{B75E4D46-3ECF-44A9-B094-4CC82C7FF69A}" type="pres">
      <dgm:prSet presAssocID="{5369549D-4377-451E-A301-805F8CADAA4F}" presName="sibTrans" presStyleLbl="sibTrans2D1" presStyleIdx="5" presStyleCnt="8"/>
      <dgm:spPr>
        <a:prstGeom prst="blockArc">
          <a:avLst>
            <a:gd name="adj1" fmla="val 8100000"/>
            <a:gd name="adj2" fmla="val 10800000"/>
            <a:gd name="adj3" fmla="val 3420"/>
          </a:avLst>
        </a:prstGeom>
      </dgm:spPr>
      <dgm:t>
        <a:bodyPr/>
        <a:lstStyle/>
        <a:p>
          <a:endParaRPr lang="en-US"/>
        </a:p>
      </dgm:t>
    </dgm:pt>
    <dgm:pt modelId="{0EE6AA42-B1BA-4E5B-AC8D-E33B2B51D83C}" type="pres">
      <dgm:prSet presAssocID="{F991CAC7-1903-4612-B4D5-69287E9F8DA4}" presName="node" presStyleLbl="node1" presStyleIdx="6" presStyleCnt="8">
        <dgm:presLayoutVars>
          <dgm:bulletEnabled val="1"/>
        </dgm:presLayoutVars>
      </dgm:prSet>
      <dgm:spPr>
        <a:prstGeom prst="ellipse">
          <a:avLst/>
        </a:prstGeom>
      </dgm:spPr>
      <dgm:t>
        <a:bodyPr/>
        <a:lstStyle/>
        <a:p>
          <a:endParaRPr lang="en-US"/>
        </a:p>
      </dgm:t>
    </dgm:pt>
    <dgm:pt modelId="{17C52DD0-ABDB-45EA-8979-576B0825F94A}" type="pres">
      <dgm:prSet presAssocID="{F991CAC7-1903-4612-B4D5-69287E9F8DA4}" presName="dummy" presStyleCnt="0"/>
      <dgm:spPr/>
    </dgm:pt>
    <dgm:pt modelId="{6F59B1BB-242D-45D1-94E3-A204F8AF7A72}" type="pres">
      <dgm:prSet presAssocID="{0CB89FA0-1919-435A-9978-2CBA7922CC53}" presName="sibTrans" presStyleLbl="sibTrans2D1" presStyleIdx="6" presStyleCnt="8"/>
      <dgm:spPr>
        <a:prstGeom prst="blockArc">
          <a:avLst>
            <a:gd name="adj1" fmla="val 10800000"/>
            <a:gd name="adj2" fmla="val 13500000"/>
            <a:gd name="adj3" fmla="val 3420"/>
          </a:avLst>
        </a:prstGeom>
      </dgm:spPr>
      <dgm:t>
        <a:bodyPr/>
        <a:lstStyle/>
        <a:p>
          <a:endParaRPr lang="en-US"/>
        </a:p>
      </dgm:t>
    </dgm:pt>
    <dgm:pt modelId="{DAD40939-FCA3-443E-991E-1E3FF8DB5F4B}" type="pres">
      <dgm:prSet presAssocID="{C0AB1EC9-5BE0-463E-A7DA-B4352D8B4141}" presName="node" presStyleLbl="node1" presStyleIdx="7" presStyleCnt="8">
        <dgm:presLayoutVars>
          <dgm:bulletEnabled val="1"/>
        </dgm:presLayoutVars>
      </dgm:prSet>
      <dgm:spPr>
        <a:prstGeom prst="ellipse">
          <a:avLst/>
        </a:prstGeom>
      </dgm:spPr>
      <dgm:t>
        <a:bodyPr/>
        <a:lstStyle/>
        <a:p>
          <a:endParaRPr lang="en-US"/>
        </a:p>
      </dgm:t>
    </dgm:pt>
    <dgm:pt modelId="{330E2A65-06D6-4112-8EBF-AF578D600BBC}" type="pres">
      <dgm:prSet presAssocID="{C0AB1EC9-5BE0-463E-A7DA-B4352D8B4141}" presName="dummy" presStyleCnt="0"/>
      <dgm:spPr/>
    </dgm:pt>
    <dgm:pt modelId="{22E1339B-3A4A-49BB-98A7-2F817AD761FB}" type="pres">
      <dgm:prSet presAssocID="{1E8D5331-567F-46B4-8694-98A1AC558047}" presName="sibTrans" presStyleLbl="sibTrans2D1" presStyleIdx="7" presStyleCnt="8" custLinFactNeighborY="549"/>
      <dgm:spPr>
        <a:prstGeom prst="blockArc">
          <a:avLst>
            <a:gd name="adj1" fmla="val 13500000"/>
            <a:gd name="adj2" fmla="val 16200000"/>
            <a:gd name="adj3" fmla="val 3420"/>
          </a:avLst>
        </a:prstGeom>
      </dgm:spPr>
      <dgm:t>
        <a:bodyPr/>
        <a:lstStyle/>
        <a:p>
          <a:endParaRPr lang="en-US"/>
        </a:p>
      </dgm:t>
    </dgm:pt>
  </dgm:ptLst>
  <dgm:cxnLst>
    <dgm:cxn modelId="{E8BD10C8-9C67-47AE-A24E-65916B56A8DA}" srcId="{CE0617BE-A322-49E6-87A4-51BCDAF9BEE8}" destId="{4A7D5E89-C0CB-4DDF-953B-407A128C2EB7}" srcOrd="0" destOrd="0" parTransId="{B2E997E5-C622-4ABD-977F-128498CE6D40}" sibTransId="{93C6C480-A892-47A8-8102-0A95A0E675AE}"/>
    <dgm:cxn modelId="{A60A2954-3DFA-4CCC-92B4-8C7FEB950256}" type="presOf" srcId="{1E8D5331-567F-46B4-8694-98A1AC558047}" destId="{22E1339B-3A4A-49BB-98A7-2F817AD761FB}" srcOrd="0" destOrd="0" presId="urn:microsoft.com/office/officeart/2005/8/layout/radial6"/>
    <dgm:cxn modelId="{6FDE8A1E-5336-47C0-A32F-6E1CE5053446}" srcId="{A81E8CBB-D0A6-4F90-B288-84C298BCA48A}" destId="{CE0617BE-A322-49E6-87A4-51BCDAF9BEE8}" srcOrd="0" destOrd="0" parTransId="{CC98B2C3-D07C-4BA3-9BFF-D085EF17AFA0}" sibTransId="{C13277A8-913A-4271-9F47-4464123C9C69}"/>
    <dgm:cxn modelId="{0ECE4056-928E-4320-8B8B-595E86C4DA62}" srcId="{CE0617BE-A322-49E6-87A4-51BCDAF9BEE8}" destId="{D08D140F-F41F-499E-8956-628776E612BA}" srcOrd="1" destOrd="0" parTransId="{3130FF02-5042-46DA-966E-A4012159ECD3}" sibTransId="{CAB05B69-0F4E-4FBF-AD56-C27F46F51A6B}"/>
    <dgm:cxn modelId="{176A71AD-6170-4AFE-BAFE-598B0317B595}" type="presOf" srcId="{0CB89FA0-1919-435A-9978-2CBA7922CC53}" destId="{6F59B1BB-242D-45D1-94E3-A204F8AF7A72}" srcOrd="0" destOrd="0" presId="urn:microsoft.com/office/officeart/2005/8/layout/radial6"/>
    <dgm:cxn modelId="{59F8E326-DCE2-4E0D-AE15-FBF5BC92081A}" srcId="{CE0617BE-A322-49E6-87A4-51BCDAF9BEE8}" destId="{1216C2D8-5ACD-4807-A554-09E33F10B2A4}" srcOrd="5" destOrd="0" parTransId="{E6B3B67B-BCF6-4039-9C51-E8EEFD1AC174}" sibTransId="{5369549D-4377-451E-A301-805F8CADAA4F}"/>
    <dgm:cxn modelId="{AA66073B-EA6C-4420-B758-9913CFBD72AB}" type="presOf" srcId="{93C6C480-A892-47A8-8102-0A95A0E675AE}" destId="{7E3C39E7-20FD-42A1-9A20-9C5904CFFE64}" srcOrd="0" destOrd="0" presId="urn:microsoft.com/office/officeart/2005/8/layout/radial6"/>
    <dgm:cxn modelId="{67AE32B1-EE92-4D17-BA6A-C23124D6635A}" type="presOf" srcId="{46F0EE56-D006-47DA-AB84-EC839F5CCB23}" destId="{898039F5-C9EF-4049-925F-3EEAC33D52E3}" srcOrd="0" destOrd="0" presId="urn:microsoft.com/office/officeart/2005/8/layout/radial6"/>
    <dgm:cxn modelId="{1FF276A1-29CE-4A6E-BD41-87A158723BA9}" type="presOf" srcId="{C0AB1EC9-5BE0-463E-A7DA-B4352D8B4141}" destId="{DAD40939-FCA3-443E-991E-1E3FF8DB5F4B}" srcOrd="0" destOrd="0" presId="urn:microsoft.com/office/officeart/2005/8/layout/radial6"/>
    <dgm:cxn modelId="{20F2E059-1508-4CC4-8549-3682CF1DAA78}" srcId="{CE0617BE-A322-49E6-87A4-51BCDAF9BEE8}" destId="{57E651DA-15EE-46E0-8EBB-5B3C356606E9}" srcOrd="2" destOrd="0" parTransId="{069BFD90-EF6A-4A59-88F7-75520C719C03}" sibTransId="{952CB56F-9C1F-4E22-8730-06860B1DDED5}"/>
    <dgm:cxn modelId="{468B8DCE-22F6-4B96-926C-50990CD30792}" type="presOf" srcId="{E06CAEFE-C9A7-40A0-8367-057687262FE2}" destId="{0B851680-1D6C-4355-A303-4AD460B893A1}" srcOrd="0" destOrd="0" presId="urn:microsoft.com/office/officeart/2005/8/layout/radial6"/>
    <dgm:cxn modelId="{1F6311B7-3AE5-4FCB-B89D-947C8AFEEE79}" type="presOf" srcId="{57E651DA-15EE-46E0-8EBB-5B3C356606E9}" destId="{9D315D5D-C63A-4111-8086-AC89E0B6D3A7}" srcOrd="0" destOrd="0" presId="urn:microsoft.com/office/officeart/2005/8/layout/radial6"/>
    <dgm:cxn modelId="{9A648846-AF27-470B-BBB6-14E33B70645C}" srcId="{CE0617BE-A322-49E6-87A4-51BCDAF9BEE8}" destId="{46F0EE56-D006-47DA-AB84-EC839F5CCB23}" srcOrd="4" destOrd="0" parTransId="{224716A7-6285-4F0E-8E18-904959C44CA3}" sibTransId="{B74A183F-D2A6-44A6-B59F-66DCDB564AC8}"/>
    <dgm:cxn modelId="{D54D323E-322D-499C-809D-D5E2D9B62495}" type="presOf" srcId="{5369549D-4377-451E-A301-805F8CADAA4F}" destId="{B75E4D46-3ECF-44A9-B094-4CC82C7FF69A}" srcOrd="0" destOrd="0" presId="urn:microsoft.com/office/officeart/2005/8/layout/radial6"/>
    <dgm:cxn modelId="{9531123B-8041-4176-B57A-A32F82778E19}" type="presOf" srcId="{952CB56F-9C1F-4E22-8730-06860B1DDED5}" destId="{144048CF-7B17-49A9-A033-DD7BA0CB4FE2}" srcOrd="0" destOrd="0" presId="urn:microsoft.com/office/officeart/2005/8/layout/radial6"/>
    <dgm:cxn modelId="{D795509B-D6E4-4311-838E-13A1FF8061F1}" type="presOf" srcId="{A67E31B2-871F-42AE-B05E-F09AF5D71751}" destId="{98D015DD-4595-4698-AA05-9FA2B56B464C}" srcOrd="0" destOrd="0" presId="urn:microsoft.com/office/officeart/2005/8/layout/radial6"/>
    <dgm:cxn modelId="{75EAC848-1452-488F-ACE5-17C69407D54B}" type="presOf" srcId="{CE0617BE-A322-49E6-87A4-51BCDAF9BEE8}" destId="{8FE2F3BE-3E14-42C6-9375-12E5F4672ADB}" srcOrd="0" destOrd="0" presId="urn:microsoft.com/office/officeart/2005/8/layout/radial6"/>
    <dgm:cxn modelId="{008BE23D-41AA-40D2-BF1C-B4B6ECC86F4E}" type="presOf" srcId="{B74A183F-D2A6-44A6-B59F-66DCDB564AC8}" destId="{5D65E98D-8995-40C5-A518-6B3DB9B5E951}" srcOrd="0" destOrd="0" presId="urn:microsoft.com/office/officeart/2005/8/layout/radial6"/>
    <dgm:cxn modelId="{A23911B6-74CE-4F6E-889A-620AA1936864}" srcId="{CE0617BE-A322-49E6-87A4-51BCDAF9BEE8}" destId="{F991CAC7-1903-4612-B4D5-69287E9F8DA4}" srcOrd="6" destOrd="0" parTransId="{082C79F5-D826-47D4-B92A-B4E664BD03E4}" sibTransId="{0CB89FA0-1919-435A-9978-2CBA7922CC53}"/>
    <dgm:cxn modelId="{E0AA4530-C6C5-41E6-9093-0A66AD779191}" type="presOf" srcId="{D08D140F-F41F-499E-8956-628776E612BA}" destId="{23F1EE1E-66F5-4EE5-9CB5-97B6B83B59DB}" srcOrd="0" destOrd="0" presId="urn:microsoft.com/office/officeart/2005/8/layout/radial6"/>
    <dgm:cxn modelId="{7C769B25-9497-4FF1-95DB-5B07F4CCA027}" srcId="{CE0617BE-A322-49E6-87A4-51BCDAF9BEE8}" destId="{C0AB1EC9-5BE0-463E-A7DA-B4352D8B4141}" srcOrd="7" destOrd="0" parTransId="{3C60AA6C-1B91-4B32-8E53-C143D914C083}" sibTransId="{1E8D5331-567F-46B4-8694-98A1AC558047}"/>
    <dgm:cxn modelId="{CF994E45-3DAC-4275-AD27-8B9E488115D9}" type="presOf" srcId="{1216C2D8-5ACD-4807-A554-09E33F10B2A4}" destId="{2E13B416-F6E4-4DB0-B213-3F7F9ADE4511}" srcOrd="0" destOrd="0" presId="urn:microsoft.com/office/officeart/2005/8/layout/radial6"/>
    <dgm:cxn modelId="{D19BC249-3823-4040-A7DA-C386C0D378AF}" type="presOf" srcId="{F991CAC7-1903-4612-B4D5-69287E9F8DA4}" destId="{0EE6AA42-B1BA-4E5B-AC8D-E33B2B51D83C}" srcOrd="0" destOrd="0" presId="urn:microsoft.com/office/officeart/2005/8/layout/radial6"/>
    <dgm:cxn modelId="{EC704B85-7E83-4441-907F-FF687518A774}" type="presOf" srcId="{CAB05B69-0F4E-4FBF-AD56-C27F46F51A6B}" destId="{432E5C28-43C2-4188-A4EA-2EF2F9A1CF02}" srcOrd="0" destOrd="0" presId="urn:microsoft.com/office/officeart/2005/8/layout/radial6"/>
    <dgm:cxn modelId="{F81E5A6D-66BA-4C7B-8F3D-DAA56C92167B}" type="presOf" srcId="{A81E8CBB-D0A6-4F90-B288-84C298BCA48A}" destId="{B631A12A-9653-4D84-B0CC-D3C48AD57CB9}" srcOrd="0" destOrd="0" presId="urn:microsoft.com/office/officeart/2005/8/layout/radial6"/>
    <dgm:cxn modelId="{DED1E3E6-3E9C-4616-BD75-498AB5080D76}" srcId="{A81E8CBB-D0A6-4F90-B288-84C298BCA48A}" destId="{0C9B076C-E748-4ADC-9D48-E6C590C7953F}" srcOrd="1" destOrd="0" parTransId="{D3C8170E-C8D4-4FEA-B906-C4BCC291825A}" sibTransId="{0645C990-BDB4-455F-BDB8-1A0D20C0DE2A}"/>
    <dgm:cxn modelId="{4CF3CE7F-A25A-4512-8503-5E0D7FF45121}" type="presOf" srcId="{4A7D5E89-C0CB-4DDF-953B-407A128C2EB7}" destId="{9F181F57-3B5F-4D41-B1F7-006A67F28F67}" srcOrd="0" destOrd="0" presId="urn:microsoft.com/office/officeart/2005/8/layout/radial6"/>
    <dgm:cxn modelId="{A750545B-5BA5-4B8C-9708-5B009402523C}" srcId="{CE0617BE-A322-49E6-87A4-51BCDAF9BEE8}" destId="{E06CAEFE-C9A7-40A0-8367-057687262FE2}" srcOrd="3" destOrd="0" parTransId="{2CFC6856-CEFA-4EB3-A409-A32FB1DA2716}" sibTransId="{A67E31B2-871F-42AE-B05E-F09AF5D71751}"/>
    <dgm:cxn modelId="{890D76E6-8EDC-4B07-8E1B-B1D24763CC08}" type="presParOf" srcId="{B631A12A-9653-4D84-B0CC-D3C48AD57CB9}" destId="{8FE2F3BE-3E14-42C6-9375-12E5F4672ADB}" srcOrd="0" destOrd="0" presId="urn:microsoft.com/office/officeart/2005/8/layout/radial6"/>
    <dgm:cxn modelId="{AFD2ADA2-8B75-473E-A72C-000CA1081D1F}" type="presParOf" srcId="{B631A12A-9653-4D84-B0CC-D3C48AD57CB9}" destId="{9F181F57-3B5F-4D41-B1F7-006A67F28F67}" srcOrd="1" destOrd="0" presId="urn:microsoft.com/office/officeart/2005/8/layout/radial6"/>
    <dgm:cxn modelId="{4BF0DC61-4E3F-4BEF-99A1-C398105457ED}" type="presParOf" srcId="{B631A12A-9653-4D84-B0CC-D3C48AD57CB9}" destId="{6B928007-5EF3-47F2-956C-B9D80B2A5CA0}" srcOrd="2" destOrd="0" presId="urn:microsoft.com/office/officeart/2005/8/layout/radial6"/>
    <dgm:cxn modelId="{A99E9483-223E-43A5-A1DD-8C97CDB7B659}" type="presParOf" srcId="{B631A12A-9653-4D84-B0CC-D3C48AD57CB9}" destId="{7E3C39E7-20FD-42A1-9A20-9C5904CFFE64}" srcOrd="3" destOrd="0" presId="urn:microsoft.com/office/officeart/2005/8/layout/radial6"/>
    <dgm:cxn modelId="{5E13CD92-5DCC-4082-8CA1-317C490F7A10}" type="presParOf" srcId="{B631A12A-9653-4D84-B0CC-D3C48AD57CB9}" destId="{23F1EE1E-66F5-4EE5-9CB5-97B6B83B59DB}" srcOrd="4" destOrd="0" presId="urn:microsoft.com/office/officeart/2005/8/layout/radial6"/>
    <dgm:cxn modelId="{90DCA393-138D-414C-96F9-B28DC228A874}" type="presParOf" srcId="{B631A12A-9653-4D84-B0CC-D3C48AD57CB9}" destId="{9510DAE0-882E-4D89-854E-554F848864AB}" srcOrd="5" destOrd="0" presId="urn:microsoft.com/office/officeart/2005/8/layout/radial6"/>
    <dgm:cxn modelId="{FF98731F-1613-4FF6-B877-C4CFBE8D198F}" type="presParOf" srcId="{B631A12A-9653-4D84-B0CC-D3C48AD57CB9}" destId="{432E5C28-43C2-4188-A4EA-2EF2F9A1CF02}" srcOrd="6" destOrd="0" presId="urn:microsoft.com/office/officeart/2005/8/layout/radial6"/>
    <dgm:cxn modelId="{377F3484-B7C4-4A41-BCA3-5ED67FC636F4}" type="presParOf" srcId="{B631A12A-9653-4D84-B0CC-D3C48AD57CB9}" destId="{9D315D5D-C63A-4111-8086-AC89E0B6D3A7}" srcOrd="7" destOrd="0" presId="urn:microsoft.com/office/officeart/2005/8/layout/radial6"/>
    <dgm:cxn modelId="{B1C6E40F-C7B4-47E5-9E6F-E7551C200098}" type="presParOf" srcId="{B631A12A-9653-4D84-B0CC-D3C48AD57CB9}" destId="{1AD8F396-D1E8-471D-A455-1D4ED1729FE6}" srcOrd="8" destOrd="0" presId="urn:microsoft.com/office/officeart/2005/8/layout/radial6"/>
    <dgm:cxn modelId="{77EE36BC-9B6B-4FA9-954F-B7CABD560488}" type="presParOf" srcId="{B631A12A-9653-4D84-B0CC-D3C48AD57CB9}" destId="{144048CF-7B17-49A9-A033-DD7BA0CB4FE2}" srcOrd="9" destOrd="0" presId="urn:microsoft.com/office/officeart/2005/8/layout/radial6"/>
    <dgm:cxn modelId="{E9784EC3-B775-4844-B974-9690D8AED0AA}" type="presParOf" srcId="{B631A12A-9653-4D84-B0CC-D3C48AD57CB9}" destId="{0B851680-1D6C-4355-A303-4AD460B893A1}" srcOrd="10" destOrd="0" presId="urn:microsoft.com/office/officeart/2005/8/layout/radial6"/>
    <dgm:cxn modelId="{1AD861AC-3F88-4AF1-A06A-944F7785D927}" type="presParOf" srcId="{B631A12A-9653-4D84-B0CC-D3C48AD57CB9}" destId="{D22A7758-1632-4D5B-B1F8-37F0EA9CC516}" srcOrd="11" destOrd="0" presId="urn:microsoft.com/office/officeart/2005/8/layout/radial6"/>
    <dgm:cxn modelId="{2D6B072E-40DD-41BE-9A47-3EC7196E2094}" type="presParOf" srcId="{B631A12A-9653-4D84-B0CC-D3C48AD57CB9}" destId="{98D015DD-4595-4698-AA05-9FA2B56B464C}" srcOrd="12" destOrd="0" presId="urn:microsoft.com/office/officeart/2005/8/layout/radial6"/>
    <dgm:cxn modelId="{76005794-C3A9-48AB-BB27-24FA62C6210B}" type="presParOf" srcId="{B631A12A-9653-4D84-B0CC-D3C48AD57CB9}" destId="{898039F5-C9EF-4049-925F-3EEAC33D52E3}" srcOrd="13" destOrd="0" presId="urn:microsoft.com/office/officeart/2005/8/layout/radial6"/>
    <dgm:cxn modelId="{05E06173-7D60-40F7-841E-0B389C3D4257}" type="presParOf" srcId="{B631A12A-9653-4D84-B0CC-D3C48AD57CB9}" destId="{3FB15FB8-9BFE-4722-8700-6073A8673D33}" srcOrd="14" destOrd="0" presId="urn:microsoft.com/office/officeart/2005/8/layout/radial6"/>
    <dgm:cxn modelId="{45909C6E-6829-4571-A6D1-D96609061E96}" type="presParOf" srcId="{B631A12A-9653-4D84-B0CC-D3C48AD57CB9}" destId="{5D65E98D-8995-40C5-A518-6B3DB9B5E951}" srcOrd="15" destOrd="0" presId="urn:microsoft.com/office/officeart/2005/8/layout/radial6"/>
    <dgm:cxn modelId="{C1B572C8-4B18-453B-B576-739FF1C2836C}" type="presParOf" srcId="{B631A12A-9653-4D84-B0CC-D3C48AD57CB9}" destId="{2E13B416-F6E4-4DB0-B213-3F7F9ADE4511}" srcOrd="16" destOrd="0" presId="urn:microsoft.com/office/officeart/2005/8/layout/radial6"/>
    <dgm:cxn modelId="{33C2189F-BAC8-4EB3-8B59-C759853059D7}" type="presParOf" srcId="{B631A12A-9653-4D84-B0CC-D3C48AD57CB9}" destId="{BEE8173D-9001-42D4-A80B-4BC91212F4C5}" srcOrd="17" destOrd="0" presId="urn:microsoft.com/office/officeart/2005/8/layout/radial6"/>
    <dgm:cxn modelId="{06B1A956-EC6E-41EA-B245-19476ABC4489}" type="presParOf" srcId="{B631A12A-9653-4D84-B0CC-D3C48AD57CB9}" destId="{B75E4D46-3ECF-44A9-B094-4CC82C7FF69A}" srcOrd="18" destOrd="0" presId="urn:microsoft.com/office/officeart/2005/8/layout/radial6"/>
    <dgm:cxn modelId="{98C90554-3AED-4865-B222-056923D0D1BF}" type="presParOf" srcId="{B631A12A-9653-4D84-B0CC-D3C48AD57CB9}" destId="{0EE6AA42-B1BA-4E5B-AC8D-E33B2B51D83C}" srcOrd="19" destOrd="0" presId="urn:microsoft.com/office/officeart/2005/8/layout/radial6"/>
    <dgm:cxn modelId="{A50FB7EA-8290-486E-8181-1D9B41ABBA2D}" type="presParOf" srcId="{B631A12A-9653-4D84-B0CC-D3C48AD57CB9}" destId="{17C52DD0-ABDB-45EA-8979-576B0825F94A}" srcOrd="20" destOrd="0" presId="urn:microsoft.com/office/officeart/2005/8/layout/radial6"/>
    <dgm:cxn modelId="{E0B3F40D-C1EC-4B21-88C8-BF9F67B36767}" type="presParOf" srcId="{B631A12A-9653-4D84-B0CC-D3C48AD57CB9}" destId="{6F59B1BB-242D-45D1-94E3-A204F8AF7A72}" srcOrd="21" destOrd="0" presId="urn:microsoft.com/office/officeart/2005/8/layout/radial6"/>
    <dgm:cxn modelId="{0EA9DE2D-7BA1-474A-9DA3-D9B15457E3EA}" type="presParOf" srcId="{B631A12A-9653-4D84-B0CC-D3C48AD57CB9}" destId="{DAD40939-FCA3-443E-991E-1E3FF8DB5F4B}" srcOrd="22" destOrd="0" presId="urn:microsoft.com/office/officeart/2005/8/layout/radial6"/>
    <dgm:cxn modelId="{0B4256C7-9A36-4E94-9D14-1812DA262120}" type="presParOf" srcId="{B631A12A-9653-4D84-B0CC-D3C48AD57CB9}" destId="{330E2A65-06D6-4112-8EBF-AF578D600BBC}" srcOrd="23" destOrd="0" presId="urn:microsoft.com/office/officeart/2005/8/layout/radial6"/>
    <dgm:cxn modelId="{36193BB5-3219-4734-B10C-7B46DD265EE0}" type="presParOf" srcId="{B631A12A-9653-4D84-B0CC-D3C48AD57CB9}" destId="{22E1339B-3A4A-49BB-98A7-2F817AD761FB}" srcOrd="24"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B2AEF5-353F-40DE-BE28-87BD3CCC949B}"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B4776CB5-1CC7-4C74-BF54-8BB7E55A025C}">
      <dgm:prSet phldrT="[Text]" custT="1"/>
      <dgm:spPr/>
      <dgm:t>
        <a:bodyPr/>
        <a:lstStyle/>
        <a:p>
          <a:r>
            <a:rPr lang="en-US" sz="1800" b="1" dirty="0" smtClean="0"/>
            <a:t>Manage Mfg Master Data</a:t>
          </a:r>
          <a:endParaRPr lang="en-US" sz="1800" b="1" dirty="0"/>
        </a:p>
      </dgm:t>
    </dgm:pt>
    <dgm:pt modelId="{5B48A88B-5C16-46C8-80E8-B8D9FF123550}" type="parTrans" cxnId="{C40DDA82-EFB0-4EE6-87CE-5E3EAC4CCE68}">
      <dgm:prSet/>
      <dgm:spPr/>
      <dgm:t>
        <a:bodyPr/>
        <a:lstStyle/>
        <a:p>
          <a:endParaRPr lang="en-US" sz="2000"/>
        </a:p>
      </dgm:t>
    </dgm:pt>
    <dgm:pt modelId="{A18A0352-8631-4840-A994-C31C9676782A}" type="sibTrans" cxnId="{C40DDA82-EFB0-4EE6-87CE-5E3EAC4CCE68}">
      <dgm:prSet/>
      <dgm:spPr/>
      <dgm:t>
        <a:bodyPr/>
        <a:lstStyle/>
        <a:p>
          <a:endParaRPr lang="en-US" sz="2000"/>
        </a:p>
      </dgm:t>
    </dgm:pt>
    <dgm:pt modelId="{8116E130-534A-4805-B995-5F571E544BB5}">
      <dgm:prSet phldrT="[Text]" custT="1"/>
      <dgm:spPr/>
      <dgm:t>
        <a:bodyPr/>
        <a:lstStyle/>
        <a:p>
          <a:r>
            <a:rPr lang="en-US" sz="1400" dirty="0" smtClean="0"/>
            <a:t>Work Areas, Work Centers, Resources</a:t>
          </a:r>
          <a:endParaRPr lang="en-US" sz="1400" dirty="0"/>
        </a:p>
      </dgm:t>
    </dgm:pt>
    <dgm:pt modelId="{3A86F1EB-5C19-4E44-A9AC-EF384239F938}" type="parTrans" cxnId="{E88CD263-13DA-4850-9A6E-A8200541BA9B}">
      <dgm:prSet/>
      <dgm:spPr/>
      <dgm:t>
        <a:bodyPr/>
        <a:lstStyle/>
        <a:p>
          <a:endParaRPr lang="en-US" sz="2000"/>
        </a:p>
      </dgm:t>
    </dgm:pt>
    <dgm:pt modelId="{8608872B-CDFA-446B-99F0-A81FF135DEF7}" type="sibTrans" cxnId="{E88CD263-13DA-4850-9A6E-A8200541BA9B}">
      <dgm:prSet/>
      <dgm:spPr/>
      <dgm:t>
        <a:bodyPr/>
        <a:lstStyle/>
        <a:p>
          <a:endParaRPr lang="en-US" sz="2000"/>
        </a:p>
      </dgm:t>
    </dgm:pt>
    <dgm:pt modelId="{22CF75FB-D231-4601-BC1B-EFA7F24F46C9}">
      <dgm:prSet phldrT="[Text]" custT="1"/>
      <dgm:spPr/>
      <dgm:t>
        <a:bodyPr/>
        <a:lstStyle/>
        <a:p>
          <a:r>
            <a:rPr lang="en-US" sz="1400" dirty="0" smtClean="0"/>
            <a:t>Work Definition</a:t>
          </a:r>
          <a:endParaRPr lang="en-US" sz="1400" dirty="0"/>
        </a:p>
      </dgm:t>
    </dgm:pt>
    <dgm:pt modelId="{D6382FF4-7778-474C-9275-11BD039032E2}" type="parTrans" cxnId="{81AABAC6-E7B2-4D81-8269-0FC04DBDB4BF}">
      <dgm:prSet/>
      <dgm:spPr/>
      <dgm:t>
        <a:bodyPr/>
        <a:lstStyle/>
        <a:p>
          <a:endParaRPr lang="en-US" sz="2000"/>
        </a:p>
      </dgm:t>
    </dgm:pt>
    <dgm:pt modelId="{F6C12BF8-1ED3-4ADD-A547-D5867C676EEE}" type="sibTrans" cxnId="{81AABAC6-E7B2-4D81-8269-0FC04DBDB4BF}">
      <dgm:prSet/>
      <dgm:spPr/>
      <dgm:t>
        <a:bodyPr/>
        <a:lstStyle/>
        <a:p>
          <a:endParaRPr lang="en-US" sz="2000"/>
        </a:p>
      </dgm:t>
    </dgm:pt>
    <dgm:pt modelId="{2EE0A82B-D2C0-4AD5-AC35-854132A02F74}">
      <dgm:prSet phldrT="[Text]" custT="1"/>
      <dgm:spPr/>
      <dgm:t>
        <a:bodyPr/>
        <a:lstStyle/>
        <a:p>
          <a:r>
            <a:rPr lang="en-US" sz="1800" b="1" dirty="0" smtClean="0"/>
            <a:t>Manage Production</a:t>
          </a:r>
          <a:endParaRPr lang="en-US" sz="1800" b="1" dirty="0"/>
        </a:p>
      </dgm:t>
    </dgm:pt>
    <dgm:pt modelId="{52858AAF-DEA4-43DF-A343-E8DDD09E447B}" type="parTrans" cxnId="{C83F5B8A-560F-4FA4-B3C7-21C76CB39D2F}">
      <dgm:prSet/>
      <dgm:spPr/>
      <dgm:t>
        <a:bodyPr/>
        <a:lstStyle/>
        <a:p>
          <a:endParaRPr lang="en-US" sz="2000"/>
        </a:p>
      </dgm:t>
    </dgm:pt>
    <dgm:pt modelId="{53156937-DE28-4136-9379-91BC1E2E1FAB}" type="sibTrans" cxnId="{C83F5B8A-560F-4FA4-B3C7-21C76CB39D2F}">
      <dgm:prSet/>
      <dgm:spPr/>
      <dgm:t>
        <a:bodyPr/>
        <a:lstStyle/>
        <a:p>
          <a:endParaRPr lang="en-US" sz="2000"/>
        </a:p>
      </dgm:t>
    </dgm:pt>
    <dgm:pt modelId="{D8AFA3A2-985A-46C2-B23D-E4F6E7EA5FCC}">
      <dgm:prSet phldrT="[Text]" custT="1"/>
      <dgm:spPr/>
      <dgm:t>
        <a:bodyPr/>
        <a:lstStyle/>
        <a:p>
          <a:r>
            <a:rPr lang="en-US" sz="1400" dirty="0" smtClean="0"/>
            <a:t>Create jobs</a:t>
          </a:r>
          <a:endParaRPr lang="en-US" sz="1400" dirty="0"/>
        </a:p>
      </dgm:t>
    </dgm:pt>
    <dgm:pt modelId="{F42CD1EA-8571-4EDC-A8D9-7711DEA245C3}" type="parTrans" cxnId="{263CF147-0E2E-47AF-B486-865E30D91698}">
      <dgm:prSet/>
      <dgm:spPr/>
      <dgm:t>
        <a:bodyPr/>
        <a:lstStyle/>
        <a:p>
          <a:endParaRPr lang="en-US" sz="2000"/>
        </a:p>
      </dgm:t>
    </dgm:pt>
    <dgm:pt modelId="{851ACAFA-AC7E-4418-8FE9-3FE35643C012}" type="sibTrans" cxnId="{263CF147-0E2E-47AF-B486-865E30D91698}">
      <dgm:prSet/>
      <dgm:spPr/>
      <dgm:t>
        <a:bodyPr/>
        <a:lstStyle/>
        <a:p>
          <a:endParaRPr lang="en-US" sz="2000"/>
        </a:p>
      </dgm:t>
    </dgm:pt>
    <dgm:pt modelId="{1E8D5F87-312D-4A5A-9749-6C87E3927CEA}">
      <dgm:prSet phldrT="[Text]" custT="1"/>
      <dgm:spPr/>
      <dgm:t>
        <a:bodyPr/>
        <a:lstStyle/>
        <a:p>
          <a:r>
            <a:rPr lang="en-US" sz="1400" dirty="0" smtClean="0"/>
            <a:t>View Job History</a:t>
          </a:r>
          <a:endParaRPr lang="en-US" sz="1400" dirty="0"/>
        </a:p>
      </dgm:t>
    </dgm:pt>
    <dgm:pt modelId="{8BED3BD3-15B2-45AF-920D-691C14D195C9}" type="parTrans" cxnId="{1639A045-9B44-460C-B37B-B3AF55DFA470}">
      <dgm:prSet/>
      <dgm:spPr/>
      <dgm:t>
        <a:bodyPr/>
        <a:lstStyle/>
        <a:p>
          <a:endParaRPr lang="en-US" sz="2000"/>
        </a:p>
      </dgm:t>
    </dgm:pt>
    <dgm:pt modelId="{ED3835C6-2EB6-4182-A52D-918D42D3518D}" type="sibTrans" cxnId="{1639A045-9B44-460C-B37B-B3AF55DFA470}">
      <dgm:prSet/>
      <dgm:spPr/>
      <dgm:t>
        <a:bodyPr/>
        <a:lstStyle/>
        <a:p>
          <a:endParaRPr lang="en-US" sz="2000"/>
        </a:p>
      </dgm:t>
    </dgm:pt>
    <dgm:pt modelId="{CF9F02F8-C9C6-4C0E-91AC-0E55DF65F79A}">
      <dgm:prSet phldrT="[Text]" custT="1"/>
      <dgm:spPr/>
      <dgm:t>
        <a:bodyPr/>
        <a:lstStyle/>
        <a:p>
          <a:r>
            <a:rPr lang="en-US" sz="1800" b="1" dirty="0" smtClean="0"/>
            <a:t>Execute Production</a:t>
          </a:r>
          <a:endParaRPr lang="en-US" sz="1800" b="1" dirty="0"/>
        </a:p>
      </dgm:t>
    </dgm:pt>
    <dgm:pt modelId="{23709179-3D60-4D7D-BD10-B853EED06ED4}" type="parTrans" cxnId="{582CFD61-D880-4FE1-9CDA-3A693A89C989}">
      <dgm:prSet/>
      <dgm:spPr/>
      <dgm:t>
        <a:bodyPr/>
        <a:lstStyle/>
        <a:p>
          <a:endParaRPr lang="en-US" sz="2000"/>
        </a:p>
      </dgm:t>
    </dgm:pt>
    <dgm:pt modelId="{7231BC9D-7358-4991-9EEB-96A2053279FE}" type="sibTrans" cxnId="{582CFD61-D880-4FE1-9CDA-3A693A89C989}">
      <dgm:prSet/>
      <dgm:spPr/>
      <dgm:t>
        <a:bodyPr/>
        <a:lstStyle/>
        <a:p>
          <a:endParaRPr lang="en-US" sz="2000"/>
        </a:p>
      </dgm:t>
    </dgm:pt>
    <dgm:pt modelId="{07F1B0A5-DA8E-48EF-BD16-0B05C35A763D}">
      <dgm:prSet phldrT="[Text]" custT="1"/>
      <dgm:spPr/>
      <dgm:t>
        <a:bodyPr/>
        <a:lstStyle/>
        <a:p>
          <a:r>
            <a:rPr lang="en-US" sz="1400" dirty="0" smtClean="0"/>
            <a:t>Perform Order-less Completion</a:t>
          </a:r>
          <a:endParaRPr lang="en-US" sz="1400" dirty="0"/>
        </a:p>
      </dgm:t>
    </dgm:pt>
    <dgm:pt modelId="{30C74BD7-4868-4813-BEDD-42BF069099CE}" type="parTrans" cxnId="{17B51747-A960-49E3-BA10-81B270F0FF6D}">
      <dgm:prSet/>
      <dgm:spPr/>
      <dgm:t>
        <a:bodyPr/>
        <a:lstStyle/>
        <a:p>
          <a:endParaRPr lang="en-US" sz="2000"/>
        </a:p>
      </dgm:t>
    </dgm:pt>
    <dgm:pt modelId="{F3F4CF8E-B33A-45BD-8294-38CBC17EE090}" type="sibTrans" cxnId="{17B51747-A960-49E3-BA10-81B270F0FF6D}">
      <dgm:prSet/>
      <dgm:spPr/>
      <dgm:t>
        <a:bodyPr/>
        <a:lstStyle/>
        <a:p>
          <a:endParaRPr lang="en-US" sz="2000"/>
        </a:p>
      </dgm:t>
    </dgm:pt>
    <dgm:pt modelId="{099F9516-0DFE-4496-973C-06F49AC33E0E}">
      <dgm:prSet phldrT="[Text]" custT="1"/>
      <dgm:spPr/>
      <dgm:t>
        <a:bodyPr/>
        <a:lstStyle/>
        <a:p>
          <a:r>
            <a:rPr lang="en-US" sz="1800" b="1" dirty="0" smtClean="0"/>
            <a:t>Cost  Production</a:t>
          </a:r>
          <a:endParaRPr lang="en-US" sz="1800" dirty="0"/>
        </a:p>
      </dgm:t>
    </dgm:pt>
    <dgm:pt modelId="{68A19CAB-621B-46CD-81FF-98EF7A2BB16F}" type="parTrans" cxnId="{00A7C186-ACB3-4981-807A-1D320274F891}">
      <dgm:prSet/>
      <dgm:spPr/>
      <dgm:t>
        <a:bodyPr/>
        <a:lstStyle/>
        <a:p>
          <a:endParaRPr lang="en-US" sz="2000"/>
        </a:p>
      </dgm:t>
    </dgm:pt>
    <dgm:pt modelId="{BD22BF1B-9BCF-4F7A-80F5-FDA8F21DA6A3}" type="sibTrans" cxnId="{00A7C186-ACB3-4981-807A-1D320274F891}">
      <dgm:prSet/>
      <dgm:spPr/>
      <dgm:t>
        <a:bodyPr/>
        <a:lstStyle/>
        <a:p>
          <a:endParaRPr lang="en-US" sz="2000"/>
        </a:p>
      </dgm:t>
    </dgm:pt>
    <dgm:pt modelId="{1A5175F8-9D20-48CD-9697-2D027DDDCD26}">
      <dgm:prSet phldrT="[Text]" custT="1"/>
      <dgm:spPr/>
      <dgm:t>
        <a:bodyPr/>
        <a:lstStyle/>
        <a:p>
          <a:r>
            <a:rPr lang="en-US" sz="1400" dirty="0" smtClean="0"/>
            <a:t>Plant Calendars</a:t>
          </a:r>
          <a:endParaRPr lang="en-US" sz="1400" dirty="0"/>
        </a:p>
      </dgm:t>
    </dgm:pt>
    <dgm:pt modelId="{C7D30E00-1928-497E-BA86-FC706F48AAE4}" type="parTrans" cxnId="{DE4CF353-89C1-4E20-85E5-3F148F7389B9}">
      <dgm:prSet/>
      <dgm:spPr/>
      <dgm:t>
        <a:bodyPr/>
        <a:lstStyle/>
        <a:p>
          <a:endParaRPr lang="en-US" sz="2000"/>
        </a:p>
      </dgm:t>
    </dgm:pt>
    <dgm:pt modelId="{6F90232F-AAC2-49CB-9B9C-D221271E23AB}" type="sibTrans" cxnId="{DE4CF353-89C1-4E20-85E5-3F148F7389B9}">
      <dgm:prSet/>
      <dgm:spPr/>
      <dgm:t>
        <a:bodyPr/>
        <a:lstStyle/>
        <a:p>
          <a:endParaRPr lang="en-US" sz="2000"/>
        </a:p>
      </dgm:t>
    </dgm:pt>
    <dgm:pt modelId="{3E83C9C6-A755-4223-8C79-8F09D209055D}">
      <dgm:prSet phldrT="[Text]" custT="1"/>
      <dgm:spPr/>
      <dgm:t>
        <a:bodyPr/>
        <a:lstStyle/>
        <a:p>
          <a:r>
            <a:rPr lang="en-US" sz="1400" dirty="0" smtClean="0"/>
            <a:t>Transact Jobs</a:t>
          </a:r>
          <a:endParaRPr lang="en-US" sz="1400" dirty="0"/>
        </a:p>
      </dgm:t>
    </dgm:pt>
    <dgm:pt modelId="{B102F725-1D7B-45AD-8072-BC1090925D94}" type="parTrans" cxnId="{54E4238B-B7B4-4961-A379-9EC49521DF7B}">
      <dgm:prSet/>
      <dgm:spPr/>
      <dgm:t>
        <a:bodyPr/>
        <a:lstStyle/>
        <a:p>
          <a:endParaRPr lang="en-US" sz="2000"/>
        </a:p>
      </dgm:t>
    </dgm:pt>
    <dgm:pt modelId="{74B5032C-ADA0-4798-B1A9-4BFC8E6DB7FE}" type="sibTrans" cxnId="{54E4238B-B7B4-4961-A379-9EC49521DF7B}">
      <dgm:prSet/>
      <dgm:spPr/>
      <dgm:t>
        <a:bodyPr/>
        <a:lstStyle/>
        <a:p>
          <a:endParaRPr lang="en-US" sz="2000"/>
        </a:p>
      </dgm:t>
    </dgm:pt>
    <dgm:pt modelId="{DB910047-BDA8-49CC-93EE-8BC6AEB48348}">
      <dgm:prSet phldrT="[Text]" custT="1"/>
      <dgm:spPr/>
      <dgm:t>
        <a:bodyPr/>
        <a:lstStyle/>
        <a:p>
          <a:r>
            <a:rPr lang="en-US" sz="1400" dirty="0" smtClean="0"/>
            <a:t>Cost Planning with Roll-up</a:t>
          </a:r>
          <a:endParaRPr lang="en-US" sz="1400" dirty="0"/>
        </a:p>
      </dgm:t>
    </dgm:pt>
    <dgm:pt modelId="{46F75DFC-2E9F-4A87-B80D-69A6281F47CF}" type="parTrans" cxnId="{E5449CB3-1EC0-4331-A4F9-BB5C758CCDB0}">
      <dgm:prSet/>
      <dgm:spPr/>
      <dgm:t>
        <a:bodyPr/>
        <a:lstStyle/>
        <a:p>
          <a:endParaRPr lang="en-US" sz="2000"/>
        </a:p>
      </dgm:t>
    </dgm:pt>
    <dgm:pt modelId="{6ECEFAE9-0C35-4186-80D1-0B78FA39DF9B}" type="sibTrans" cxnId="{E5449CB3-1EC0-4331-A4F9-BB5C758CCDB0}">
      <dgm:prSet/>
      <dgm:spPr/>
      <dgm:t>
        <a:bodyPr/>
        <a:lstStyle/>
        <a:p>
          <a:endParaRPr lang="en-US" sz="2000"/>
        </a:p>
      </dgm:t>
    </dgm:pt>
    <dgm:pt modelId="{891A8853-CA6D-44D0-8F9A-8839EC57D239}">
      <dgm:prSet phldrT="[Text]" custT="1"/>
      <dgm:spPr/>
      <dgm:t>
        <a:bodyPr/>
        <a:lstStyle/>
        <a:p>
          <a:r>
            <a:rPr lang="en-US" sz="1400" baseline="0" dirty="0" smtClean="0"/>
            <a:t>Cost </a:t>
          </a:r>
          <a:r>
            <a:rPr lang="en-US" sz="1400" dirty="0" smtClean="0"/>
            <a:t>e</a:t>
          </a:r>
          <a:r>
            <a:rPr lang="en-US" sz="1400" baseline="0" dirty="0" smtClean="0"/>
            <a:t>xecution for std, average</a:t>
          </a:r>
          <a:r>
            <a:rPr lang="en-US" sz="1400" dirty="0" smtClean="0"/>
            <a:t> </a:t>
          </a:r>
          <a:r>
            <a:rPr lang="en-US" sz="1400" baseline="0" dirty="0" smtClean="0"/>
            <a:t>&amp; </a:t>
          </a:r>
          <a:r>
            <a:rPr lang="en-US" sz="1400" dirty="0" smtClean="0"/>
            <a:t>a</a:t>
          </a:r>
          <a:r>
            <a:rPr lang="en-US" sz="1400" baseline="0" dirty="0" smtClean="0"/>
            <a:t>ctual </a:t>
          </a:r>
          <a:r>
            <a:rPr lang="en-US" sz="1400" dirty="0" smtClean="0"/>
            <a:t>c</a:t>
          </a:r>
          <a:r>
            <a:rPr lang="en-US" sz="1400" baseline="0" dirty="0" smtClean="0"/>
            <a:t>ost</a:t>
          </a:r>
          <a:endParaRPr lang="en-US" sz="1400" dirty="0"/>
        </a:p>
      </dgm:t>
    </dgm:pt>
    <dgm:pt modelId="{DA965137-8F15-4600-AE5E-4CF9207E3BCB}" type="parTrans" cxnId="{580AA102-405F-48FD-9FF2-D55478A83AE6}">
      <dgm:prSet/>
      <dgm:spPr/>
      <dgm:t>
        <a:bodyPr/>
        <a:lstStyle/>
        <a:p>
          <a:endParaRPr lang="en-US" sz="2000"/>
        </a:p>
      </dgm:t>
    </dgm:pt>
    <dgm:pt modelId="{95B3A1F8-23AF-404A-97A1-B9AD5A9FEC16}" type="sibTrans" cxnId="{580AA102-405F-48FD-9FF2-D55478A83AE6}">
      <dgm:prSet/>
      <dgm:spPr/>
      <dgm:t>
        <a:bodyPr/>
        <a:lstStyle/>
        <a:p>
          <a:endParaRPr lang="en-US" sz="2000"/>
        </a:p>
      </dgm:t>
    </dgm:pt>
    <dgm:pt modelId="{7F87F5A7-5EC0-40BD-8A78-1885ECC518BB}">
      <dgm:prSet phldrT="[Text]" custT="1"/>
      <dgm:spPr/>
      <dgm:t>
        <a:bodyPr/>
        <a:lstStyle/>
        <a:p>
          <a:r>
            <a:rPr lang="en-US" sz="1400" dirty="0" smtClean="0"/>
            <a:t>Generate Parts List</a:t>
          </a:r>
          <a:endParaRPr lang="en-US" sz="1400" dirty="0"/>
        </a:p>
      </dgm:t>
    </dgm:pt>
    <dgm:pt modelId="{DBF10ED3-D61B-4EC1-80DB-A7045B8C01D3}" type="parTrans" cxnId="{B8203A6D-4F42-471C-99B6-90C19E7414B5}">
      <dgm:prSet/>
      <dgm:spPr/>
      <dgm:t>
        <a:bodyPr/>
        <a:lstStyle/>
        <a:p>
          <a:endParaRPr lang="en-US" sz="2000"/>
        </a:p>
      </dgm:t>
    </dgm:pt>
    <dgm:pt modelId="{ABCCF8E9-B33C-4D3E-B6D3-D4431E7B05BE}" type="sibTrans" cxnId="{B8203A6D-4F42-471C-99B6-90C19E7414B5}">
      <dgm:prSet/>
      <dgm:spPr/>
      <dgm:t>
        <a:bodyPr/>
        <a:lstStyle/>
        <a:p>
          <a:endParaRPr lang="en-US" sz="2000"/>
        </a:p>
      </dgm:t>
    </dgm:pt>
    <dgm:pt modelId="{B21D2F84-9EB0-4EF8-A33E-1C04AC523155}">
      <dgm:prSet phldrT="[Text]" custT="1"/>
      <dgm:spPr/>
      <dgm:t>
        <a:bodyPr/>
        <a:lstStyle/>
        <a:p>
          <a:r>
            <a:rPr lang="en-US" sz="1400" dirty="0" smtClean="0"/>
            <a:t>View Dispatch List</a:t>
          </a:r>
          <a:endParaRPr lang="en-US" sz="1400" dirty="0"/>
        </a:p>
      </dgm:t>
    </dgm:pt>
    <dgm:pt modelId="{2D478573-8485-4923-9E3F-A37C43D83EE8}" type="parTrans" cxnId="{0A14E24F-7C6D-41A6-988F-1829A80B8466}">
      <dgm:prSet/>
      <dgm:spPr/>
      <dgm:t>
        <a:bodyPr/>
        <a:lstStyle/>
        <a:p>
          <a:endParaRPr lang="en-US"/>
        </a:p>
      </dgm:t>
    </dgm:pt>
    <dgm:pt modelId="{653406CB-7C06-4E7A-B645-85F31C756F3E}" type="sibTrans" cxnId="{0A14E24F-7C6D-41A6-988F-1829A80B8466}">
      <dgm:prSet/>
      <dgm:spPr/>
      <dgm:t>
        <a:bodyPr/>
        <a:lstStyle/>
        <a:p>
          <a:endParaRPr lang="en-US"/>
        </a:p>
      </dgm:t>
    </dgm:pt>
    <dgm:pt modelId="{EF044365-6650-4571-815D-D974D5502622}" type="pres">
      <dgm:prSet presAssocID="{98B2AEF5-353F-40DE-BE28-87BD3CCC949B}" presName="Name0" presStyleCnt="0">
        <dgm:presLayoutVars>
          <dgm:dir/>
          <dgm:animLvl val="lvl"/>
          <dgm:resizeHandles val="exact"/>
        </dgm:presLayoutVars>
      </dgm:prSet>
      <dgm:spPr/>
      <dgm:t>
        <a:bodyPr/>
        <a:lstStyle/>
        <a:p>
          <a:endParaRPr lang="en-US"/>
        </a:p>
      </dgm:t>
    </dgm:pt>
    <dgm:pt modelId="{E63E6B65-153A-4327-AB96-150809363367}" type="pres">
      <dgm:prSet presAssocID="{98B2AEF5-353F-40DE-BE28-87BD3CCC949B}" presName="tSp" presStyleCnt="0"/>
      <dgm:spPr/>
    </dgm:pt>
    <dgm:pt modelId="{FA267227-9B19-4AEA-9150-32EABD2561FB}" type="pres">
      <dgm:prSet presAssocID="{98B2AEF5-353F-40DE-BE28-87BD3CCC949B}" presName="bSp" presStyleCnt="0"/>
      <dgm:spPr/>
    </dgm:pt>
    <dgm:pt modelId="{F2FE782A-DBF8-4870-A566-AE49F32BAFAA}" type="pres">
      <dgm:prSet presAssocID="{98B2AEF5-353F-40DE-BE28-87BD3CCC949B}" presName="process" presStyleCnt="0"/>
      <dgm:spPr/>
    </dgm:pt>
    <dgm:pt modelId="{940DA6DB-342E-480E-83BA-10FEDD381C8D}" type="pres">
      <dgm:prSet presAssocID="{B4776CB5-1CC7-4C74-BF54-8BB7E55A025C}" presName="composite1" presStyleCnt="0"/>
      <dgm:spPr/>
    </dgm:pt>
    <dgm:pt modelId="{BC0D62CE-3068-411E-A6B6-9C9F4989B2B6}" type="pres">
      <dgm:prSet presAssocID="{B4776CB5-1CC7-4C74-BF54-8BB7E55A025C}" presName="dummyNode1" presStyleLbl="node1" presStyleIdx="0" presStyleCnt="4"/>
      <dgm:spPr/>
    </dgm:pt>
    <dgm:pt modelId="{566CDC79-E92D-4561-8D26-A5DE6DEA9576}" type="pres">
      <dgm:prSet presAssocID="{B4776CB5-1CC7-4C74-BF54-8BB7E55A025C}" presName="childNode1" presStyleLbl="bgAcc1" presStyleIdx="0" presStyleCnt="4">
        <dgm:presLayoutVars>
          <dgm:bulletEnabled val="1"/>
        </dgm:presLayoutVars>
      </dgm:prSet>
      <dgm:spPr/>
      <dgm:t>
        <a:bodyPr/>
        <a:lstStyle/>
        <a:p>
          <a:endParaRPr lang="en-US"/>
        </a:p>
      </dgm:t>
    </dgm:pt>
    <dgm:pt modelId="{D0E0A37D-A660-4388-8307-B2E1E5788DDB}" type="pres">
      <dgm:prSet presAssocID="{B4776CB5-1CC7-4C74-BF54-8BB7E55A025C}" presName="childNode1tx" presStyleLbl="bgAcc1" presStyleIdx="0" presStyleCnt="4">
        <dgm:presLayoutVars>
          <dgm:bulletEnabled val="1"/>
        </dgm:presLayoutVars>
      </dgm:prSet>
      <dgm:spPr/>
      <dgm:t>
        <a:bodyPr/>
        <a:lstStyle/>
        <a:p>
          <a:endParaRPr lang="en-US"/>
        </a:p>
      </dgm:t>
    </dgm:pt>
    <dgm:pt modelId="{BA01F86E-AF5C-4324-A97C-D00AD36016F0}" type="pres">
      <dgm:prSet presAssocID="{B4776CB5-1CC7-4C74-BF54-8BB7E55A025C}" presName="parentNode1" presStyleLbl="node1" presStyleIdx="0" presStyleCnt="4">
        <dgm:presLayoutVars>
          <dgm:chMax val="1"/>
          <dgm:bulletEnabled val="1"/>
        </dgm:presLayoutVars>
      </dgm:prSet>
      <dgm:spPr/>
      <dgm:t>
        <a:bodyPr/>
        <a:lstStyle/>
        <a:p>
          <a:endParaRPr lang="en-US"/>
        </a:p>
      </dgm:t>
    </dgm:pt>
    <dgm:pt modelId="{2DCBA8D2-411B-4788-A868-909306FAE3F5}" type="pres">
      <dgm:prSet presAssocID="{B4776CB5-1CC7-4C74-BF54-8BB7E55A025C}" presName="connSite1" presStyleCnt="0"/>
      <dgm:spPr/>
    </dgm:pt>
    <dgm:pt modelId="{D0DA8E33-8337-4D4C-8FFF-F0D5DBA052DD}" type="pres">
      <dgm:prSet presAssocID="{A18A0352-8631-4840-A994-C31C9676782A}" presName="Name9" presStyleLbl="sibTrans2D1" presStyleIdx="0" presStyleCnt="3"/>
      <dgm:spPr/>
      <dgm:t>
        <a:bodyPr/>
        <a:lstStyle/>
        <a:p>
          <a:endParaRPr lang="en-US"/>
        </a:p>
      </dgm:t>
    </dgm:pt>
    <dgm:pt modelId="{F6BBFA57-6041-48BA-9778-F6DB825F9988}" type="pres">
      <dgm:prSet presAssocID="{2EE0A82B-D2C0-4AD5-AC35-854132A02F74}" presName="composite2" presStyleCnt="0"/>
      <dgm:spPr/>
    </dgm:pt>
    <dgm:pt modelId="{9C87CD12-011B-4062-882C-D4F6C030173C}" type="pres">
      <dgm:prSet presAssocID="{2EE0A82B-D2C0-4AD5-AC35-854132A02F74}" presName="dummyNode2" presStyleLbl="node1" presStyleIdx="0" presStyleCnt="4"/>
      <dgm:spPr/>
    </dgm:pt>
    <dgm:pt modelId="{A4FF2211-7B1A-4964-925D-49508472837E}" type="pres">
      <dgm:prSet presAssocID="{2EE0A82B-D2C0-4AD5-AC35-854132A02F74}" presName="childNode2" presStyleLbl="bgAcc1" presStyleIdx="1" presStyleCnt="4">
        <dgm:presLayoutVars>
          <dgm:bulletEnabled val="1"/>
        </dgm:presLayoutVars>
      </dgm:prSet>
      <dgm:spPr/>
      <dgm:t>
        <a:bodyPr/>
        <a:lstStyle/>
        <a:p>
          <a:endParaRPr lang="en-US"/>
        </a:p>
      </dgm:t>
    </dgm:pt>
    <dgm:pt modelId="{7D90C484-F85B-4098-8042-5495CD8489AD}" type="pres">
      <dgm:prSet presAssocID="{2EE0A82B-D2C0-4AD5-AC35-854132A02F74}" presName="childNode2tx" presStyleLbl="bgAcc1" presStyleIdx="1" presStyleCnt="4">
        <dgm:presLayoutVars>
          <dgm:bulletEnabled val="1"/>
        </dgm:presLayoutVars>
      </dgm:prSet>
      <dgm:spPr/>
      <dgm:t>
        <a:bodyPr/>
        <a:lstStyle/>
        <a:p>
          <a:endParaRPr lang="en-US"/>
        </a:p>
      </dgm:t>
    </dgm:pt>
    <dgm:pt modelId="{B710CDD4-3DEE-4D83-B933-BF462120F10F}" type="pres">
      <dgm:prSet presAssocID="{2EE0A82B-D2C0-4AD5-AC35-854132A02F74}" presName="parentNode2" presStyleLbl="node1" presStyleIdx="1" presStyleCnt="4">
        <dgm:presLayoutVars>
          <dgm:chMax val="0"/>
          <dgm:bulletEnabled val="1"/>
        </dgm:presLayoutVars>
      </dgm:prSet>
      <dgm:spPr/>
      <dgm:t>
        <a:bodyPr/>
        <a:lstStyle/>
        <a:p>
          <a:endParaRPr lang="en-US"/>
        </a:p>
      </dgm:t>
    </dgm:pt>
    <dgm:pt modelId="{0EE22867-12C5-41B7-8E43-16CF47302C7A}" type="pres">
      <dgm:prSet presAssocID="{2EE0A82B-D2C0-4AD5-AC35-854132A02F74}" presName="connSite2" presStyleCnt="0"/>
      <dgm:spPr/>
    </dgm:pt>
    <dgm:pt modelId="{FA7EE031-8077-4C2E-865B-9E5AC892116A}" type="pres">
      <dgm:prSet presAssocID="{53156937-DE28-4136-9379-91BC1E2E1FAB}" presName="Name18" presStyleLbl="sibTrans2D1" presStyleIdx="1" presStyleCnt="3"/>
      <dgm:spPr/>
      <dgm:t>
        <a:bodyPr/>
        <a:lstStyle/>
        <a:p>
          <a:endParaRPr lang="en-US"/>
        </a:p>
      </dgm:t>
    </dgm:pt>
    <dgm:pt modelId="{7A2B2A7A-A726-4B14-9A68-21B95A1BBC39}" type="pres">
      <dgm:prSet presAssocID="{CF9F02F8-C9C6-4C0E-91AC-0E55DF65F79A}" presName="composite1" presStyleCnt="0"/>
      <dgm:spPr/>
    </dgm:pt>
    <dgm:pt modelId="{2C098239-C11F-43CC-8070-B65CF01282C6}" type="pres">
      <dgm:prSet presAssocID="{CF9F02F8-C9C6-4C0E-91AC-0E55DF65F79A}" presName="dummyNode1" presStyleLbl="node1" presStyleIdx="1" presStyleCnt="4"/>
      <dgm:spPr/>
    </dgm:pt>
    <dgm:pt modelId="{2D778055-BBFD-435A-AADD-0F689CBA36E0}" type="pres">
      <dgm:prSet presAssocID="{CF9F02F8-C9C6-4C0E-91AC-0E55DF65F79A}" presName="childNode1" presStyleLbl="bgAcc1" presStyleIdx="2" presStyleCnt="4">
        <dgm:presLayoutVars>
          <dgm:bulletEnabled val="1"/>
        </dgm:presLayoutVars>
      </dgm:prSet>
      <dgm:spPr/>
      <dgm:t>
        <a:bodyPr/>
        <a:lstStyle/>
        <a:p>
          <a:endParaRPr lang="en-US"/>
        </a:p>
      </dgm:t>
    </dgm:pt>
    <dgm:pt modelId="{EFB60363-DF53-4A62-AC10-95B5F879B2F5}" type="pres">
      <dgm:prSet presAssocID="{CF9F02F8-C9C6-4C0E-91AC-0E55DF65F79A}" presName="childNode1tx" presStyleLbl="bgAcc1" presStyleIdx="2" presStyleCnt="4">
        <dgm:presLayoutVars>
          <dgm:bulletEnabled val="1"/>
        </dgm:presLayoutVars>
      </dgm:prSet>
      <dgm:spPr/>
      <dgm:t>
        <a:bodyPr/>
        <a:lstStyle/>
        <a:p>
          <a:endParaRPr lang="en-US"/>
        </a:p>
      </dgm:t>
    </dgm:pt>
    <dgm:pt modelId="{9987069C-B1C3-43C9-852D-A00A1DC00B7D}" type="pres">
      <dgm:prSet presAssocID="{CF9F02F8-C9C6-4C0E-91AC-0E55DF65F79A}" presName="parentNode1" presStyleLbl="node1" presStyleIdx="2" presStyleCnt="4">
        <dgm:presLayoutVars>
          <dgm:chMax val="1"/>
          <dgm:bulletEnabled val="1"/>
        </dgm:presLayoutVars>
      </dgm:prSet>
      <dgm:spPr/>
      <dgm:t>
        <a:bodyPr/>
        <a:lstStyle/>
        <a:p>
          <a:endParaRPr lang="en-US"/>
        </a:p>
      </dgm:t>
    </dgm:pt>
    <dgm:pt modelId="{D30BFBDB-7BCF-4F1C-9AB3-1215C2E5CAEA}" type="pres">
      <dgm:prSet presAssocID="{CF9F02F8-C9C6-4C0E-91AC-0E55DF65F79A}" presName="connSite1" presStyleCnt="0"/>
      <dgm:spPr/>
    </dgm:pt>
    <dgm:pt modelId="{8CA9B25E-8120-4F40-B09D-F9D80426BC34}" type="pres">
      <dgm:prSet presAssocID="{7231BC9D-7358-4991-9EEB-96A2053279FE}" presName="Name9" presStyleLbl="sibTrans2D1" presStyleIdx="2" presStyleCnt="3"/>
      <dgm:spPr/>
      <dgm:t>
        <a:bodyPr/>
        <a:lstStyle/>
        <a:p>
          <a:endParaRPr lang="en-US"/>
        </a:p>
      </dgm:t>
    </dgm:pt>
    <dgm:pt modelId="{849E09CD-3F56-4A6B-AB77-F02E87F0200C}" type="pres">
      <dgm:prSet presAssocID="{099F9516-0DFE-4496-973C-06F49AC33E0E}" presName="composite2" presStyleCnt="0"/>
      <dgm:spPr/>
    </dgm:pt>
    <dgm:pt modelId="{1DB7233B-4379-4E15-8609-943B05CE3240}" type="pres">
      <dgm:prSet presAssocID="{099F9516-0DFE-4496-973C-06F49AC33E0E}" presName="dummyNode2" presStyleLbl="node1" presStyleIdx="2" presStyleCnt="4"/>
      <dgm:spPr/>
    </dgm:pt>
    <dgm:pt modelId="{E94A0C56-B026-4727-A5C1-4AD5C1555B3A}" type="pres">
      <dgm:prSet presAssocID="{099F9516-0DFE-4496-973C-06F49AC33E0E}" presName="childNode2" presStyleLbl="bgAcc1" presStyleIdx="3" presStyleCnt="4">
        <dgm:presLayoutVars>
          <dgm:bulletEnabled val="1"/>
        </dgm:presLayoutVars>
      </dgm:prSet>
      <dgm:spPr/>
      <dgm:t>
        <a:bodyPr/>
        <a:lstStyle/>
        <a:p>
          <a:endParaRPr lang="en-US"/>
        </a:p>
      </dgm:t>
    </dgm:pt>
    <dgm:pt modelId="{42233F66-FF38-4A73-9CB1-1600ECDCF4D6}" type="pres">
      <dgm:prSet presAssocID="{099F9516-0DFE-4496-973C-06F49AC33E0E}" presName="childNode2tx" presStyleLbl="bgAcc1" presStyleIdx="3" presStyleCnt="4">
        <dgm:presLayoutVars>
          <dgm:bulletEnabled val="1"/>
        </dgm:presLayoutVars>
      </dgm:prSet>
      <dgm:spPr/>
      <dgm:t>
        <a:bodyPr/>
        <a:lstStyle/>
        <a:p>
          <a:endParaRPr lang="en-US"/>
        </a:p>
      </dgm:t>
    </dgm:pt>
    <dgm:pt modelId="{9553257E-AE35-46ED-BF6E-2B8E0F3A5ED2}" type="pres">
      <dgm:prSet presAssocID="{099F9516-0DFE-4496-973C-06F49AC33E0E}" presName="parentNode2" presStyleLbl="node1" presStyleIdx="3" presStyleCnt="4">
        <dgm:presLayoutVars>
          <dgm:chMax val="0"/>
          <dgm:bulletEnabled val="1"/>
        </dgm:presLayoutVars>
      </dgm:prSet>
      <dgm:spPr/>
      <dgm:t>
        <a:bodyPr/>
        <a:lstStyle/>
        <a:p>
          <a:endParaRPr lang="en-US"/>
        </a:p>
      </dgm:t>
    </dgm:pt>
    <dgm:pt modelId="{4921C936-CAED-4F8F-83D2-8C026334D333}" type="pres">
      <dgm:prSet presAssocID="{099F9516-0DFE-4496-973C-06F49AC33E0E}" presName="connSite2" presStyleCnt="0"/>
      <dgm:spPr/>
    </dgm:pt>
  </dgm:ptLst>
  <dgm:cxnLst>
    <dgm:cxn modelId="{A2790AB1-50FF-3440-9AFA-B503D5276BC4}" type="presOf" srcId="{3E83C9C6-A755-4223-8C79-8F09D209055D}" destId="{EFB60363-DF53-4A62-AC10-95B5F879B2F5}" srcOrd="1" destOrd="1" presId="urn:microsoft.com/office/officeart/2005/8/layout/hProcess4"/>
    <dgm:cxn modelId="{B8203A6D-4F42-471C-99B6-90C19E7414B5}" srcId="{2EE0A82B-D2C0-4AD5-AC35-854132A02F74}" destId="{7F87F5A7-5EC0-40BD-8A78-1885ECC518BB}" srcOrd="2" destOrd="0" parTransId="{DBF10ED3-D61B-4EC1-80DB-A7045B8C01D3}" sibTransId="{ABCCF8E9-B33C-4D3E-B6D3-D4431E7B05BE}"/>
    <dgm:cxn modelId="{D78DC7D4-92BA-6842-88D0-FDCBA73D1B25}" type="presOf" srcId="{22CF75FB-D231-4601-BC1B-EFA7F24F46C9}" destId="{D0E0A37D-A660-4388-8307-B2E1E5788DDB}" srcOrd="1" destOrd="2" presId="urn:microsoft.com/office/officeart/2005/8/layout/hProcess4"/>
    <dgm:cxn modelId="{55984A7D-AB30-164D-BF7A-99933F83D6CB}" type="presOf" srcId="{D8AFA3A2-985A-46C2-B23D-E4F6E7EA5FCC}" destId="{7D90C484-F85B-4098-8042-5495CD8489AD}" srcOrd="1" destOrd="0" presId="urn:microsoft.com/office/officeart/2005/8/layout/hProcess4"/>
    <dgm:cxn modelId="{72DBEC0B-37A7-0E42-A691-B8CA754FB898}" type="presOf" srcId="{DB910047-BDA8-49CC-93EE-8BC6AEB48348}" destId="{E94A0C56-B026-4727-A5C1-4AD5C1555B3A}" srcOrd="0" destOrd="0" presId="urn:microsoft.com/office/officeart/2005/8/layout/hProcess4"/>
    <dgm:cxn modelId="{263CF147-0E2E-47AF-B486-865E30D91698}" srcId="{2EE0A82B-D2C0-4AD5-AC35-854132A02F74}" destId="{D8AFA3A2-985A-46C2-B23D-E4F6E7EA5FCC}" srcOrd="0" destOrd="0" parTransId="{F42CD1EA-8571-4EDC-A8D9-7711DEA245C3}" sibTransId="{851ACAFA-AC7E-4418-8FE9-3FE35643C012}"/>
    <dgm:cxn modelId="{8C9D46BB-88AF-A143-9D28-520036BA3F16}" type="presOf" srcId="{8116E130-534A-4805-B995-5F571E544BB5}" destId="{D0E0A37D-A660-4388-8307-B2E1E5788DDB}" srcOrd="1" destOrd="0" presId="urn:microsoft.com/office/officeart/2005/8/layout/hProcess4"/>
    <dgm:cxn modelId="{17B51747-A960-49E3-BA10-81B270F0FF6D}" srcId="{CF9F02F8-C9C6-4C0E-91AC-0E55DF65F79A}" destId="{07F1B0A5-DA8E-48EF-BD16-0B05C35A763D}" srcOrd="2" destOrd="0" parTransId="{30C74BD7-4868-4813-BEDD-42BF069099CE}" sibTransId="{F3F4CF8E-B33A-45BD-8294-38CBC17EE090}"/>
    <dgm:cxn modelId="{E5449CB3-1EC0-4331-A4F9-BB5C758CCDB0}" srcId="{099F9516-0DFE-4496-973C-06F49AC33E0E}" destId="{DB910047-BDA8-49CC-93EE-8BC6AEB48348}" srcOrd="0" destOrd="0" parTransId="{46F75DFC-2E9F-4A87-B80D-69A6281F47CF}" sibTransId="{6ECEFAE9-0C35-4186-80D1-0B78FA39DF9B}"/>
    <dgm:cxn modelId="{98A594FC-1EB9-A94E-B877-450500D61758}" type="presOf" srcId="{98B2AEF5-353F-40DE-BE28-87BD3CCC949B}" destId="{EF044365-6650-4571-815D-D974D5502622}" srcOrd="0" destOrd="0" presId="urn:microsoft.com/office/officeart/2005/8/layout/hProcess4"/>
    <dgm:cxn modelId="{00A7C186-ACB3-4981-807A-1D320274F891}" srcId="{98B2AEF5-353F-40DE-BE28-87BD3CCC949B}" destId="{099F9516-0DFE-4496-973C-06F49AC33E0E}" srcOrd="3" destOrd="0" parTransId="{68A19CAB-621B-46CD-81FF-98EF7A2BB16F}" sibTransId="{BD22BF1B-9BCF-4F7A-80F5-FDA8F21DA6A3}"/>
    <dgm:cxn modelId="{79D76EBC-9DF1-B84F-B6EA-C8BBB2F730F8}" type="presOf" srcId="{22CF75FB-D231-4601-BC1B-EFA7F24F46C9}" destId="{566CDC79-E92D-4561-8D26-A5DE6DEA9576}" srcOrd="0" destOrd="2" presId="urn:microsoft.com/office/officeart/2005/8/layout/hProcess4"/>
    <dgm:cxn modelId="{1639A045-9B44-460C-B37B-B3AF55DFA470}" srcId="{2EE0A82B-D2C0-4AD5-AC35-854132A02F74}" destId="{1E8D5F87-312D-4A5A-9749-6C87E3927CEA}" srcOrd="1" destOrd="0" parTransId="{8BED3BD3-15B2-45AF-920D-691C14D195C9}" sibTransId="{ED3835C6-2EB6-4182-A52D-918D42D3518D}"/>
    <dgm:cxn modelId="{71431D55-C63C-684E-9469-CB1DD6725C7F}" type="presOf" srcId="{7F87F5A7-5EC0-40BD-8A78-1885ECC518BB}" destId="{A4FF2211-7B1A-4964-925D-49508472837E}" srcOrd="0" destOrd="2" presId="urn:microsoft.com/office/officeart/2005/8/layout/hProcess4"/>
    <dgm:cxn modelId="{8BCF0539-A109-DE48-B2B8-EC53886B6CC0}" type="presOf" srcId="{DB910047-BDA8-49CC-93EE-8BC6AEB48348}" destId="{42233F66-FF38-4A73-9CB1-1600ECDCF4D6}" srcOrd="1" destOrd="0" presId="urn:microsoft.com/office/officeart/2005/8/layout/hProcess4"/>
    <dgm:cxn modelId="{580AA102-405F-48FD-9FF2-D55478A83AE6}" srcId="{099F9516-0DFE-4496-973C-06F49AC33E0E}" destId="{891A8853-CA6D-44D0-8F9A-8839EC57D239}" srcOrd="1" destOrd="0" parTransId="{DA965137-8F15-4600-AE5E-4CF9207E3BCB}" sibTransId="{95B3A1F8-23AF-404A-97A1-B9AD5A9FEC16}"/>
    <dgm:cxn modelId="{40A73F06-D349-B543-8C36-C08A8281F264}" type="presOf" srcId="{53156937-DE28-4136-9379-91BC1E2E1FAB}" destId="{FA7EE031-8077-4C2E-865B-9E5AC892116A}" srcOrd="0" destOrd="0" presId="urn:microsoft.com/office/officeart/2005/8/layout/hProcess4"/>
    <dgm:cxn modelId="{0A14E24F-7C6D-41A6-988F-1829A80B8466}" srcId="{CF9F02F8-C9C6-4C0E-91AC-0E55DF65F79A}" destId="{B21D2F84-9EB0-4EF8-A33E-1C04AC523155}" srcOrd="0" destOrd="0" parTransId="{2D478573-8485-4923-9E3F-A37C43D83EE8}" sibTransId="{653406CB-7C06-4E7A-B645-85F31C756F3E}"/>
    <dgm:cxn modelId="{EE4D0219-42A3-B341-8116-0E036F3DFBAA}" type="presOf" srcId="{7F87F5A7-5EC0-40BD-8A78-1885ECC518BB}" destId="{7D90C484-F85B-4098-8042-5495CD8489AD}" srcOrd="1" destOrd="2" presId="urn:microsoft.com/office/officeart/2005/8/layout/hProcess4"/>
    <dgm:cxn modelId="{54E4238B-B7B4-4961-A379-9EC49521DF7B}" srcId="{CF9F02F8-C9C6-4C0E-91AC-0E55DF65F79A}" destId="{3E83C9C6-A755-4223-8C79-8F09D209055D}" srcOrd="1" destOrd="0" parTransId="{B102F725-1D7B-45AD-8072-BC1090925D94}" sibTransId="{74B5032C-ADA0-4798-B1A9-4BFC8E6DB7FE}"/>
    <dgm:cxn modelId="{DE4CF353-89C1-4E20-85E5-3F148F7389B9}" srcId="{B4776CB5-1CC7-4C74-BF54-8BB7E55A025C}" destId="{1A5175F8-9D20-48CD-9697-2D027DDDCD26}" srcOrd="1" destOrd="0" parTransId="{C7D30E00-1928-497E-BA86-FC706F48AAE4}" sibTransId="{6F90232F-AAC2-49CB-9B9C-D221271E23AB}"/>
    <dgm:cxn modelId="{DD2F3CE3-D81C-1B49-84AD-0521FAD08600}" type="presOf" srcId="{D8AFA3A2-985A-46C2-B23D-E4F6E7EA5FCC}" destId="{A4FF2211-7B1A-4964-925D-49508472837E}" srcOrd="0" destOrd="0" presId="urn:microsoft.com/office/officeart/2005/8/layout/hProcess4"/>
    <dgm:cxn modelId="{00A2E0C3-4A8E-4D4E-82A8-2E78F731DDC9}" type="presOf" srcId="{1A5175F8-9D20-48CD-9697-2D027DDDCD26}" destId="{566CDC79-E92D-4561-8D26-A5DE6DEA9576}" srcOrd="0" destOrd="1" presId="urn:microsoft.com/office/officeart/2005/8/layout/hProcess4"/>
    <dgm:cxn modelId="{734E97DB-0EE7-3A41-B5B6-82D05A9DCE6A}" type="presOf" srcId="{891A8853-CA6D-44D0-8F9A-8839EC57D239}" destId="{E94A0C56-B026-4727-A5C1-4AD5C1555B3A}" srcOrd="0" destOrd="1" presId="urn:microsoft.com/office/officeart/2005/8/layout/hProcess4"/>
    <dgm:cxn modelId="{81AABAC6-E7B2-4D81-8269-0FC04DBDB4BF}" srcId="{B4776CB5-1CC7-4C74-BF54-8BB7E55A025C}" destId="{22CF75FB-D231-4601-BC1B-EFA7F24F46C9}" srcOrd="2" destOrd="0" parTransId="{D6382FF4-7778-474C-9275-11BD039032E2}" sibTransId="{F6C12BF8-1ED3-4ADD-A547-D5867C676EEE}"/>
    <dgm:cxn modelId="{2FB0FEDC-E8E8-E141-9F7C-315DEBD80419}" type="presOf" srcId="{B4776CB5-1CC7-4C74-BF54-8BB7E55A025C}" destId="{BA01F86E-AF5C-4324-A97C-D00AD36016F0}" srcOrd="0" destOrd="0" presId="urn:microsoft.com/office/officeart/2005/8/layout/hProcess4"/>
    <dgm:cxn modelId="{37AEF738-C996-7E40-A88A-F10337932C3B}" type="presOf" srcId="{3E83C9C6-A755-4223-8C79-8F09D209055D}" destId="{2D778055-BBFD-435A-AADD-0F689CBA36E0}" srcOrd="0" destOrd="1" presId="urn:microsoft.com/office/officeart/2005/8/layout/hProcess4"/>
    <dgm:cxn modelId="{22B67F96-7B85-2A4A-9B03-FD2890B462FA}" type="presOf" srcId="{B21D2F84-9EB0-4EF8-A33E-1C04AC523155}" destId="{2D778055-BBFD-435A-AADD-0F689CBA36E0}" srcOrd="0" destOrd="0" presId="urn:microsoft.com/office/officeart/2005/8/layout/hProcess4"/>
    <dgm:cxn modelId="{C40DDA82-EFB0-4EE6-87CE-5E3EAC4CCE68}" srcId="{98B2AEF5-353F-40DE-BE28-87BD3CCC949B}" destId="{B4776CB5-1CC7-4C74-BF54-8BB7E55A025C}" srcOrd="0" destOrd="0" parTransId="{5B48A88B-5C16-46C8-80E8-B8D9FF123550}" sibTransId="{A18A0352-8631-4840-A994-C31C9676782A}"/>
    <dgm:cxn modelId="{E4F1AF0F-EC49-1A4B-9D9A-9198136F63CC}" type="presOf" srcId="{8116E130-534A-4805-B995-5F571E544BB5}" destId="{566CDC79-E92D-4561-8D26-A5DE6DEA9576}" srcOrd="0" destOrd="0" presId="urn:microsoft.com/office/officeart/2005/8/layout/hProcess4"/>
    <dgm:cxn modelId="{582CFD61-D880-4FE1-9CDA-3A693A89C989}" srcId="{98B2AEF5-353F-40DE-BE28-87BD3CCC949B}" destId="{CF9F02F8-C9C6-4C0E-91AC-0E55DF65F79A}" srcOrd="2" destOrd="0" parTransId="{23709179-3D60-4D7D-BD10-B853EED06ED4}" sibTransId="{7231BC9D-7358-4991-9EEB-96A2053279FE}"/>
    <dgm:cxn modelId="{D2B59428-935A-A74A-A8D1-7F42FFEF088A}" type="presOf" srcId="{2EE0A82B-D2C0-4AD5-AC35-854132A02F74}" destId="{B710CDD4-3DEE-4D83-B933-BF462120F10F}" srcOrd="0" destOrd="0" presId="urn:microsoft.com/office/officeart/2005/8/layout/hProcess4"/>
    <dgm:cxn modelId="{E88CD263-13DA-4850-9A6E-A8200541BA9B}" srcId="{B4776CB5-1CC7-4C74-BF54-8BB7E55A025C}" destId="{8116E130-534A-4805-B995-5F571E544BB5}" srcOrd="0" destOrd="0" parTransId="{3A86F1EB-5C19-4E44-A9AC-EF384239F938}" sibTransId="{8608872B-CDFA-446B-99F0-A81FF135DEF7}"/>
    <dgm:cxn modelId="{3A0B1BD6-112E-1B49-88B2-46D3245F26E3}" type="presOf" srcId="{1A5175F8-9D20-48CD-9697-2D027DDDCD26}" destId="{D0E0A37D-A660-4388-8307-B2E1E5788DDB}" srcOrd="1" destOrd="1" presId="urn:microsoft.com/office/officeart/2005/8/layout/hProcess4"/>
    <dgm:cxn modelId="{259F087E-1800-8644-8B0E-6CA6474AD1DC}" type="presOf" srcId="{CF9F02F8-C9C6-4C0E-91AC-0E55DF65F79A}" destId="{9987069C-B1C3-43C9-852D-A00A1DC00B7D}" srcOrd="0" destOrd="0" presId="urn:microsoft.com/office/officeart/2005/8/layout/hProcess4"/>
    <dgm:cxn modelId="{EFF58A21-9948-4B4F-B01B-AAED9816389D}" type="presOf" srcId="{B21D2F84-9EB0-4EF8-A33E-1C04AC523155}" destId="{EFB60363-DF53-4A62-AC10-95B5F879B2F5}" srcOrd="1" destOrd="0" presId="urn:microsoft.com/office/officeart/2005/8/layout/hProcess4"/>
    <dgm:cxn modelId="{70ED2285-400E-0A40-B1A2-8288C94A7E25}" type="presOf" srcId="{1E8D5F87-312D-4A5A-9749-6C87E3927CEA}" destId="{A4FF2211-7B1A-4964-925D-49508472837E}" srcOrd="0" destOrd="1" presId="urn:microsoft.com/office/officeart/2005/8/layout/hProcess4"/>
    <dgm:cxn modelId="{156F1C1C-D494-CF47-8D78-92B32CE731C4}" type="presOf" srcId="{07F1B0A5-DA8E-48EF-BD16-0B05C35A763D}" destId="{2D778055-BBFD-435A-AADD-0F689CBA36E0}" srcOrd="0" destOrd="2" presId="urn:microsoft.com/office/officeart/2005/8/layout/hProcess4"/>
    <dgm:cxn modelId="{C83F5B8A-560F-4FA4-B3C7-21C76CB39D2F}" srcId="{98B2AEF5-353F-40DE-BE28-87BD3CCC949B}" destId="{2EE0A82B-D2C0-4AD5-AC35-854132A02F74}" srcOrd="1" destOrd="0" parTransId="{52858AAF-DEA4-43DF-A343-E8DDD09E447B}" sibTransId="{53156937-DE28-4136-9379-91BC1E2E1FAB}"/>
    <dgm:cxn modelId="{A00D60E2-A3AD-6A43-97A3-7A7512713255}" type="presOf" srcId="{099F9516-0DFE-4496-973C-06F49AC33E0E}" destId="{9553257E-AE35-46ED-BF6E-2B8E0F3A5ED2}" srcOrd="0" destOrd="0" presId="urn:microsoft.com/office/officeart/2005/8/layout/hProcess4"/>
    <dgm:cxn modelId="{4A15BF8E-A231-F14C-86BD-DF0E66C678AC}" type="presOf" srcId="{07F1B0A5-DA8E-48EF-BD16-0B05C35A763D}" destId="{EFB60363-DF53-4A62-AC10-95B5F879B2F5}" srcOrd="1" destOrd="2" presId="urn:microsoft.com/office/officeart/2005/8/layout/hProcess4"/>
    <dgm:cxn modelId="{2B942128-D9D4-2E49-A0E8-7688A7499C02}" type="presOf" srcId="{891A8853-CA6D-44D0-8F9A-8839EC57D239}" destId="{42233F66-FF38-4A73-9CB1-1600ECDCF4D6}" srcOrd="1" destOrd="1" presId="urn:microsoft.com/office/officeart/2005/8/layout/hProcess4"/>
    <dgm:cxn modelId="{2A995DC3-DCF8-314A-8C71-68240ADBA999}" type="presOf" srcId="{1E8D5F87-312D-4A5A-9749-6C87E3927CEA}" destId="{7D90C484-F85B-4098-8042-5495CD8489AD}" srcOrd="1" destOrd="1" presId="urn:microsoft.com/office/officeart/2005/8/layout/hProcess4"/>
    <dgm:cxn modelId="{0A0E260F-B87B-9F47-9D76-0B1682F11D75}" type="presOf" srcId="{7231BC9D-7358-4991-9EEB-96A2053279FE}" destId="{8CA9B25E-8120-4F40-B09D-F9D80426BC34}" srcOrd="0" destOrd="0" presId="urn:microsoft.com/office/officeart/2005/8/layout/hProcess4"/>
    <dgm:cxn modelId="{ED1D8C9E-49E0-7144-ABE9-51A557EB7BBC}" type="presOf" srcId="{A18A0352-8631-4840-A994-C31C9676782A}" destId="{D0DA8E33-8337-4D4C-8FFF-F0D5DBA052DD}" srcOrd="0" destOrd="0" presId="urn:microsoft.com/office/officeart/2005/8/layout/hProcess4"/>
    <dgm:cxn modelId="{90CDF5E0-9130-BF4F-AF3D-AE95D18F4FC6}" type="presParOf" srcId="{EF044365-6650-4571-815D-D974D5502622}" destId="{E63E6B65-153A-4327-AB96-150809363367}" srcOrd="0" destOrd="0" presId="urn:microsoft.com/office/officeart/2005/8/layout/hProcess4"/>
    <dgm:cxn modelId="{F6CAF66E-475C-0C4E-BB48-63BDC88EF3A5}" type="presParOf" srcId="{EF044365-6650-4571-815D-D974D5502622}" destId="{FA267227-9B19-4AEA-9150-32EABD2561FB}" srcOrd="1" destOrd="0" presId="urn:microsoft.com/office/officeart/2005/8/layout/hProcess4"/>
    <dgm:cxn modelId="{AC3DC032-8ED2-6041-AB09-2704AC8CEE4F}" type="presParOf" srcId="{EF044365-6650-4571-815D-D974D5502622}" destId="{F2FE782A-DBF8-4870-A566-AE49F32BAFAA}" srcOrd="2" destOrd="0" presId="urn:microsoft.com/office/officeart/2005/8/layout/hProcess4"/>
    <dgm:cxn modelId="{36CAB59B-0D9F-1341-9D38-C1F0A2FDE965}" type="presParOf" srcId="{F2FE782A-DBF8-4870-A566-AE49F32BAFAA}" destId="{940DA6DB-342E-480E-83BA-10FEDD381C8D}" srcOrd="0" destOrd="0" presId="urn:microsoft.com/office/officeart/2005/8/layout/hProcess4"/>
    <dgm:cxn modelId="{1D55C160-AB37-5347-B077-3E13FA09318D}" type="presParOf" srcId="{940DA6DB-342E-480E-83BA-10FEDD381C8D}" destId="{BC0D62CE-3068-411E-A6B6-9C9F4989B2B6}" srcOrd="0" destOrd="0" presId="urn:microsoft.com/office/officeart/2005/8/layout/hProcess4"/>
    <dgm:cxn modelId="{EC4AC641-ACFE-A240-B832-75E4D6CCB168}" type="presParOf" srcId="{940DA6DB-342E-480E-83BA-10FEDD381C8D}" destId="{566CDC79-E92D-4561-8D26-A5DE6DEA9576}" srcOrd="1" destOrd="0" presId="urn:microsoft.com/office/officeart/2005/8/layout/hProcess4"/>
    <dgm:cxn modelId="{8A0DF1AE-2FA0-3B42-925E-0ADAF189156A}" type="presParOf" srcId="{940DA6DB-342E-480E-83BA-10FEDD381C8D}" destId="{D0E0A37D-A660-4388-8307-B2E1E5788DDB}" srcOrd="2" destOrd="0" presId="urn:microsoft.com/office/officeart/2005/8/layout/hProcess4"/>
    <dgm:cxn modelId="{ABCD1418-97AA-F741-9869-D8D20AEBD2B4}" type="presParOf" srcId="{940DA6DB-342E-480E-83BA-10FEDD381C8D}" destId="{BA01F86E-AF5C-4324-A97C-D00AD36016F0}" srcOrd="3" destOrd="0" presId="urn:microsoft.com/office/officeart/2005/8/layout/hProcess4"/>
    <dgm:cxn modelId="{C4159ACA-964F-5F48-96BC-C0207F8F4E85}" type="presParOf" srcId="{940DA6DB-342E-480E-83BA-10FEDD381C8D}" destId="{2DCBA8D2-411B-4788-A868-909306FAE3F5}" srcOrd="4" destOrd="0" presId="urn:microsoft.com/office/officeart/2005/8/layout/hProcess4"/>
    <dgm:cxn modelId="{7026390E-19E0-E642-B152-DAFEB0178ED3}" type="presParOf" srcId="{F2FE782A-DBF8-4870-A566-AE49F32BAFAA}" destId="{D0DA8E33-8337-4D4C-8FFF-F0D5DBA052DD}" srcOrd="1" destOrd="0" presId="urn:microsoft.com/office/officeart/2005/8/layout/hProcess4"/>
    <dgm:cxn modelId="{C0D0101D-4398-6740-B32E-697675F969CB}" type="presParOf" srcId="{F2FE782A-DBF8-4870-A566-AE49F32BAFAA}" destId="{F6BBFA57-6041-48BA-9778-F6DB825F9988}" srcOrd="2" destOrd="0" presId="urn:microsoft.com/office/officeart/2005/8/layout/hProcess4"/>
    <dgm:cxn modelId="{A0AB0A85-D218-2D4F-8585-C5728CF57F93}" type="presParOf" srcId="{F6BBFA57-6041-48BA-9778-F6DB825F9988}" destId="{9C87CD12-011B-4062-882C-D4F6C030173C}" srcOrd="0" destOrd="0" presId="urn:microsoft.com/office/officeart/2005/8/layout/hProcess4"/>
    <dgm:cxn modelId="{EF70F3E8-A8BB-2346-9960-7439C46597F1}" type="presParOf" srcId="{F6BBFA57-6041-48BA-9778-F6DB825F9988}" destId="{A4FF2211-7B1A-4964-925D-49508472837E}" srcOrd="1" destOrd="0" presId="urn:microsoft.com/office/officeart/2005/8/layout/hProcess4"/>
    <dgm:cxn modelId="{2C6047B1-35FE-5347-9F71-0D2FD9B035E2}" type="presParOf" srcId="{F6BBFA57-6041-48BA-9778-F6DB825F9988}" destId="{7D90C484-F85B-4098-8042-5495CD8489AD}" srcOrd="2" destOrd="0" presId="urn:microsoft.com/office/officeart/2005/8/layout/hProcess4"/>
    <dgm:cxn modelId="{27EDFCC9-2B61-3447-8C92-71AD2AE012EA}" type="presParOf" srcId="{F6BBFA57-6041-48BA-9778-F6DB825F9988}" destId="{B710CDD4-3DEE-4D83-B933-BF462120F10F}" srcOrd="3" destOrd="0" presId="urn:microsoft.com/office/officeart/2005/8/layout/hProcess4"/>
    <dgm:cxn modelId="{C56CA3E4-AF94-1C42-9260-3289B1D619C7}" type="presParOf" srcId="{F6BBFA57-6041-48BA-9778-F6DB825F9988}" destId="{0EE22867-12C5-41B7-8E43-16CF47302C7A}" srcOrd="4" destOrd="0" presId="urn:microsoft.com/office/officeart/2005/8/layout/hProcess4"/>
    <dgm:cxn modelId="{217F6537-5984-D04A-B6DA-671CEEB5A6F7}" type="presParOf" srcId="{F2FE782A-DBF8-4870-A566-AE49F32BAFAA}" destId="{FA7EE031-8077-4C2E-865B-9E5AC892116A}" srcOrd="3" destOrd="0" presId="urn:microsoft.com/office/officeart/2005/8/layout/hProcess4"/>
    <dgm:cxn modelId="{E3109B63-8E94-4644-A6D6-311BEE560895}" type="presParOf" srcId="{F2FE782A-DBF8-4870-A566-AE49F32BAFAA}" destId="{7A2B2A7A-A726-4B14-9A68-21B95A1BBC39}" srcOrd="4" destOrd="0" presId="urn:microsoft.com/office/officeart/2005/8/layout/hProcess4"/>
    <dgm:cxn modelId="{C32E9581-F3B7-4444-91E1-265520E207B1}" type="presParOf" srcId="{7A2B2A7A-A726-4B14-9A68-21B95A1BBC39}" destId="{2C098239-C11F-43CC-8070-B65CF01282C6}" srcOrd="0" destOrd="0" presId="urn:microsoft.com/office/officeart/2005/8/layout/hProcess4"/>
    <dgm:cxn modelId="{A7220ECF-213C-6B4E-B266-41900F3710B3}" type="presParOf" srcId="{7A2B2A7A-A726-4B14-9A68-21B95A1BBC39}" destId="{2D778055-BBFD-435A-AADD-0F689CBA36E0}" srcOrd="1" destOrd="0" presId="urn:microsoft.com/office/officeart/2005/8/layout/hProcess4"/>
    <dgm:cxn modelId="{286D2D22-373C-514B-BB5C-4C6CE5487379}" type="presParOf" srcId="{7A2B2A7A-A726-4B14-9A68-21B95A1BBC39}" destId="{EFB60363-DF53-4A62-AC10-95B5F879B2F5}" srcOrd="2" destOrd="0" presId="urn:microsoft.com/office/officeart/2005/8/layout/hProcess4"/>
    <dgm:cxn modelId="{5980776C-7EC4-034E-89DE-82D5CBF98AFE}" type="presParOf" srcId="{7A2B2A7A-A726-4B14-9A68-21B95A1BBC39}" destId="{9987069C-B1C3-43C9-852D-A00A1DC00B7D}" srcOrd="3" destOrd="0" presId="urn:microsoft.com/office/officeart/2005/8/layout/hProcess4"/>
    <dgm:cxn modelId="{44E8B7C2-84CE-CF41-9786-44F719B487F9}" type="presParOf" srcId="{7A2B2A7A-A726-4B14-9A68-21B95A1BBC39}" destId="{D30BFBDB-7BCF-4F1C-9AB3-1215C2E5CAEA}" srcOrd="4" destOrd="0" presId="urn:microsoft.com/office/officeart/2005/8/layout/hProcess4"/>
    <dgm:cxn modelId="{7CE95E51-7651-6F49-86C0-222E18869207}" type="presParOf" srcId="{F2FE782A-DBF8-4870-A566-AE49F32BAFAA}" destId="{8CA9B25E-8120-4F40-B09D-F9D80426BC34}" srcOrd="5" destOrd="0" presId="urn:microsoft.com/office/officeart/2005/8/layout/hProcess4"/>
    <dgm:cxn modelId="{CB0D917A-30D1-5A49-BF9D-BFB1603964F6}" type="presParOf" srcId="{F2FE782A-DBF8-4870-A566-AE49F32BAFAA}" destId="{849E09CD-3F56-4A6B-AB77-F02E87F0200C}" srcOrd="6" destOrd="0" presId="urn:microsoft.com/office/officeart/2005/8/layout/hProcess4"/>
    <dgm:cxn modelId="{F8B7A051-4D19-8847-9B99-B5BA4C2BA782}" type="presParOf" srcId="{849E09CD-3F56-4A6B-AB77-F02E87F0200C}" destId="{1DB7233B-4379-4E15-8609-943B05CE3240}" srcOrd="0" destOrd="0" presId="urn:microsoft.com/office/officeart/2005/8/layout/hProcess4"/>
    <dgm:cxn modelId="{BDE7F550-09F4-4F4F-9758-09B1E0B3E779}" type="presParOf" srcId="{849E09CD-3F56-4A6B-AB77-F02E87F0200C}" destId="{E94A0C56-B026-4727-A5C1-4AD5C1555B3A}" srcOrd="1" destOrd="0" presId="urn:microsoft.com/office/officeart/2005/8/layout/hProcess4"/>
    <dgm:cxn modelId="{3EC639F3-8401-3741-894E-BDF8155626F8}" type="presParOf" srcId="{849E09CD-3F56-4A6B-AB77-F02E87F0200C}" destId="{42233F66-FF38-4A73-9CB1-1600ECDCF4D6}" srcOrd="2" destOrd="0" presId="urn:microsoft.com/office/officeart/2005/8/layout/hProcess4"/>
    <dgm:cxn modelId="{7B48B752-41D3-EE45-98BE-E03E869B9FA2}" type="presParOf" srcId="{849E09CD-3F56-4A6B-AB77-F02E87F0200C}" destId="{9553257E-AE35-46ED-BF6E-2B8E0F3A5ED2}" srcOrd="3" destOrd="0" presId="urn:microsoft.com/office/officeart/2005/8/layout/hProcess4"/>
    <dgm:cxn modelId="{C04C45DD-F25F-D244-90AA-4FB56439954F}" type="presParOf" srcId="{849E09CD-3F56-4A6B-AB77-F02E87F0200C}" destId="{4921C936-CAED-4F8F-83D2-8C026334D33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2663"/>
          </a:xfrm>
          <a:prstGeom prst="rect">
            <a:avLst/>
          </a:prstGeom>
        </p:spPr>
        <p:txBody>
          <a:bodyPr vert="horz" lIns="93854" tIns="46927" rIns="93854" bIns="46927"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5309513" y="0"/>
            <a:ext cx="4061460" cy="352663"/>
          </a:xfrm>
          <a:prstGeom prst="rect">
            <a:avLst/>
          </a:prstGeom>
        </p:spPr>
        <p:txBody>
          <a:bodyPr vert="horz" lIns="93854" tIns="46927" rIns="93854" bIns="46927" rtlCol="0"/>
          <a:lstStyle>
            <a:lvl1pPr algn="r" fontAlgn="auto">
              <a:spcBef>
                <a:spcPts val="0"/>
              </a:spcBef>
              <a:spcAft>
                <a:spcPts val="0"/>
              </a:spcAft>
              <a:defRPr sz="1200">
                <a:latin typeface="+mn-lt"/>
                <a:cs typeface="+mn-cs"/>
              </a:defRPr>
            </a:lvl1pPr>
          </a:lstStyle>
          <a:p>
            <a:pPr>
              <a:defRPr/>
            </a:pPr>
            <a:fld id="{C7AAF03E-1626-4276-93B3-162F584FCE75}" type="datetimeFigureOut">
              <a:rPr lang="en-US"/>
              <a:pPr>
                <a:defRPr/>
              </a:pPr>
              <a:t>1/5/2018</a:t>
            </a:fld>
            <a:endParaRPr lang="en-US" dirty="0"/>
          </a:p>
        </p:txBody>
      </p:sp>
      <p:sp>
        <p:nvSpPr>
          <p:cNvPr id="4" name="Footer Placeholder 3"/>
          <p:cNvSpPr>
            <a:spLocks noGrp="1"/>
          </p:cNvSpPr>
          <p:nvPr>
            <p:ph type="ftr" sz="quarter" idx="2"/>
          </p:nvPr>
        </p:nvSpPr>
        <p:spPr>
          <a:xfrm>
            <a:off x="0" y="6698968"/>
            <a:ext cx="4061460" cy="352663"/>
          </a:xfrm>
          <a:prstGeom prst="rect">
            <a:avLst/>
          </a:prstGeom>
        </p:spPr>
        <p:txBody>
          <a:bodyPr vert="horz" lIns="93854" tIns="46927" rIns="93854" bIns="46927" rtlCol="0" anchor="b"/>
          <a:lstStyle>
            <a:lvl1pPr algn="l" fontAlgn="auto">
              <a:spcBef>
                <a:spcPts val="0"/>
              </a:spcBef>
              <a:spcAft>
                <a:spcPts val="0"/>
              </a:spcAft>
              <a:defRPr sz="1200">
                <a:latin typeface="+mn-lt"/>
                <a:cs typeface="+mn-cs"/>
              </a:defRPr>
            </a:lvl1pPr>
          </a:lstStyle>
          <a:p>
            <a:pPr>
              <a:defRPr/>
            </a:pPr>
            <a:endParaRPr lang="en-US" dirty="0"/>
          </a:p>
        </p:txBody>
      </p:sp>
      <p:sp>
        <p:nvSpPr>
          <p:cNvPr id="5" name="Slide Number Placeholder 4"/>
          <p:cNvSpPr>
            <a:spLocks noGrp="1"/>
          </p:cNvSpPr>
          <p:nvPr>
            <p:ph type="sldNum" sz="quarter" idx="3"/>
          </p:nvPr>
        </p:nvSpPr>
        <p:spPr>
          <a:xfrm>
            <a:off x="5309513" y="6698968"/>
            <a:ext cx="4061460" cy="352663"/>
          </a:xfrm>
          <a:prstGeom prst="rect">
            <a:avLst/>
          </a:prstGeom>
        </p:spPr>
        <p:txBody>
          <a:bodyPr vert="horz" lIns="93854" tIns="46927" rIns="93854" bIns="46927" rtlCol="0" anchor="b"/>
          <a:lstStyle>
            <a:lvl1pPr algn="r" fontAlgn="auto">
              <a:spcBef>
                <a:spcPts val="0"/>
              </a:spcBef>
              <a:spcAft>
                <a:spcPts val="0"/>
              </a:spcAft>
              <a:defRPr sz="1200">
                <a:latin typeface="+mn-lt"/>
                <a:cs typeface="+mn-cs"/>
              </a:defRPr>
            </a:lvl1pPr>
          </a:lstStyle>
          <a:p>
            <a:pPr>
              <a:defRPr/>
            </a:pPr>
            <a:fld id="{720B19CC-AFB2-470E-9E02-759FC43F3D27}" type="slidenum">
              <a:rPr lang="en-US"/>
              <a:pPr>
                <a:defRPr/>
              </a:pPr>
              <a:t>‹#›</a:t>
            </a:fld>
            <a:endParaRPr lang="en-US" dirty="0"/>
          </a:p>
        </p:txBody>
      </p:sp>
    </p:spTree>
    <p:extLst>
      <p:ext uri="{BB962C8B-B14F-4D97-AF65-F5344CB8AC3E}">
        <p14:creationId xmlns:p14="http://schemas.microsoft.com/office/powerpoint/2010/main" val="2255048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1460" cy="352663"/>
          </a:xfrm>
          <a:prstGeom prst="rect">
            <a:avLst/>
          </a:prstGeom>
        </p:spPr>
        <p:txBody>
          <a:bodyPr vert="horz" lIns="93854" tIns="46927" rIns="93854" bIns="46927"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5309513" y="0"/>
            <a:ext cx="4061460" cy="352663"/>
          </a:xfrm>
          <a:prstGeom prst="rect">
            <a:avLst/>
          </a:prstGeom>
        </p:spPr>
        <p:txBody>
          <a:bodyPr vert="horz" lIns="93854" tIns="46927" rIns="93854" bIns="46927" rtlCol="0"/>
          <a:lstStyle>
            <a:lvl1pPr algn="r" fontAlgn="auto">
              <a:spcBef>
                <a:spcPts val="0"/>
              </a:spcBef>
              <a:spcAft>
                <a:spcPts val="0"/>
              </a:spcAft>
              <a:defRPr sz="1200">
                <a:latin typeface="+mn-lt"/>
                <a:cs typeface="+mn-cs"/>
              </a:defRPr>
            </a:lvl1pPr>
          </a:lstStyle>
          <a:p>
            <a:pPr>
              <a:defRPr/>
            </a:pPr>
            <a:fld id="{2A947AFC-D144-402F-BF4F-618D45015C56}" type="datetimeFigureOut">
              <a:rPr lang="en-US"/>
              <a:pPr>
                <a:defRPr/>
              </a:pPr>
              <a:t>1/5/2018</a:t>
            </a:fld>
            <a:endParaRPr lang="en-US" dirty="0"/>
          </a:p>
        </p:txBody>
      </p:sp>
      <p:sp>
        <p:nvSpPr>
          <p:cNvPr id="4" name="Slide Image Placeholder 3"/>
          <p:cNvSpPr>
            <a:spLocks noGrp="1" noRot="1" noChangeAspect="1"/>
          </p:cNvSpPr>
          <p:nvPr>
            <p:ph type="sldImg" idx="2"/>
          </p:nvPr>
        </p:nvSpPr>
        <p:spPr>
          <a:xfrm>
            <a:off x="2336800" y="528638"/>
            <a:ext cx="4699000" cy="2644775"/>
          </a:xfrm>
          <a:prstGeom prst="rect">
            <a:avLst/>
          </a:prstGeom>
          <a:noFill/>
          <a:ln w="12700">
            <a:solidFill>
              <a:prstClr val="black"/>
            </a:solidFill>
          </a:ln>
        </p:spPr>
        <p:txBody>
          <a:bodyPr vert="horz" lIns="93854" tIns="46927" rIns="93854" bIns="46927" rtlCol="0" anchor="ctr"/>
          <a:lstStyle/>
          <a:p>
            <a:pPr lvl="0"/>
            <a:endParaRPr lang="en-US" noProof="0" dirty="0"/>
          </a:p>
        </p:txBody>
      </p:sp>
      <p:sp>
        <p:nvSpPr>
          <p:cNvPr id="5" name="Notes Placeholder 4"/>
          <p:cNvSpPr>
            <a:spLocks noGrp="1"/>
          </p:cNvSpPr>
          <p:nvPr>
            <p:ph type="body" sz="quarter" idx="3"/>
          </p:nvPr>
        </p:nvSpPr>
        <p:spPr>
          <a:xfrm>
            <a:off x="937260" y="3350300"/>
            <a:ext cx="7498080" cy="3173968"/>
          </a:xfrm>
          <a:prstGeom prst="rect">
            <a:avLst/>
          </a:prstGeom>
        </p:spPr>
        <p:txBody>
          <a:bodyPr vert="horz" lIns="93854" tIns="46927" rIns="93854" bIns="46927"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6698968"/>
            <a:ext cx="4061460" cy="352663"/>
          </a:xfrm>
          <a:prstGeom prst="rect">
            <a:avLst/>
          </a:prstGeom>
        </p:spPr>
        <p:txBody>
          <a:bodyPr vert="horz" lIns="93854" tIns="46927" rIns="93854" bIns="46927"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5309513" y="6698968"/>
            <a:ext cx="4061460" cy="352663"/>
          </a:xfrm>
          <a:prstGeom prst="rect">
            <a:avLst/>
          </a:prstGeom>
        </p:spPr>
        <p:txBody>
          <a:bodyPr vert="horz" lIns="93854" tIns="46927" rIns="93854" bIns="46927" rtlCol="0" anchor="b"/>
          <a:lstStyle>
            <a:lvl1pPr algn="r" fontAlgn="auto">
              <a:spcBef>
                <a:spcPts val="0"/>
              </a:spcBef>
              <a:spcAft>
                <a:spcPts val="0"/>
              </a:spcAft>
              <a:defRPr sz="1200">
                <a:latin typeface="+mn-lt"/>
                <a:cs typeface="+mn-cs"/>
              </a:defRPr>
            </a:lvl1pPr>
          </a:lstStyle>
          <a:p>
            <a:pPr>
              <a:defRPr/>
            </a:pPr>
            <a:fld id="{B5F599DE-D532-4D27-94FC-4C293861A4D9}" type="slidenum">
              <a:rPr lang="en-US"/>
              <a:pPr>
                <a:defRPr/>
              </a:pPr>
              <a:t>‹#›</a:t>
            </a:fld>
            <a:endParaRPr lang="en-US" dirty="0"/>
          </a:p>
        </p:txBody>
      </p:sp>
    </p:spTree>
    <p:extLst>
      <p:ext uri="{BB962C8B-B14F-4D97-AF65-F5344CB8AC3E}">
        <p14:creationId xmlns:p14="http://schemas.microsoft.com/office/powerpoint/2010/main" val="348091849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9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61313D-B1BC-4931-BC71-7B4DA6024A47}" type="slidenum">
              <a:rPr lang="en-US" smtClean="0"/>
              <a:pPr fontAlgn="base">
                <a:spcBef>
                  <a:spcPct val="0"/>
                </a:spcBef>
                <a:spcAft>
                  <a:spcPct val="0"/>
                </a:spcAft>
                <a:defRPr/>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Flexible deployment options</a:t>
            </a:r>
          </a:p>
          <a:p>
            <a:r>
              <a:rPr lang="en-US" dirty="0" smtClean="0"/>
              <a:t>Fusion Inventory and Costing Cloud Service allows customers</a:t>
            </a:r>
            <a:r>
              <a:rPr lang="en-US" baseline="0" dirty="0" smtClean="0"/>
              <a:t> to quickly deploy </a:t>
            </a:r>
            <a:r>
              <a:rPr lang="en-US" dirty="0" smtClean="0"/>
              <a:t>Available in the cloud and on-premise </a:t>
            </a:r>
          </a:p>
          <a:p>
            <a:r>
              <a:rPr lang="en-US" dirty="0" smtClean="0"/>
              <a:t>Completely Redesigned UI and User Experience</a:t>
            </a:r>
          </a:p>
          <a:p>
            <a:r>
              <a:rPr lang="en-US" dirty="0" smtClean="0"/>
              <a:t>Incorporates all of the learning's from EBS and JDE and implements this using the best in Fusion technology</a:t>
            </a:r>
          </a:p>
          <a:p>
            <a:r>
              <a:rPr lang="en-US" dirty="0" smtClean="0"/>
              <a:t>Centralized Monitoring of Inventory Operations</a:t>
            </a:r>
          </a:p>
          <a:p>
            <a:r>
              <a:rPr lang="en-US" dirty="0" smtClean="0"/>
              <a:t>Use of Workbenches, Analytics, and Dashboards puts the user in control</a:t>
            </a:r>
          </a:p>
          <a:p>
            <a:r>
              <a:rPr lang="en-US" dirty="0" smtClean="0"/>
              <a:t>Efficient Shipping &amp; Receiving</a:t>
            </a:r>
          </a:p>
          <a:p>
            <a:r>
              <a:rPr lang="en-US" dirty="0" smtClean="0"/>
              <a:t>To ensure shipments and receipts are processed quickly and accurately in order to satisfy customer demand</a:t>
            </a:r>
          </a:p>
          <a:p>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charset="0"/>
                <a:ea typeface="ＭＳ Ｐゴシック" charset="-128"/>
              </a:defRPr>
            </a:lvl1pPr>
            <a:lvl2pPr marL="762593" indent="-293305" eaLnBrk="0" hangingPunct="0">
              <a:defRPr sz="2800" b="1">
                <a:solidFill>
                  <a:schemeClr val="tx1"/>
                </a:solidFill>
                <a:latin typeface="Arial" charset="0"/>
                <a:ea typeface="ＭＳ Ｐゴシック" charset="-128"/>
              </a:defRPr>
            </a:lvl2pPr>
            <a:lvl3pPr marL="1173219" indent="-234643" eaLnBrk="0" hangingPunct="0">
              <a:defRPr sz="2800" b="1">
                <a:solidFill>
                  <a:schemeClr val="tx1"/>
                </a:solidFill>
                <a:latin typeface="Arial" charset="0"/>
                <a:ea typeface="ＭＳ Ｐゴシック" charset="-128"/>
              </a:defRPr>
            </a:lvl3pPr>
            <a:lvl4pPr marL="1642507" indent="-234643" eaLnBrk="0" hangingPunct="0">
              <a:defRPr sz="2800" b="1">
                <a:solidFill>
                  <a:schemeClr val="tx1"/>
                </a:solidFill>
                <a:latin typeface="Arial" charset="0"/>
                <a:ea typeface="ＭＳ Ｐゴシック" charset="-128"/>
              </a:defRPr>
            </a:lvl4pPr>
            <a:lvl5pPr marL="2111795" indent="-234643" eaLnBrk="0" hangingPunct="0">
              <a:defRPr sz="2800" b="1">
                <a:solidFill>
                  <a:schemeClr val="tx1"/>
                </a:solidFill>
                <a:latin typeface="Arial" charset="0"/>
                <a:ea typeface="ＭＳ Ｐゴシック" charset="-128"/>
              </a:defRPr>
            </a:lvl5pPr>
            <a:lvl6pPr marL="2581082"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6pPr>
            <a:lvl7pPr marL="3050370"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7pPr>
            <a:lvl8pPr marL="3519658"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8pPr>
            <a:lvl9pPr marL="3988946"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9pPr>
          </a:lstStyle>
          <a:p>
            <a:fld id="{8318119E-765B-4EEC-8D99-B376B51F6584}" type="slidenum">
              <a:rPr lang="en-US" sz="1200" b="0">
                <a:latin typeface="Times" charset="0"/>
              </a:rPr>
              <a:pPr/>
              <a:t>18</a:t>
            </a:fld>
            <a:endParaRPr lang="en-US" sz="1200" b="0" dirty="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2338388" y="528638"/>
            <a:ext cx="4699000" cy="2644775"/>
          </a:xfrm>
          <a:ln/>
        </p:spPr>
      </p:sp>
      <p:sp>
        <p:nvSpPr>
          <p:cNvPr id="39939" name="Rectangle 3"/>
          <p:cNvSpPr>
            <a:spLocks noGrp="1" noChangeArrowheads="1"/>
          </p:cNvSpPr>
          <p:nvPr>
            <p:ph type="body" idx="1"/>
          </p:nvPr>
        </p:nvSpPr>
        <p:spPr>
          <a:noFill/>
          <a:ln/>
        </p:spPr>
        <p:txBody>
          <a:bodyPr/>
          <a:lstStyle/>
          <a:p>
            <a:r>
              <a:rPr lang="en-US" dirty="0" smtClean="0"/>
              <a:t>The opportunity – </a:t>
            </a:r>
            <a:r>
              <a:rPr lang="en-US" b="0" dirty="0" smtClean="0"/>
              <a:t>Consigning inventory from suppliers allows you only pay for only the inventory which you use. </a:t>
            </a:r>
          </a:p>
          <a:p>
            <a:r>
              <a:rPr lang="en-US" dirty="0" smtClean="0"/>
              <a:t>The challenge – </a:t>
            </a:r>
            <a:r>
              <a:rPr lang="en-US" b="0" dirty="0" smtClean="0"/>
              <a:t>The consignment process adds additional complexity and overhead to the procure-to-pay process.</a:t>
            </a:r>
            <a:r>
              <a:rPr lang="en-US" b="0" baseline="0" dirty="0" smtClean="0"/>
              <a:t>  Taking ownership of inventory needs to be decoupled from the physical receipt of inventory.  And this additional change in ownership step in the procure-to-pay process needs to be reconciled, just as the receipt &amp; billing steps get reconciled.  </a:t>
            </a:r>
            <a:endParaRPr lang="en-US" b="0" dirty="0" smtClean="0"/>
          </a:p>
          <a:p>
            <a:r>
              <a:rPr lang="en-US" dirty="0" smtClean="0"/>
              <a:t>The solution </a:t>
            </a:r>
            <a:r>
              <a:rPr lang="en-US" b="0" dirty="0" smtClean="0"/>
              <a:t>– Fusion Consigned Inventory from Supplier solution has also been re-architected</a:t>
            </a:r>
            <a:r>
              <a:rPr lang="en-US" b="0" baseline="0" dirty="0" smtClean="0"/>
              <a:t> and “built-into” the procure-to-pay process instead of “bolt-onto” the traditional procure-to-pay process.  </a:t>
            </a:r>
          </a:p>
          <a:p>
            <a:r>
              <a:rPr lang="en-US" dirty="0" smtClean="0"/>
              <a:t>Highlights of the</a:t>
            </a:r>
            <a:r>
              <a:rPr lang="en-US" baseline="0" dirty="0" smtClean="0"/>
              <a:t> upcoming solution include:</a:t>
            </a:r>
          </a:p>
          <a:p>
            <a:pPr>
              <a:buFontTx/>
              <a:buChar char="-"/>
            </a:pPr>
            <a:r>
              <a:rPr lang="en-US" baseline="0" dirty="0" smtClean="0"/>
              <a:t>When you negotiate a consigned agreement with your supplier, that is supported as a part of the standard Supplier Agreement process</a:t>
            </a:r>
          </a:p>
          <a:p>
            <a:pPr>
              <a:buFontTx/>
              <a:buChar char="-"/>
            </a:pPr>
            <a:r>
              <a:rPr lang="en-US" baseline="0" dirty="0" smtClean="0"/>
              <a:t>In EBS, the Consumption Advice was “shoe-horned” into the process as a Blanket Release PO against the BPA.   This approach led to issues in AP matching, periodic reconciliation, and automating returns.</a:t>
            </a:r>
          </a:p>
          <a:p>
            <a:pPr>
              <a:buFontTx/>
              <a:buChar char="-"/>
            </a:pPr>
            <a:r>
              <a:rPr lang="en-US" baseline="0" dirty="0" smtClean="0"/>
              <a:t>Efficient collaboration with the supplier is critical.  When companies access a portal, they want the ability to perform spreadsheet download.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p:cNvSpPr>
            <a:spLocks noGrp="1" noRot="1" noChangeAspect="1" noTextEdit="1"/>
          </p:cNvSpPr>
          <p:nvPr>
            <p:ph type="sldImg"/>
          </p:nvPr>
        </p:nvSpPr>
        <p:spPr bwMode="auto">
          <a:noFill/>
          <a:ln>
            <a:solidFill>
              <a:srgbClr val="000000"/>
            </a:solidFill>
            <a:miter lim="800000"/>
            <a:headEnd/>
            <a:tailEnd/>
          </a:ln>
        </p:spPr>
      </p:sp>
      <p:sp>
        <p:nvSpPr>
          <p:cNvPr id="3563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Fusion Internal Material Transfers</a:t>
            </a:r>
          </a:p>
          <a:p>
            <a:pPr eaLnBrk="1" hangingPunct="1"/>
            <a:r>
              <a:rPr lang="en-US" dirty="0" smtClean="0"/>
              <a:t>- Separates the physical</a:t>
            </a:r>
            <a:r>
              <a:rPr lang="en-US" baseline="0" dirty="0" smtClean="0"/>
              <a:t> flow from the financial flow which is handled by SFO</a:t>
            </a:r>
            <a:endParaRPr lang="en-US" dirty="0" smtClean="0"/>
          </a:p>
          <a:p>
            <a:pPr eaLnBrk="1" hangingPunct="1">
              <a:buFontTx/>
              <a:buChar char="-"/>
            </a:pPr>
            <a:r>
              <a:rPr lang="en-US" baseline="0" dirty="0" smtClean="0"/>
              <a:t> Replaces the EBS IR/ISO process with a new single Transfer Order that is both the supply and demand document</a:t>
            </a:r>
          </a:p>
          <a:p>
            <a:pPr eaLnBrk="1" hangingPunct="1">
              <a:buFontTx/>
              <a:buChar char="-"/>
            </a:pPr>
            <a:r>
              <a:rPr lang="en-US" dirty="0" smtClean="0"/>
              <a:t>Supports</a:t>
            </a:r>
            <a:r>
              <a:rPr lang="en-US" baseline="0" dirty="0" smtClean="0"/>
              <a:t> both manual transfer requests from self service users who need want to request material that is transferred to an expense destination or inventory professionals who are transferring material</a:t>
            </a:r>
          </a:p>
          <a:p>
            <a:pPr eaLnBrk="1" hangingPunct="1">
              <a:buFontTx/>
              <a:buChar char="-"/>
            </a:pPr>
            <a:r>
              <a:rPr lang="en-US" baseline="0" dirty="0" smtClean="0"/>
              <a:t> Supports automate transfers from planning moves, min max inventory replenishment and back-to-back transfers</a:t>
            </a:r>
          </a:p>
          <a:p>
            <a:pPr eaLnBrk="1" hangingPunct="1">
              <a:buFontTx/>
              <a:buChar char="-"/>
            </a:pPr>
            <a:r>
              <a:rPr lang="en-US" baseline="0" dirty="0" smtClean="0"/>
              <a:t> Flexibility to create rules to determine if transfers are executed via TO or via PO document based on country or company policy</a:t>
            </a:r>
          </a:p>
          <a:p>
            <a:pPr eaLnBrk="1" hangingPunct="1">
              <a:buFontTx/>
              <a:buChar char="-"/>
            </a:pPr>
            <a:r>
              <a:rPr lang="en-US" baseline="0" dirty="0" smtClean="0"/>
              <a:t>TO’s can be sent directly to shipping or through Fusion DOO where the internal TO’s can be viewed with external SO’s for evaluating order prioritization</a:t>
            </a:r>
          </a:p>
          <a:p>
            <a:pPr eaLnBrk="1" hangingPunct="1">
              <a:buFontTx/>
              <a:buChar char="-"/>
            </a:pPr>
            <a:r>
              <a:rPr lang="en-US" baseline="0" dirty="0" smtClean="0"/>
              <a:t> Supply side source organization changes or demand side destination organization changes are kept in sync with this single TO document</a:t>
            </a:r>
          </a:p>
          <a:p>
            <a:pPr eaLnBrk="1" hangingPunct="1">
              <a:buFontTx/>
              <a:buChar char="-"/>
            </a:pPr>
            <a:r>
              <a:rPr lang="en-US" baseline="0" dirty="0" smtClean="0"/>
              <a:t> Supports both physical and accounting only returns of internal material transfers </a:t>
            </a:r>
          </a:p>
          <a:p>
            <a:pPr defTabSz="938540" eaLnBrk="1" fontAlgn="auto" hangingPunct="1">
              <a:spcBef>
                <a:spcPts val="0"/>
              </a:spcBef>
              <a:spcAft>
                <a:spcPts val="0"/>
              </a:spcAft>
              <a:buFontTx/>
              <a:buChar char="-"/>
              <a:defRPr/>
            </a:pPr>
            <a:r>
              <a:rPr lang="en-US" dirty="0" smtClean="0"/>
              <a:t> Change management is automated between the Transfer Order and the Shipping Request in Shipping, Expected Receipt in Receiving, and Fulfillment Request in DOO (optional).  </a:t>
            </a:r>
          </a:p>
          <a:p>
            <a:pPr eaLnBrk="1" hangingPunct="1">
              <a:buFontTx/>
              <a:buChar char="-"/>
            </a:pPr>
            <a:endParaRPr lang="en-US" dirty="0" smtClean="0"/>
          </a:p>
        </p:txBody>
      </p:sp>
      <p:sp>
        <p:nvSpPr>
          <p:cNvPr id="4" name="Slide Number Placeholder 3"/>
          <p:cNvSpPr>
            <a:spLocks noGrp="1"/>
          </p:cNvSpPr>
          <p:nvPr>
            <p:ph type="sldNum" sz="quarter" idx="5"/>
          </p:nvPr>
        </p:nvSpPr>
        <p:spPr/>
        <p:txBody>
          <a:bodyPr/>
          <a:lstStyle/>
          <a:p>
            <a:pPr>
              <a:defRPr/>
            </a:pPr>
            <a:fld id="{CC532CD6-EC32-4F1B-BB00-465A29EC0E23}" type="slidenum">
              <a:rPr lang="en-US" smtClean="0">
                <a:solidFill>
                  <a:prstClr val="black"/>
                </a:solidFill>
                <a:latin typeface="Calibri"/>
              </a:rPr>
              <a:pPr>
                <a:defRPr/>
              </a:pPr>
              <a:t>20</a:t>
            </a:fld>
            <a:endParaRPr lang="en-US" smtClean="0">
              <a:solidFill>
                <a:prstClr val="black"/>
              </a:solidFill>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charset="0"/>
                <a:ea typeface="ＭＳ Ｐゴシック" charset="-128"/>
              </a:defRPr>
            </a:lvl1pPr>
            <a:lvl2pPr marL="762593" indent="-293305" eaLnBrk="0" hangingPunct="0">
              <a:defRPr sz="2800" b="1">
                <a:solidFill>
                  <a:schemeClr val="tx1"/>
                </a:solidFill>
                <a:latin typeface="Arial" charset="0"/>
                <a:ea typeface="ＭＳ Ｐゴシック" charset="-128"/>
              </a:defRPr>
            </a:lvl2pPr>
            <a:lvl3pPr marL="1173219" indent="-234643" eaLnBrk="0" hangingPunct="0">
              <a:defRPr sz="2800" b="1">
                <a:solidFill>
                  <a:schemeClr val="tx1"/>
                </a:solidFill>
                <a:latin typeface="Arial" charset="0"/>
                <a:ea typeface="ＭＳ Ｐゴシック" charset="-128"/>
              </a:defRPr>
            </a:lvl3pPr>
            <a:lvl4pPr marL="1642507" indent="-234643" eaLnBrk="0" hangingPunct="0">
              <a:defRPr sz="2800" b="1">
                <a:solidFill>
                  <a:schemeClr val="tx1"/>
                </a:solidFill>
                <a:latin typeface="Arial" charset="0"/>
                <a:ea typeface="ＭＳ Ｐゴシック" charset="-128"/>
              </a:defRPr>
            </a:lvl4pPr>
            <a:lvl5pPr marL="2111795" indent="-234643" eaLnBrk="0" hangingPunct="0">
              <a:defRPr sz="2800" b="1">
                <a:solidFill>
                  <a:schemeClr val="tx1"/>
                </a:solidFill>
                <a:latin typeface="Arial" charset="0"/>
                <a:ea typeface="ＭＳ Ｐゴシック" charset="-128"/>
              </a:defRPr>
            </a:lvl5pPr>
            <a:lvl6pPr marL="2581082"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6pPr>
            <a:lvl7pPr marL="3050370"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7pPr>
            <a:lvl8pPr marL="3519658"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8pPr>
            <a:lvl9pPr marL="3988946"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9pPr>
          </a:lstStyle>
          <a:p>
            <a:fld id="{8318119E-765B-4EEC-8D99-B376B51F6584}" type="slidenum">
              <a:rPr lang="en-US" sz="1200" b="0">
                <a:latin typeface="Times" charset="0"/>
              </a:rPr>
              <a:pPr/>
              <a:t>21</a:t>
            </a:fld>
            <a:endParaRPr lang="en-US" sz="1200" b="0" dirty="0">
              <a:latin typeface="Time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3150" y="528995"/>
            <a:ext cx="4686300" cy="2644974"/>
          </a:xfrm>
        </p:spPr>
      </p:sp>
      <p:sp>
        <p:nvSpPr>
          <p:cNvPr id="3" name="Notes Placeholder 2"/>
          <p:cNvSpPr>
            <a:spLocks noGrp="1"/>
          </p:cNvSpPr>
          <p:nvPr>
            <p:ph type="body" idx="1"/>
          </p:nvPr>
        </p:nvSpPr>
        <p:spPr/>
        <p:txBody>
          <a:bodyPr>
            <a:normAutofit/>
          </a:bodyPr>
          <a:lstStyle/>
          <a:p>
            <a:pPr marL="131979" lvl="1" indent="-130350">
              <a:lnSpc>
                <a:spcPct val="90000"/>
              </a:lnSpc>
              <a:spcBef>
                <a:spcPts val="231"/>
              </a:spcBef>
              <a:buClr>
                <a:schemeClr val="tx2"/>
              </a:buClr>
              <a:buSzPct val="110000"/>
              <a:defRPr/>
            </a:pPr>
            <a:r>
              <a:rPr lang="en-US" sz="1500" dirty="0">
                <a:solidFill>
                  <a:srgbClr val="000000"/>
                </a:solidFill>
              </a:rPr>
              <a:t>Solution Footprint:</a:t>
            </a:r>
          </a:p>
          <a:p>
            <a:pPr marL="131979" lvl="1" indent="-130350">
              <a:lnSpc>
                <a:spcPct val="90000"/>
              </a:lnSpc>
              <a:spcBef>
                <a:spcPts val="231"/>
              </a:spcBef>
              <a:buClr>
                <a:schemeClr val="tx2"/>
              </a:buClr>
              <a:buSzPct val="110000"/>
              <a:defRPr/>
            </a:pPr>
            <a:r>
              <a:rPr lang="en-US" sz="1500" dirty="0">
                <a:solidFill>
                  <a:srgbClr val="000000"/>
                </a:solidFill>
              </a:rPr>
              <a:t>	Oracle  Financials– </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Automated</a:t>
            </a:r>
            <a:r>
              <a:rPr lang="fr-FR" sz="800" dirty="0">
                <a:solidFill>
                  <a:srgbClr val="000000"/>
                </a:solidFill>
                <a:latin typeface="Arial" pitchFamily="34" charset="0"/>
                <a:ea typeface="ＭＳ Ｐゴシック" pitchFamily="127" charset="-128"/>
                <a:cs typeface="Arial" pitchFamily="34" charset="0"/>
              </a:rPr>
              <a:t> </a:t>
            </a:r>
            <a:r>
              <a:rPr lang="fr-FR" sz="800" dirty="0" err="1">
                <a:solidFill>
                  <a:srgbClr val="000000"/>
                </a:solidFill>
                <a:latin typeface="Arial" pitchFamily="34" charset="0"/>
                <a:ea typeface="ＭＳ Ｐゴシック" pitchFamily="127" charset="-128"/>
                <a:cs typeface="Arial" pitchFamily="34" charset="0"/>
              </a:rPr>
              <a:t>Invoice</a:t>
            </a:r>
            <a:r>
              <a:rPr lang="fr-FR" sz="800" dirty="0">
                <a:solidFill>
                  <a:srgbClr val="000000"/>
                </a:solidFill>
                <a:latin typeface="Arial" pitchFamily="34" charset="0"/>
                <a:ea typeface="ＭＳ Ｐゴシック" pitchFamily="127" charset="-128"/>
                <a:cs typeface="Arial" pitchFamily="34" charset="0"/>
              </a:rPr>
              <a:t> </a:t>
            </a:r>
            <a:r>
              <a:rPr lang="fr-FR" sz="800" dirty="0" err="1">
                <a:solidFill>
                  <a:srgbClr val="000000"/>
                </a:solidFill>
                <a:latin typeface="Arial" pitchFamily="34" charset="0"/>
                <a:ea typeface="ＭＳ Ｐゴシック" pitchFamily="127" charset="-128"/>
                <a:cs typeface="Arial" pitchFamily="34" charset="0"/>
              </a:rPr>
              <a:t>Processing</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Financial Reports Center</a:t>
            </a: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Financials</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defTabSz="579540" eaLnBrk="0" hangingPunct="0">
              <a:buClr>
                <a:schemeClr val="tx2"/>
              </a:buClr>
              <a:buFont typeface="Arial" pitchFamily="34" charset="0"/>
              <a:buChar char="•"/>
              <a:defRPr/>
            </a:pPr>
            <a:r>
              <a:rPr lang="en-US" sz="800" dirty="0">
                <a:solidFill>
                  <a:srgbClr val="000000"/>
                </a:solidFill>
                <a:latin typeface="Arial" pitchFamily="34" charset="0"/>
                <a:ea typeface="ＭＳ Ｐゴシック" pitchFamily="127" charset="-128"/>
                <a:cs typeface="Arial" pitchFamily="34" charset="0"/>
              </a:rPr>
              <a:t>Fusion Transactional Business Intelligence for Financials</a:t>
            </a:r>
            <a:endParaRPr lang="en-US" sz="1500" b="1" dirty="0">
              <a:solidFill>
                <a:srgbClr val="000000"/>
              </a:solidFill>
            </a:endParaRPr>
          </a:p>
          <a:p>
            <a:pPr marL="131979" lvl="1" indent="-130350">
              <a:lnSpc>
                <a:spcPct val="90000"/>
              </a:lnSpc>
              <a:spcBef>
                <a:spcPts val="231"/>
              </a:spcBef>
              <a:buClr>
                <a:schemeClr val="tx2"/>
              </a:buClr>
              <a:buSzPct val="110000"/>
              <a:defRPr/>
            </a:pPr>
            <a:r>
              <a:rPr lang="en-US" sz="1500" dirty="0">
                <a:solidFill>
                  <a:srgbClr val="000000"/>
                </a:solidFill>
              </a:rPr>
              <a:t>   Oracle  Procurement– </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Transactional</a:t>
            </a:r>
            <a:r>
              <a:rPr lang="fr-FR" sz="800" dirty="0">
                <a:solidFill>
                  <a:srgbClr val="000000"/>
                </a:solidFill>
                <a:latin typeface="Arial" pitchFamily="34" charset="0"/>
                <a:ea typeface="ＭＳ Ｐゴシック" pitchFamily="127" charset="-128"/>
                <a:cs typeface="Arial" pitchFamily="34" charset="0"/>
              </a:rPr>
              <a:t> Business Intelligence for </a:t>
            </a:r>
            <a:r>
              <a:rPr lang="fr-FR" sz="800" dirty="0" err="1">
                <a:solidFill>
                  <a:srgbClr val="000000"/>
                </a:solidFill>
                <a:latin typeface="Arial" pitchFamily="34" charset="0"/>
                <a:ea typeface="ＭＳ Ｐゴシック" pitchFamily="127" charset="-128"/>
                <a:cs typeface="Arial" pitchFamily="34" charset="0"/>
              </a:rPr>
              <a:t>Procurement</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Procurement</a:t>
            </a:r>
            <a:r>
              <a:rPr lang="fr-FR" sz="800" dirty="0">
                <a:solidFill>
                  <a:srgbClr val="000000"/>
                </a:solidFill>
                <a:latin typeface="Arial" pitchFamily="34" charset="0"/>
                <a:ea typeface="ＭＳ Ｐゴシック" pitchFamily="127" charset="-128"/>
                <a:cs typeface="Arial" pitchFamily="34" charset="0"/>
              </a:rPr>
              <a:t> </a:t>
            </a:r>
            <a:r>
              <a:rPr lang="fr-FR" sz="800" dirty="0" err="1">
                <a:solidFill>
                  <a:srgbClr val="000000"/>
                </a:solidFill>
                <a:latin typeface="Arial" pitchFamily="34" charset="0"/>
                <a:ea typeface="ＭＳ Ｐゴシック" pitchFamily="127" charset="-128"/>
                <a:cs typeface="Arial" pitchFamily="34" charset="0"/>
              </a:rPr>
              <a:t>Contracts</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Self Service </a:t>
            </a:r>
            <a:r>
              <a:rPr lang="fr-FR" sz="800" dirty="0" err="1">
                <a:solidFill>
                  <a:srgbClr val="000000"/>
                </a:solidFill>
                <a:latin typeface="Arial" pitchFamily="34" charset="0"/>
                <a:ea typeface="ＭＳ Ｐゴシック" pitchFamily="127" charset="-128"/>
                <a:cs typeface="Arial" pitchFamily="34" charset="0"/>
              </a:rPr>
              <a:t>Procurement</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Purchasing</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Sourcing</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Supplier Portal</a:t>
            </a:r>
          </a:p>
          <a:p>
            <a:pPr marL="131979" lvl="1" indent="-130350">
              <a:lnSpc>
                <a:spcPct val="90000"/>
              </a:lnSpc>
              <a:spcBef>
                <a:spcPts val="231"/>
              </a:spcBef>
              <a:buClr>
                <a:schemeClr val="tx2"/>
              </a:buClr>
              <a:buSzPct val="110000"/>
              <a:defRPr/>
            </a:pPr>
            <a:r>
              <a:rPr lang="en-US" sz="1500" dirty="0">
                <a:solidFill>
                  <a:srgbClr val="000000"/>
                </a:solidFill>
              </a:rPr>
              <a:t>   Oracle  Project Portfolio Management– </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en-US" sz="800" dirty="0">
                <a:solidFill>
                  <a:srgbClr val="000000"/>
                </a:solidFill>
                <a:latin typeface="Arial" pitchFamily="34" charset="0"/>
                <a:ea typeface="ＭＳ Ｐゴシック" pitchFamily="127" charset="-128"/>
                <a:cs typeface="Arial" pitchFamily="34" charset="0"/>
              </a:rPr>
              <a:t>Fusion Project Control</a:t>
            </a:r>
          </a:p>
          <a:p>
            <a:pPr marL="1101126" lvl="5" indent="-169138" eaLnBrk="0" hangingPunct="0">
              <a:buClr>
                <a:schemeClr val="tx2"/>
              </a:buClr>
              <a:buFont typeface="Arial" pitchFamily="34" charset="0"/>
              <a:buChar char="•"/>
            </a:pPr>
            <a:r>
              <a:rPr lang="en-US" sz="800" dirty="0">
                <a:solidFill>
                  <a:srgbClr val="000000"/>
                </a:solidFill>
                <a:latin typeface="Arial" pitchFamily="34" charset="0"/>
                <a:ea typeface="ＭＳ Ｐゴシック" pitchFamily="127" charset="-128"/>
                <a:cs typeface="Arial" pitchFamily="34" charset="0"/>
              </a:rPr>
              <a:t>Fusion Project Costing</a:t>
            </a:r>
          </a:p>
          <a:p>
            <a:pPr marL="1101126" lvl="5" indent="-169138" eaLnBrk="0" hangingPunct="0">
              <a:buClr>
                <a:schemeClr val="tx2"/>
              </a:buClr>
              <a:buFont typeface="Arial" pitchFamily="34" charset="0"/>
              <a:buChar char="•"/>
            </a:pPr>
            <a:r>
              <a:rPr lang="en-US" sz="800" dirty="0">
                <a:solidFill>
                  <a:srgbClr val="000000"/>
                </a:solidFill>
                <a:latin typeface="Arial" pitchFamily="34" charset="0"/>
                <a:ea typeface="ＭＳ Ｐゴシック" pitchFamily="127" charset="-128"/>
                <a:cs typeface="Arial" pitchFamily="34" charset="0"/>
              </a:rPr>
              <a:t>Fusion Transactional Business Intelligence for Projects</a:t>
            </a:r>
            <a:endParaRPr lang="en-US" b="0" dirty="0" smtClean="0"/>
          </a:p>
          <a:p>
            <a:pPr marL="131979" lvl="1" indent="-130350">
              <a:lnSpc>
                <a:spcPct val="90000"/>
              </a:lnSpc>
              <a:spcBef>
                <a:spcPts val="231"/>
              </a:spcBef>
              <a:buClr>
                <a:schemeClr val="tx2"/>
              </a:buClr>
              <a:buSzPct val="110000"/>
              <a:defRPr/>
            </a:pPr>
            <a:r>
              <a:rPr lang="en-US" sz="1500" dirty="0">
                <a:solidFill>
                  <a:srgbClr val="000000"/>
                </a:solidFill>
              </a:rPr>
              <a:t>	Oracle Global HR– </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HCM Base</a:t>
            </a: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Benefits</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Global </a:t>
            </a:r>
            <a:r>
              <a:rPr lang="fr-FR" sz="800" dirty="0" err="1">
                <a:solidFill>
                  <a:srgbClr val="000000"/>
                </a:solidFill>
                <a:latin typeface="Arial" pitchFamily="34" charset="0"/>
                <a:ea typeface="ＭＳ Ｐゴシック" pitchFamily="127" charset="-128"/>
                <a:cs typeface="Arial" pitchFamily="34" charset="0"/>
              </a:rPr>
              <a:t>Payroll</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HR </a:t>
            </a:r>
            <a:r>
              <a:rPr lang="fr-FR" sz="800" dirty="0" err="1">
                <a:solidFill>
                  <a:srgbClr val="000000"/>
                </a:solidFill>
                <a:latin typeface="Arial" pitchFamily="34" charset="0"/>
                <a:ea typeface="ＭＳ Ｐゴシック" pitchFamily="127" charset="-128"/>
                <a:cs typeface="Arial" pitchFamily="34" charset="0"/>
              </a:rPr>
              <a:t>Analytics</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Workforce</a:t>
            </a:r>
            <a:r>
              <a:rPr lang="fr-FR" sz="800" dirty="0">
                <a:solidFill>
                  <a:srgbClr val="000000"/>
                </a:solidFill>
                <a:latin typeface="Arial" pitchFamily="34" charset="0"/>
                <a:ea typeface="ＭＳ Ｐゴシック" pitchFamily="127" charset="-128"/>
                <a:cs typeface="Arial" pitchFamily="34" charset="0"/>
              </a:rPr>
              <a:t> Compensation</a:t>
            </a: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Workforce</a:t>
            </a:r>
            <a:r>
              <a:rPr lang="fr-FR" sz="800" dirty="0">
                <a:solidFill>
                  <a:srgbClr val="000000"/>
                </a:solidFill>
                <a:latin typeface="Arial" pitchFamily="34" charset="0"/>
                <a:ea typeface="ＭＳ Ｐゴシック" pitchFamily="127" charset="-128"/>
                <a:cs typeface="Arial" pitchFamily="34" charset="0"/>
              </a:rPr>
              <a:t> Directory Management</a:t>
            </a: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Workforce</a:t>
            </a:r>
            <a:r>
              <a:rPr lang="fr-FR" sz="800" dirty="0">
                <a:solidFill>
                  <a:srgbClr val="000000"/>
                </a:solidFill>
                <a:latin typeface="Arial" pitchFamily="34" charset="0"/>
                <a:ea typeface="ＭＳ Ｐゴシック" pitchFamily="127" charset="-128"/>
                <a:cs typeface="Arial" pitchFamily="34" charset="0"/>
              </a:rPr>
              <a:t> </a:t>
            </a:r>
            <a:r>
              <a:rPr lang="fr-FR" sz="800" dirty="0" err="1">
                <a:solidFill>
                  <a:srgbClr val="000000"/>
                </a:solidFill>
                <a:latin typeface="Arial" pitchFamily="34" charset="0"/>
                <a:ea typeface="ＭＳ Ｐゴシック" pitchFamily="127" charset="-128"/>
                <a:cs typeface="Arial" pitchFamily="34" charset="0"/>
              </a:rPr>
              <a:t>Lifecycle</a:t>
            </a:r>
            <a:r>
              <a:rPr lang="fr-FR" sz="800" dirty="0">
                <a:solidFill>
                  <a:srgbClr val="000000"/>
                </a:solidFill>
                <a:latin typeface="Arial" pitchFamily="34" charset="0"/>
                <a:ea typeface="ＭＳ Ｐゴシック" pitchFamily="127" charset="-128"/>
                <a:cs typeface="Arial" pitchFamily="34" charset="0"/>
              </a:rPr>
              <a:t> Management</a:t>
            </a:r>
          </a:p>
          <a:p>
            <a:pPr marL="1101126" lvl="5" indent="-169138" eaLnBrk="0" hangingPunct="0">
              <a:buClr>
                <a:schemeClr val="tx2"/>
              </a:buClr>
              <a:buFont typeface="Arial" pitchFamily="34" charset="0"/>
              <a:buChar char="•"/>
            </a:pPr>
            <a:r>
              <a:rPr lang="fr-FR" sz="800" dirty="0">
                <a:solidFill>
                  <a:srgbClr val="000000"/>
                </a:solidFill>
                <a:latin typeface="Arial" pitchFamily="34" charset="0"/>
                <a:ea typeface="ＭＳ Ｐゴシック" pitchFamily="127" charset="-128"/>
                <a:cs typeface="Arial" pitchFamily="34" charset="0"/>
              </a:rPr>
              <a:t>Fusion </a:t>
            </a:r>
            <a:r>
              <a:rPr lang="fr-FR" sz="800" dirty="0" err="1">
                <a:solidFill>
                  <a:srgbClr val="000000"/>
                </a:solidFill>
                <a:latin typeface="Arial" pitchFamily="34" charset="0"/>
                <a:ea typeface="ＭＳ Ｐゴシック" pitchFamily="127" charset="-128"/>
                <a:cs typeface="Arial" pitchFamily="34" charset="0"/>
              </a:rPr>
              <a:t>Workforce</a:t>
            </a:r>
            <a:r>
              <a:rPr lang="fr-FR" sz="800" dirty="0">
                <a:solidFill>
                  <a:srgbClr val="000000"/>
                </a:solidFill>
                <a:latin typeface="Arial" pitchFamily="34" charset="0"/>
                <a:ea typeface="ＭＳ Ｐゴシック" pitchFamily="127" charset="-128"/>
                <a:cs typeface="Arial" pitchFamily="34" charset="0"/>
              </a:rPr>
              <a:t> </a:t>
            </a:r>
            <a:r>
              <a:rPr lang="fr-FR" sz="800" dirty="0" err="1">
                <a:solidFill>
                  <a:srgbClr val="000000"/>
                </a:solidFill>
                <a:latin typeface="Arial" pitchFamily="34" charset="0"/>
                <a:ea typeface="ＭＳ Ｐゴシック" pitchFamily="127" charset="-128"/>
                <a:cs typeface="Arial" pitchFamily="34" charset="0"/>
              </a:rPr>
              <a:t>Predictions</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defTabSz="579540" eaLnBrk="0" hangingPunct="0">
              <a:buClr>
                <a:schemeClr val="tx2"/>
              </a:buClr>
              <a:buFont typeface="Arial" pitchFamily="34" charset="0"/>
              <a:buChar char="•"/>
              <a:defRPr/>
            </a:pPr>
            <a:r>
              <a:rPr lang="en-US" sz="800" dirty="0">
                <a:solidFill>
                  <a:srgbClr val="000000"/>
                </a:solidFill>
                <a:latin typeface="Arial" pitchFamily="34" charset="0"/>
                <a:ea typeface="ＭＳ Ｐゴシック" pitchFamily="127" charset="-128"/>
                <a:cs typeface="Arial" pitchFamily="34" charset="0"/>
              </a:rPr>
              <a:t>Fusion Transactional Business Intelligence</a:t>
            </a:r>
            <a:endParaRPr lang="en-US" sz="1500" b="1" dirty="0">
              <a:solidFill>
                <a:srgbClr val="000000"/>
              </a:solidFill>
            </a:endParaRPr>
          </a:p>
          <a:p>
            <a:pPr marL="131979" lvl="1" indent="-130350">
              <a:lnSpc>
                <a:spcPct val="90000"/>
              </a:lnSpc>
              <a:spcBef>
                <a:spcPts val="231"/>
              </a:spcBef>
              <a:buClr>
                <a:schemeClr val="tx2"/>
              </a:buClr>
              <a:buSzPct val="110000"/>
              <a:defRPr/>
            </a:pPr>
            <a:r>
              <a:rPr lang="en-US" sz="1500" dirty="0">
                <a:solidFill>
                  <a:srgbClr val="000000"/>
                </a:solidFill>
              </a:rPr>
              <a:t>	Oracle Talent Mgmt - </a:t>
            </a:r>
          </a:p>
          <a:p>
            <a:pPr lvl="5">
              <a:buClr>
                <a:schemeClr val="accent1"/>
              </a:buClr>
              <a:buFont typeface="Arial" pitchFamily="34" charset="0"/>
              <a:buChar char="•"/>
              <a:defRPr/>
            </a:pPr>
            <a:r>
              <a:rPr lang="en-US" sz="1400" dirty="0"/>
              <a:t>   Fusion Goal Management </a:t>
            </a:r>
          </a:p>
          <a:p>
            <a:pPr lvl="5">
              <a:buClr>
                <a:schemeClr val="accent1"/>
              </a:buClr>
              <a:buFont typeface="Arial" pitchFamily="34" charset="0"/>
              <a:buChar char="•"/>
              <a:defRPr/>
            </a:pPr>
            <a:r>
              <a:rPr lang="en-US" sz="1400" dirty="0"/>
              <a:t>   Fusion Talent Review</a:t>
            </a:r>
          </a:p>
          <a:p>
            <a:pPr lvl="5">
              <a:buClr>
                <a:schemeClr val="accent1"/>
              </a:buClr>
              <a:buFont typeface="Arial" pitchFamily="34" charset="0"/>
              <a:buChar char="•"/>
              <a:defRPr/>
            </a:pPr>
            <a:r>
              <a:rPr lang="en-US" sz="1400" dirty="0"/>
              <a:t>   Fusion Performance Management </a:t>
            </a:r>
            <a:endParaRPr lang="en-US" b="0" dirty="0" smtClean="0"/>
          </a:p>
          <a:p>
            <a:pPr marL="131979" lvl="1" indent="-130350">
              <a:lnSpc>
                <a:spcPct val="90000"/>
              </a:lnSpc>
              <a:spcBef>
                <a:spcPts val="231"/>
              </a:spcBef>
              <a:buClr>
                <a:schemeClr val="tx2"/>
              </a:buClr>
              <a:buSzPct val="110000"/>
              <a:defRPr/>
            </a:pPr>
            <a:r>
              <a:rPr lang="en-US" b="0" dirty="0" smtClean="0"/>
              <a:t>   Oracle Value Chain Execution</a:t>
            </a:r>
            <a:r>
              <a:rPr lang="en-US" sz="1500" dirty="0">
                <a:solidFill>
                  <a:srgbClr val="000000"/>
                </a:solidFill>
              </a:rPr>
              <a:t>– </a:t>
            </a:r>
            <a:endParaRPr lang="fr-FR" sz="800" dirty="0">
              <a:solidFill>
                <a:srgbClr val="000000"/>
              </a:solidFill>
              <a:latin typeface="Arial" pitchFamily="34" charset="0"/>
              <a:ea typeface="ＭＳ Ｐゴシック" pitchFamily="127" charset="-128"/>
              <a:cs typeface="Arial" pitchFamily="34" charset="0"/>
            </a:endParaRPr>
          </a:p>
          <a:p>
            <a:pPr marL="1101126" lvl="5" indent="-169138" eaLnBrk="0" hangingPunct="0">
              <a:buClr>
                <a:schemeClr val="tx2"/>
              </a:buClr>
              <a:buFont typeface="Arial" pitchFamily="34" charset="0"/>
              <a:buChar char="•"/>
            </a:pPr>
            <a:r>
              <a:rPr lang="en-US" sz="800" dirty="0">
                <a:solidFill>
                  <a:srgbClr val="000000"/>
                </a:solidFill>
                <a:latin typeface="Arial" pitchFamily="34" charset="0"/>
                <a:ea typeface="ＭＳ Ｐゴシック" pitchFamily="127" charset="-128"/>
                <a:cs typeface="Arial" pitchFamily="34" charset="0"/>
              </a:rPr>
              <a:t>Fusion Distributed Order Orchestration</a:t>
            </a:r>
          </a:p>
          <a:p>
            <a:pPr marL="1101126" lvl="5" indent="-169138" eaLnBrk="0" hangingPunct="0">
              <a:buClr>
                <a:schemeClr val="tx2"/>
              </a:buClr>
              <a:buFont typeface="Arial" pitchFamily="34" charset="0"/>
              <a:buChar char="•"/>
            </a:pPr>
            <a:r>
              <a:rPr lang="en-US" sz="800" dirty="0">
                <a:solidFill>
                  <a:srgbClr val="000000"/>
                </a:solidFill>
                <a:latin typeface="Arial" pitchFamily="34" charset="0"/>
                <a:ea typeface="ＭＳ Ｐゴシック" pitchFamily="127" charset="-128"/>
                <a:cs typeface="Arial" pitchFamily="34" charset="0"/>
              </a:rPr>
              <a:t>Fusion Supply Chain Business Intelligence</a:t>
            </a:r>
            <a:endParaRPr lang="en-US" b="0" dirty="0" smtClean="0"/>
          </a:p>
          <a:p>
            <a:endParaRPr lang="en-US" b="0" dirty="0" smtClean="0"/>
          </a:p>
          <a:p>
            <a:r>
              <a:rPr lang="en-US" b="0" dirty="0" smtClean="0"/>
              <a:t>Additional information for this customer can be found on the Win with Oracle Applications blog:</a:t>
            </a:r>
          </a:p>
          <a:p>
            <a:r>
              <a:rPr lang="en-US" b="0" dirty="0" smtClean="0"/>
              <a:t>	http://emeablogs.oraclecorp.com/oracleapps/2012/03/01/fusion_flavored_burger_anyone/</a:t>
            </a:r>
          </a:p>
          <a:p>
            <a:endParaRPr lang="en-US" b="0" dirty="0" smtClean="0"/>
          </a:p>
          <a:p>
            <a:r>
              <a:rPr lang="en-US" b="0" dirty="0" smtClean="0"/>
              <a:t>This customer was featured in external reference asset s:</a:t>
            </a:r>
          </a:p>
          <a:p>
            <a:r>
              <a:rPr lang="en-US" b="0" dirty="0" smtClean="0"/>
              <a:t>	Video Montage</a:t>
            </a:r>
          </a:p>
          <a:p>
            <a:r>
              <a:rPr lang="en-US" b="0" dirty="0" smtClean="0"/>
              <a:t>	</a:t>
            </a:r>
            <a:r>
              <a:rPr lang="en-US" b="0" dirty="0" err="1" smtClean="0"/>
              <a:t>Herbalife</a:t>
            </a:r>
            <a:r>
              <a:rPr lang="en-US" b="0" dirty="0" smtClean="0"/>
              <a:t>, Red Robin, Lending Club, and Cricket Communications (</a:t>
            </a:r>
            <a:r>
              <a:rPr lang="en-US" b="0" dirty="0" err="1" smtClean="0"/>
              <a:t>Taleo</a:t>
            </a:r>
            <a:r>
              <a:rPr lang="en-US" b="0" dirty="0" smtClean="0"/>
              <a:t>)</a:t>
            </a:r>
          </a:p>
          <a:p>
            <a:r>
              <a:rPr lang="en-US" b="0" dirty="0" smtClean="0"/>
              <a:t>	Oracle ERP and HCM Clouds Drive Businesses Forward </a:t>
            </a:r>
          </a:p>
          <a:p>
            <a:r>
              <a:rPr lang="en-US" b="0" dirty="0" smtClean="0"/>
              <a:t>	http://medianetwork.oracle.com/video/player/1922133978001</a:t>
            </a:r>
          </a:p>
          <a:p>
            <a:endParaRPr lang="en-US" b="0" dirty="0" smtClean="0"/>
          </a:p>
          <a:p>
            <a:r>
              <a:rPr lang="en-US" b="0" dirty="0" smtClean="0"/>
              <a:t>	Video		</a:t>
            </a:r>
          </a:p>
          <a:p>
            <a:r>
              <a:rPr lang="en-US" b="0" dirty="0" smtClean="0"/>
              <a:t>	Red Robin Transforms Business with Oracle’s Cloud Solutions 	</a:t>
            </a:r>
          </a:p>
          <a:p>
            <a:r>
              <a:rPr lang="en-US" b="0" dirty="0" smtClean="0"/>
              <a:t>	http://medianetwork.oracle.com/video/player/2011623703001</a:t>
            </a:r>
          </a:p>
          <a:p>
            <a:endParaRPr lang="en-US" dirty="0" smtClean="0"/>
          </a:p>
          <a:p>
            <a:r>
              <a:rPr lang="en-US" sz="400" dirty="0"/>
              <a:t>Competitor:  Workday</a:t>
            </a:r>
          </a:p>
          <a:p>
            <a:r>
              <a:rPr lang="en-US" sz="400" dirty="0"/>
              <a:t>Reason for Win: Complete, Integrated ERP and HCM solution</a:t>
            </a:r>
          </a:p>
          <a:p>
            <a:r>
              <a:rPr lang="en-US" sz="400" dirty="0"/>
              <a:t>Partner:  Cognizant</a:t>
            </a:r>
          </a:p>
          <a:p>
            <a:r>
              <a:rPr lang="en-US" sz="400" dirty="0"/>
              <a:t>Region: North America</a:t>
            </a:r>
          </a:p>
          <a:p>
            <a:r>
              <a:rPr lang="en-US" sz="400" dirty="0"/>
              <a:t>Deployment: On Demand</a:t>
            </a:r>
          </a:p>
          <a:p>
            <a:endParaRPr lang="en-US" sz="400" dirty="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22</a:t>
            </a:fld>
            <a:endParaRPr lang="en-US" dirty="0">
              <a:solidFill>
                <a:prstClr val="black"/>
              </a:solidFill>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9432CAB-417D-EB4B-9970-F09D497745F0}" type="slidenum">
              <a:rPr lang="en-US">
                <a:solidFill>
                  <a:srgbClr val="000000"/>
                </a:solidFill>
                <a:latin typeface="Calibri" charset="0"/>
              </a:rPr>
              <a:pPr eaLnBrk="1" hangingPunct="1"/>
              <a:t>24</a:t>
            </a:fld>
            <a:endParaRPr lang="en-US">
              <a:solidFill>
                <a:srgbClr val="000000"/>
              </a:solidFill>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67464BC-9AC9-964B-BE8C-7338756653DD}" type="slidenum">
              <a:rPr lang="en-US">
                <a:solidFill>
                  <a:srgbClr val="000000"/>
                </a:solidFill>
                <a:latin typeface="Calibri" charset="0"/>
              </a:rPr>
              <a:pPr eaLnBrk="1" hangingPunct="1"/>
              <a:t>25</a:t>
            </a:fld>
            <a:endParaRPr lang="en-US">
              <a:solidFill>
                <a:srgbClr val="000000"/>
              </a:solidFill>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Additional information</a:t>
            </a:r>
            <a:r>
              <a:rPr lang="en-US" baseline="0" dirty="0" smtClean="0"/>
              <a:t> for this customer can be found on the Leading with Oracle Applications blog:</a:t>
            </a:r>
          </a:p>
          <a:p>
            <a:endParaRPr lang="en-US" dirty="0" smtClean="0"/>
          </a:p>
          <a:p>
            <a:r>
              <a:rPr lang="en-US" dirty="0" smtClean="0"/>
              <a:t>http://emeablogs.oraclecorp.com/oracleapps/2013/01/02/fusion-product-hub-cloud-service-fusion-scm-win-at-oreilly-media-for-internal-use-only/</a:t>
            </a:r>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srgbClr val="000000"/>
                </a:solidFill>
              </a:rPr>
              <a:pPr>
                <a:defRPr/>
              </a:pPr>
              <a:t>29</a:t>
            </a:fld>
            <a:endParaRPr lang="en-US" dirty="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400" b="1" dirty="0" smtClean="0"/>
              <a:t>Simplify</a:t>
            </a:r>
          </a:p>
          <a:p>
            <a:pPr marL="293294" lvl="1" indent="-1630"/>
            <a:r>
              <a:rPr lang="en-US" sz="1100" dirty="0" smtClean="0"/>
              <a:t>Your business processes and technology requirements</a:t>
            </a:r>
            <a:br>
              <a:rPr lang="en-US" sz="1100" dirty="0" smtClean="0"/>
            </a:br>
            <a:endParaRPr lang="en-US" sz="1100" dirty="0" smtClean="0"/>
          </a:p>
          <a:p>
            <a:r>
              <a:rPr lang="en-US" sz="1400" b="1" dirty="0" smtClean="0"/>
              <a:t>Accelerate</a:t>
            </a:r>
          </a:p>
          <a:p>
            <a:pPr marL="293294" lvl="1" indent="-1630"/>
            <a:r>
              <a:rPr lang="en-US" sz="1100" dirty="0" smtClean="0"/>
              <a:t>Your return on investment</a:t>
            </a:r>
            <a:br>
              <a:rPr lang="en-US" sz="1100" dirty="0" smtClean="0"/>
            </a:br>
            <a:endParaRPr lang="en-US" sz="1100" dirty="0" smtClean="0"/>
          </a:p>
          <a:p>
            <a:r>
              <a:rPr lang="en-US" sz="1400" b="1" dirty="0" smtClean="0"/>
              <a:t>Collaborate</a:t>
            </a:r>
          </a:p>
          <a:p>
            <a:pPr marL="293294" lvl="1" indent="-1630"/>
            <a:r>
              <a:rPr lang="en-US" sz="1100" dirty="0" smtClean="0"/>
              <a:t>With stakeholders within and outside your company</a:t>
            </a:r>
            <a:br>
              <a:rPr lang="en-US" sz="1100" dirty="0" smtClean="0"/>
            </a:br>
            <a:endParaRPr lang="en-US" sz="1100" dirty="0" smtClean="0"/>
          </a:p>
          <a:p>
            <a:r>
              <a:rPr lang="en-US" sz="1400" b="1" dirty="0" smtClean="0"/>
              <a:t>Control</a:t>
            </a:r>
          </a:p>
          <a:p>
            <a:pPr marL="293294" lvl="1" indent="-1630"/>
            <a:r>
              <a:rPr lang="en-US" sz="1100" dirty="0" smtClean="0"/>
              <a:t>Your costs with increased productivity and policy enforcement</a:t>
            </a:r>
          </a:p>
          <a:p>
            <a:endParaRPr lang="en-US" sz="800" dirty="0" smtClean="0"/>
          </a:p>
          <a:p>
            <a:endParaRPr lang="en-US" sz="800" dirty="0" smtClean="0"/>
          </a:p>
          <a:p>
            <a:pPr algn="l"/>
            <a:r>
              <a:rPr lang="en-GB" sz="1000" b="1" dirty="0" smtClean="0"/>
              <a:t>Integration</a:t>
            </a:r>
          </a:p>
          <a:p>
            <a:pPr marL="179235" indent="-179235">
              <a:buClr>
                <a:schemeClr val="accent1"/>
              </a:buClr>
              <a:buFont typeface="Arial" pitchFamily="34" charset="0"/>
              <a:buChar char="•"/>
            </a:pPr>
            <a:r>
              <a:rPr lang="en-US" sz="800" dirty="0" smtClean="0"/>
              <a:t>Cloud Connect – web services, spreadsheet/file based</a:t>
            </a:r>
          </a:p>
          <a:p>
            <a:pPr>
              <a:lnSpc>
                <a:spcPct val="120000"/>
              </a:lnSpc>
              <a:buClr>
                <a:schemeClr val="accent1"/>
              </a:buClr>
            </a:pPr>
            <a:r>
              <a:rPr lang="en-US" sz="1000" b="1" dirty="0" smtClean="0"/>
              <a:t>Configuration</a:t>
            </a:r>
          </a:p>
          <a:p>
            <a:pPr marL="179235" indent="-179235">
              <a:buClr>
                <a:schemeClr val="accent1"/>
              </a:buClr>
              <a:buFont typeface="Arial" pitchFamily="34" charset="0"/>
              <a:buChar char="•"/>
            </a:pPr>
            <a:r>
              <a:rPr lang="en-US" sz="800" kern="0" dirty="0" smtClean="0">
                <a:solidFill>
                  <a:srgbClr val="000000"/>
                </a:solidFill>
              </a:rPr>
              <a:t>Preconfigured templates and spreadsheet wizards for complex setups like enterprise structures</a:t>
            </a:r>
          </a:p>
          <a:p>
            <a:pPr>
              <a:lnSpc>
                <a:spcPct val="120000"/>
              </a:lnSpc>
              <a:buClr>
                <a:schemeClr val="accent1"/>
              </a:buClr>
            </a:pPr>
            <a:r>
              <a:rPr lang="en-US" sz="1000" b="1" kern="0" dirty="0" smtClean="0">
                <a:solidFill>
                  <a:srgbClr val="000000"/>
                </a:solidFill>
              </a:rPr>
              <a:t>Extensibility</a:t>
            </a:r>
            <a:endParaRPr lang="en-US" sz="800" dirty="0" smtClean="0"/>
          </a:p>
          <a:p>
            <a:pPr marL="179235" indent="-179235">
              <a:buClr>
                <a:schemeClr val="accent1"/>
              </a:buClr>
              <a:buFont typeface="Arial" pitchFamily="34" charset="0"/>
              <a:buChar char="•"/>
            </a:pPr>
            <a:r>
              <a:rPr lang="en-US" sz="800" dirty="0" smtClean="0"/>
              <a:t>Page, Process, Report Composers</a:t>
            </a:r>
          </a:p>
          <a:p>
            <a:endParaRPr lang="en-US" sz="1000"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rPr>
              <a:pPr>
                <a:defRPr/>
              </a:pPr>
              <a:t>30</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77D5110-7061-4A17-AB17-78EFFD807F0C}" type="slidenum">
              <a:rPr lang="en-US" smtClean="0">
                <a:solidFill>
                  <a:prstClr val="black"/>
                </a:solidFill>
                <a:latin typeface="Calibri"/>
              </a:rPr>
              <a:pPr>
                <a:defRPr/>
              </a:pPr>
              <a:t>3</a:t>
            </a:fld>
            <a:endParaRPr lang="en-US" smtClean="0">
              <a:solidFill>
                <a:prstClr val="black"/>
              </a:solidFill>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31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32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43150" y="528995"/>
            <a:ext cx="4686300" cy="2644974"/>
          </a:xfrm>
          <a:ln/>
        </p:spPr>
      </p:sp>
      <p:sp>
        <p:nvSpPr>
          <p:cNvPr id="66563" name="Rectangle 3"/>
          <p:cNvSpPr>
            <a:spLocks noGrp="1" noChangeArrowheads="1"/>
          </p:cNvSpPr>
          <p:nvPr>
            <p:ph type="body" idx="1"/>
          </p:nvPr>
        </p:nvSpPr>
        <p:spPr>
          <a:noFill/>
          <a:ln/>
        </p:spPr>
        <p:txBody>
          <a:bodyPr/>
          <a:lstStyle/>
          <a:p>
            <a:pPr defTabSz="928310">
              <a:defRPr/>
            </a:pPr>
            <a:r>
              <a:rPr lang="en-US" dirty="0" smtClean="0">
                <a:latin typeface="Arial" pitchFamily="34" charset="0"/>
              </a:rPr>
              <a:t>Slide Transition:  (note: </a:t>
            </a:r>
            <a:r>
              <a:rPr lang="en-US" dirty="0" smtClean="0">
                <a:solidFill>
                  <a:schemeClr val="accent1"/>
                </a:solidFill>
                <a:latin typeface="Arial" pitchFamily="34" charset="0"/>
              </a:rPr>
              <a:t>We have five seconds to grab the viewers</a:t>
            </a:r>
            <a:r>
              <a:rPr lang="en-US" baseline="0" dirty="0" smtClean="0">
                <a:solidFill>
                  <a:schemeClr val="accent1"/>
                </a:solidFill>
                <a:latin typeface="Arial" pitchFamily="34" charset="0"/>
              </a:rPr>
              <a:t> attention and only minutes to keep it)</a:t>
            </a:r>
          </a:p>
          <a:p>
            <a:pPr fontAlgn="base">
              <a:spcBef>
                <a:spcPct val="0"/>
              </a:spcBef>
              <a:spcAft>
                <a:spcPct val="0"/>
              </a:spcAft>
            </a:pPr>
            <a:r>
              <a:rPr lang="en-US" dirty="0">
                <a:solidFill>
                  <a:srgbClr val="000000"/>
                </a:solidFill>
                <a:ea typeface="MS PGothic" pitchFamily="34" charset="-128"/>
                <a:cs typeface="Arial" pitchFamily="34" charset="0"/>
              </a:rPr>
              <a:t>Can we add some compelling </a:t>
            </a:r>
            <a:r>
              <a:rPr lang="en-US" dirty="0" err="1">
                <a:solidFill>
                  <a:srgbClr val="000000"/>
                </a:solidFill>
                <a:ea typeface="MS PGothic" pitchFamily="34" charset="-128"/>
                <a:cs typeface="Arial" pitchFamily="34" charset="0"/>
              </a:rPr>
              <a:t>provacation</a:t>
            </a:r>
            <a:r>
              <a:rPr lang="en-US" dirty="0">
                <a:solidFill>
                  <a:srgbClr val="000000"/>
                </a:solidFill>
                <a:ea typeface="MS PGothic" pitchFamily="34" charset="-128"/>
                <a:cs typeface="Arial" pitchFamily="34" charset="0"/>
              </a:rPr>
              <a:t>: </a:t>
            </a:r>
            <a:r>
              <a:rPr lang="en-US" dirty="0"/>
              <a:t>Start with a strong affirmation that surprises or shocks the audience. </a:t>
            </a:r>
          </a:p>
          <a:p>
            <a:pPr fontAlgn="base">
              <a:spcBef>
                <a:spcPct val="0"/>
              </a:spcBef>
              <a:spcAft>
                <a:spcPct val="0"/>
              </a:spcAft>
            </a:pPr>
            <a:endParaRPr lang="en-US" baseline="0" dirty="0" smtClean="0">
              <a:latin typeface="Arial" pitchFamily="34" charset="0"/>
            </a:endParaRPr>
          </a:p>
          <a:p>
            <a:pPr defTabSz="928310">
              <a:defRPr/>
            </a:pPr>
            <a:r>
              <a:rPr lang="en-US" dirty="0" smtClean="0">
                <a:latin typeface="Arial" pitchFamily="34" charset="0"/>
              </a:rPr>
              <a:t>If there’s one word companies aspire to be, it would be innovative. </a:t>
            </a:r>
            <a:r>
              <a:rPr lang="en-US" b="0" dirty="0" smtClean="0">
                <a:latin typeface="Arial" pitchFamily="34" charset="0"/>
              </a:rPr>
              <a:t>Some people get caught up in the definition of innovation, whether it’s the disruptive kind that transforms what exists or creates what doesn’t, or the incremental kind that comes from one small improvement building upon another. </a:t>
            </a:r>
          </a:p>
          <a:p>
            <a:pPr defTabSz="928310">
              <a:defRPr/>
            </a:pPr>
            <a:r>
              <a:rPr lang="en-US" b="0" dirty="0" smtClean="0">
                <a:latin typeface="Arial" pitchFamily="34" charset="0"/>
              </a:rPr>
              <a:t>For purposes of our discussion, the point is this: every company wants to be more innovative.</a:t>
            </a:r>
            <a:endParaRPr lang="en-US" b="0" baseline="0" dirty="0"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3625" y="528638"/>
            <a:ext cx="4705350" cy="2646362"/>
          </a:xfrm>
        </p:spPr>
      </p:sp>
      <p:sp>
        <p:nvSpPr>
          <p:cNvPr id="3" name="Notes Placeholder 2"/>
          <p:cNvSpPr>
            <a:spLocks noGrp="1"/>
          </p:cNvSpPr>
          <p:nvPr>
            <p:ph type="body" idx="1"/>
          </p:nvPr>
        </p:nvSpPr>
        <p:spPr/>
        <p:txBody>
          <a:bodyPr/>
          <a:lstStyle/>
          <a:p>
            <a:r>
              <a:rPr lang="en-US" dirty="0"/>
              <a:t>Slide 12 – Should build this slide.  Too much content without building</a:t>
            </a:r>
          </a:p>
          <a:p>
            <a:r>
              <a:rPr lang="en-US" dirty="0"/>
              <a:t>Hitachi Tag line: Innovation is translation of ideas and inventions into profitable offerings for customers. </a:t>
            </a:r>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423500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Idea management –</a:t>
            </a:r>
          </a:p>
          <a:p>
            <a:r>
              <a:rPr lang="en-US" dirty="0" smtClean="0"/>
              <a:t>Take in the voice</a:t>
            </a:r>
            <a:r>
              <a:rPr lang="en-US" baseline="0" dirty="0" smtClean="0"/>
              <a:t> of the customer and evaluate with your team – allows voting, crowd sourcing, etc.  </a:t>
            </a:r>
            <a:endParaRPr lang="en-US" dirty="0" smtClean="0"/>
          </a:p>
          <a:p>
            <a:r>
              <a:rPr lang="en-US" dirty="0" smtClean="0"/>
              <a:t>Collaborate on ideas in social network,</a:t>
            </a:r>
            <a:r>
              <a:rPr lang="en-US" baseline="0" dirty="0" smtClean="0"/>
              <a:t> helping you to refine the ideas</a:t>
            </a:r>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36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2752" indent="-462752" defTabSz="795152">
              <a:lnSpc>
                <a:spcPct val="130000"/>
              </a:lnSpc>
              <a:spcBef>
                <a:spcPts val="1848"/>
              </a:spcBef>
              <a:buClr>
                <a:srgbClr val="FF0000"/>
              </a:buClr>
              <a:buSzPct val="120000"/>
              <a:buFont typeface="Wingdings" pitchFamily="2" charset="2"/>
              <a:buChar char=""/>
            </a:pPr>
            <a:r>
              <a:rPr lang="en-US" dirty="0"/>
              <a:t>Integrate Configurator Across the Enterprise</a:t>
            </a:r>
          </a:p>
          <a:p>
            <a:pPr marL="462752" indent="-462752" defTabSz="795152">
              <a:lnSpc>
                <a:spcPct val="130000"/>
              </a:lnSpc>
              <a:spcBef>
                <a:spcPts val="1848"/>
              </a:spcBef>
              <a:spcAft>
                <a:spcPct val="8000"/>
              </a:spcAft>
              <a:buClr>
                <a:srgbClr val="FF0000"/>
              </a:buClr>
              <a:buSzPct val="120000"/>
              <a:buFont typeface="Wingdings" pitchFamily="2" charset="2"/>
              <a:buChar char=""/>
            </a:pPr>
            <a:r>
              <a:rPr lang="en-US" dirty="0"/>
              <a:t>Configure Products to Unique Customer Requirements</a:t>
            </a:r>
            <a:endParaRPr lang="en-US" sz="800" dirty="0"/>
          </a:p>
          <a:p>
            <a:pPr marL="462752" indent="-462752" defTabSz="795152">
              <a:lnSpc>
                <a:spcPct val="130000"/>
              </a:lnSpc>
              <a:spcBef>
                <a:spcPts val="1848"/>
              </a:spcBef>
              <a:buClr>
                <a:srgbClr val="FF0000"/>
              </a:buClr>
              <a:buSzPct val="120000"/>
              <a:buFont typeface="Wingdings" pitchFamily="2" charset="2"/>
              <a:buChar char=""/>
            </a:pPr>
            <a:r>
              <a:rPr lang="en-US" dirty="0"/>
              <a:t>Simplify Configuration of Complex Solutions</a:t>
            </a:r>
          </a:p>
          <a:p>
            <a:pPr marL="462752" indent="-462752" defTabSz="795152">
              <a:lnSpc>
                <a:spcPct val="130000"/>
              </a:lnSpc>
              <a:spcBef>
                <a:spcPts val="1848"/>
              </a:spcBef>
              <a:buClr>
                <a:srgbClr val="FF0000"/>
              </a:buClr>
              <a:buSzPct val="120000"/>
              <a:buFont typeface="Wingdings" pitchFamily="2" charset="2"/>
              <a:buChar char=""/>
            </a:pPr>
            <a:r>
              <a:rPr lang="en-US" dirty="0"/>
              <a:t>Centrally Create and Manage Configurator Models</a:t>
            </a: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39</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Unified demand and supply planning give you a </a:t>
            </a:r>
            <a:r>
              <a:rPr lang="en-US" b="1" dirty="0" smtClean="0"/>
              <a:t>role based approach </a:t>
            </a:r>
            <a:r>
              <a:rPr lang="en-US" dirty="0" smtClean="0"/>
              <a:t>to planning.  </a:t>
            </a:r>
          </a:p>
          <a:p>
            <a:r>
              <a:rPr lang="en-US" dirty="0" smtClean="0"/>
              <a:t>Unified UI, exceptions management and measures means that planners can</a:t>
            </a:r>
            <a:r>
              <a:rPr lang="en-US" baseline="0" dirty="0" smtClean="0"/>
              <a:t> easily move between subject areas and access the information that they need for their role at your company.</a:t>
            </a:r>
            <a:endParaRPr lang="en-US" dirty="0" smtClean="0"/>
          </a:p>
          <a:p>
            <a:endParaRPr lang="en-US" dirty="0" smtClean="0"/>
          </a:p>
          <a:p>
            <a:r>
              <a:rPr lang="en-US" dirty="0" smtClean="0"/>
              <a:t>And to help make decision making simpler, we</a:t>
            </a:r>
            <a:r>
              <a:rPr lang="en-US" baseline="0" dirty="0" smtClean="0"/>
              <a:t> are e</a:t>
            </a:r>
            <a:r>
              <a:rPr lang="en-US" dirty="0" smtClean="0"/>
              <a:t>mbedding</a:t>
            </a:r>
            <a:r>
              <a:rPr lang="en-US" baseline="0" dirty="0" smtClean="0"/>
              <a:t> innovative analytics, such as this heat map, that helps you easily understand what the problems are and which have the most impact to your business.</a:t>
            </a:r>
          </a:p>
          <a:p>
            <a:endParaRPr lang="en-US" baseline="0" dirty="0" smtClean="0"/>
          </a:p>
          <a:p>
            <a:r>
              <a:rPr lang="en-US" baseline="0" dirty="0" smtClean="0"/>
              <a:t>The system then gives you options and guidance for how to resolve the issues.  You can compare multiple options and see the impact they have on revenue or other key performance indicators.  Once you choose the one that best fits your business goals, the systems tells you what to do next to implement the decision.</a:t>
            </a:r>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41</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000" dirty="0" smtClean="0"/>
              <a:t>Fusion S&amp;OP is the </a:t>
            </a:r>
            <a:r>
              <a:rPr lang="en-US" sz="1000" b="1" dirty="0" smtClean="0"/>
              <a:t>first step toward our</a:t>
            </a:r>
            <a:r>
              <a:rPr lang="en-US" sz="1000" b="1" baseline="0" dirty="0" smtClean="0"/>
              <a:t> vision to provide a comprehensive, role-based value chain planning solution </a:t>
            </a:r>
          </a:p>
          <a:p>
            <a:r>
              <a:rPr lang="en-US" sz="1000" baseline="0" dirty="0" smtClean="0"/>
              <a:t> - built on the latest technology</a:t>
            </a:r>
          </a:p>
          <a:p>
            <a:r>
              <a:rPr lang="en-US" sz="1000" baseline="0" dirty="0" smtClean="0"/>
              <a:t> - using a common framework for exceptions, measures and visualization of your supply network</a:t>
            </a:r>
          </a:p>
          <a:p>
            <a:r>
              <a:rPr lang="en-US" sz="1000" baseline="0" dirty="0" smtClean="0"/>
              <a:t> - with embedded analytics to make complex decision making simple (by providing you with the information you need, when you need it in a visual manner).</a:t>
            </a:r>
            <a:endParaRPr lang="en-US" sz="1000" dirty="0" smtClean="0"/>
          </a:p>
          <a:p>
            <a:endParaRPr lang="en-US" sz="1000" dirty="0" smtClean="0"/>
          </a:p>
          <a:p>
            <a:r>
              <a:rPr lang="en-US" sz="1000" dirty="0" smtClean="0"/>
              <a:t>Fusion S&amp;OP is designed to be</a:t>
            </a:r>
            <a:r>
              <a:rPr lang="en-US" sz="1000" baseline="0" dirty="0" smtClean="0"/>
              <a:t> used both in preparation for and during your S&amp;OP meetings to provide you with the tools you need for…</a:t>
            </a:r>
          </a:p>
          <a:p>
            <a:endParaRPr lang="en-US" sz="1000" baseline="0" dirty="0" smtClean="0"/>
          </a:p>
          <a:p>
            <a:r>
              <a:rPr lang="en-US" sz="1000" b="1" baseline="0" dirty="0" smtClean="0"/>
              <a:t>Collaboration</a:t>
            </a:r>
          </a:p>
          <a:p>
            <a:r>
              <a:rPr lang="en-US" sz="1000" baseline="0" dirty="0" smtClean="0"/>
              <a:t>You define the participants in the process, add them to the group and use our collaboration tools to share calendars &amp; documents, participate in conversations, and keep track of unstructured feedback that comes during executive reviews.   (things like issues and action items)</a:t>
            </a:r>
          </a:p>
          <a:p>
            <a:endParaRPr lang="en-US" sz="1000" baseline="0" dirty="0" smtClean="0"/>
          </a:p>
          <a:p>
            <a:r>
              <a:rPr lang="en-US" sz="1000" b="1" baseline="0" dirty="0" smtClean="0"/>
              <a:t>Real Time strategic decision making</a:t>
            </a:r>
          </a:p>
          <a:p>
            <a:r>
              <a:rPr lang="en-US" sz="1000" baseline="0" dirty="0" smtClean="0"/>
              <a:t>Fusion S&amp;OP gives you the tools to do your traditional Demand, Supply and Budget Balancing + gives you enhanced ability to make strategic decisions during your S&amp;OP meetings, with real-time aggregated adjustments.  You can, for example, change the resource allocation at a PF level, or change your bills of distribution and see how it impacts your plans, in real-time. </a:t>
            </a:r>
          </a:p>
          <a:p>
            <a:endParaRPr lang="en-US" sz="1000" baseline="0" dirty="0" smtClean="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42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43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5124" name="Slide Number Placeholder 3"/>
          <p:cNvSpPr>
            <a:spLocks noGrp="1"/>
          </p:cNvSpPr>
          <p:nvPr>
            <p:ph type="sldNum" sz="quarter" idx="5"/>
          </p:nvPr>
        </p:nvSpPr>
        <p:spPr/>
        <p:txBody>
          <a:bodyPr/>
          <a:lstStyle/>
          <a:p>
            <a:pPr>
              <a:defRPr/>
            </a:pPr>
            <a:fld id="{7321A3F0-20C9-428F-ABF8-58AD050818B5}" type="slidenum">
              <a:rPr lang="en-US" smtClean="0">
                <a:solidFill>
                  <a:prstClr val="black"/>
                </a:solidFill>
              </a:rPr>
              <a:pPr>
                <a:defRPr/>
              </a:pPr>
              <a:t>4</a:t>
            </a:fld>
            <a:endParaRPr lang="en-US" dirty="0" smtClean="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ea typeface="ＭＳ Ｐゴシック" pitchFamily="34" charset="-128"/>
              </a:rPr>
              <a:t>Three complementary</a:t>
            </a:r>
            <a:r>
              <a:rPr lang="en-US" baseline="0" dirty="0" smtClean="0">
                <a:ea typeface="ＭＳ Ｐゴシック" pitchFamily="34" charset="-128"/>
              </a:rPr>
              <a:t> orchestration solutions</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DOO: </a:t>
            </a:r>
          </a:p>
          <a:p>
            <a:pPr eaLnBrk="1" hangingPunct="1">
              <a:spcBef>
                <a:spcPct val="0"/>
              </a:spcBef>
            </a:pPr>
            <a:r>
              <a:rPr lang="en-US" baseline="0" dirty="0" smtClean="0">
                <a:ea typeface="ＭＳ Ｐゴシック" pitchFamily="34" charset="-128"/>
              </a:rPr>
              <a:t>Jon already talked about – is available today, and focus on the end customer fulfillment. </a:t>
            </a:r>
          </a:p>
          <a:p>
            <a:pPr eaLnBrk="1" hangingPunct="1">
              <a:spcBef>
                <a:spcPct val="0"/>
              </a:spcBef>
            </a:pPr>
            <a:r>
              <a:rPr lang="en-US" baseline="0" dirty="0" smtClean="0">
                <a:ea typeface="ＭＳ Ｐゴシック" pitchFamily="34" charset="-128"/>
              </a:rPr>
              <a:t>Focuses on end customer shipments (including drop shipments from suppliers), and coordination of services with those product shipments.</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SCO:</a:t>
            </a:r>
          </a:p>
          <a:p>
            <a:pPr eaLnBrk="1" hangingPunct="1">
              <a:spcBef>
                <a:spcPct val="0"/>
              </a:spcBef>
            </a:pPr>
            <a:r>
              <a:rPr lang="en-US" baseline="0" dirty="0" smtClean="0">
                <a:ea typeface="ＭＳ Ｐゴシック" pitchFamily="34" charset="-128"/>
              </a:rPr>
              <a:t>Is about managing supply.  It gives you more control and visibility over inter-related supply documents, especially in build to order or configure to order scenarios. </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SFO:</a:t>
            </a:r>
          </a:p>
          <a:p>
            <a:pPr eaLnBrk="1" hangingPunct="1">
              <a:spcBef>
                <a:spcPct val="0"/>
              </a:spcBef>
            </a:pPr>
            <a:r>
              <a:rPr lang="en-US" baseline="0" dirty="0" smtClean="0">
                <a:ea typeface="ＭＳ Ｐゴシック" pitchFamily="34" charset="-128"/>
              </a:rPr>
              <a:t>Is about managing the financial aspects of your physical movements.  It manages all the financial documentation and accounting you need to support both internal and external drop shipments in your tax efficient supply chain.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defTabSz="938479" eaLnBrk="1" hangingPunct="1">
              <a:spcBef>
                <a:spcPct val="0"/>
              </a:spcBef>
            </a:pPr>
            <a:r>
              <a:rPr lang="en-US" dirty="0" smtClean="0"/>
              <a:t>SFO is about supporting your complex,</a:t>
            </a:r>
            <a:r>
              <a:rPr lang="en-US" baseline="0" dirty="0" smtClean="0"/>
              <a:t> global structures without compromising supply chain efficiency.  It separates the physical from the financial, and allows you to model and execute both independently of each other.</a:t>
            </a:r>
          </a:p>
          <a:p>
            <a:pPr defTabSz="938479" eaLnBrk="1" hangingPunct="1">
              <a:spcBef>
                <a:spcPct val="0"/>
              </a:spcBef>
            </a:pPr>
            <a:endParaRPr lang="en-US" baseline="0" dirty="0" smtClean="0"/>
          </a:p>
          <a:p>
            <a:pPr defTabSz="938479" eaLnBrk="1" hangingPunct="1">
              <a:spcBef>
                <a:spcPct val="0"/>
              </a:spcBef>
            </a:pPr>
            <a:r>
              <a:rPr lang="en-US" baseline="0" dirty="0" smtClean="0"/>
              <a:t>Walk through example:</a:t>
            </a:r>
          </a:p>
          <a:p>
            <a:pPr defTabSz="938479" eaLnBrk="1" hangingPunct="1">
              <a:spcBef>
                <a:spcPct val="0"/>
              </a:spcBef>
              <a:buFont typeface="Arial" pitchFamily="34" charset="0"/>
              <a:buChar char="•"/>
            </a:pPr>
            <a:r>
              <a:rPr lang="en-US" baseline="0" dirty="0" smtClean="0"/>
              <a:t>Shipment from China to US</a:t>
            </a:r>
          </a:p>
          <a:p>
            <a:pPr defTabSz="938479" eaLnBrk="1" hangingPunct="1">
              <a:spcBef>
                <a:spcPct val="0"/>
              </a:spcBef>
              <a:buFont typeface="Arial" pitchFamily="34" charset="0"/>
              <a:buChar char="•"/>
            </a:pPr>
            <a:r>
              <a:rPr lang="en-US" baseline="0" dirty="0" smtClean="0"/>
              <a:t>But Asian HQ in Singapore requires all sales and purchases to go through Singapore</a:t>
            </a:r>
          </a:p>
          <a:p>
            <a:pPr lvl="1" defTabSz="938479" eaLnBrk="1" hangingPunct="1">
              <a:spcBef>
                <a:spcPct val="0"/>
              </a:spcBef>
              <a:buFont typeface="Arial" pitchFamily="34" charset="0"/>
              <a:buChar char="•"/>
            </a:pPr>
            <a:r>
              <a:rPr lang="en-US" baseline="0" dirty="0" smtClean="0"/>
              <a:t>So I have two ownership transfers, China-Singapore, Singapore-China</a:t>
            </a:r>
          </a:p>
          <a:p>
            <a:pPr lvl="1" defTabSz="938479" eaLnBrk="1" hangingPunct="1">
              <a:spcBef>
                <a:spcPct val="0"/>
              </a:spcBef>
              <a:buFont typeface="Arial" pitchFamily="34" charset="0"/>
              <a:buChar char="•"/>
            </a:pPr>
            <a:r>
              <a:rPr lang="en-US" baseline="0" dirty="0" smtClean="0"/>
              <a:t>Essentially an internal drop shipment.</a:t>
            </a:r>
          </a:p>
          <a:p>
            <a:pPr defTabSz="938479" eaLnBrk="1" hangingPunct="1">
              <a:spcBef>
                <a:spcPct val="0"/>
              </a:spcBef>
              <a:buFont typeface="Arial" pitchFamily="34" charset="0"/>
              <a:buChar char="•"/>
            </a:pPr>
            <a:r>
              <a:rPr lang="en-US" baseline="0" dirty="0" smtClean="0"/>
              <a:t>Need orders, invoices, payments to back up the sale</a:t>
            </a:r>
          </a:p>
          <a:p>
            <a:pPr defTabSz="938479" eaLnBrk="1" hangingPunct="1">
              <a:spcBef>
                <a:spcPct val="0"/>
              </a:spcBef>
              <a:buFont typeface="Arial" pitchFamily="34" charset="0"/>
              <a:buChar char="•"/>
            </a:pPr>
            <a:r>
              <a:rPr lang="en-US" baseline="0" dirty="0" smtClean="0"/>
              <a:t>Need to make sure they are in accordance with the transfer pricing and other agreements you have in place the </a:t>
            </a:r>
            <a:r>
              <a:rPr lang="en-US" baseline="0" dirty="0" err="1" smtClean="0"/>
              <a:t>the</a:t>
            </a:r>
            <a:r>
              <a:rPr lang="en-US" baseline="0" dirty="0" smtClean="0"/>
              <a:t> governments in the jurisdictions where you are operating.</a:t>
            </a:r>
          </a:p>
          <a:p>
            <a:pPr defTabSz="938479" eaLnBrk="1" hangingPunct="1">
              <a:spcBef>
                <a:spcPct val="0"/>
              </a:spcBef>
              <a:buFont typeface="Arial" pitchFamily="34" charset="0"/>
              <a:buChar char="•"/>
            </a:pPr>
            <a:endParaRPr lang="en-US" baseline="0" dirty="0" smtClean="0"/>
          </a:p>
          <a:p>
            <a:pPr defTabSz="938479" eaLnBrk="1" hangingPunct="1">
              <a:spcBef>
                <a:spcPct val="0"/>
              </a:spcBef>
              <a:buFont typeface="Arial" pitchFamily="34" charset="0"/>
              <a:buChar char="•"/>
            </a:pPr>
            <a:r>
              <a:rPr lang="en-US" baseline="0" dirty="0" smtClean="0"/>
              <a:t>Need a system that can </a:t>
            </a:r>
          </a:p>
          <a:p>
            <a:pPr lvl="1" defTabSz="938479" eaLnBrk="1" hangingPunct="1">
              <a:spcBef>
                <a:spcPct val="0"/>
              </a:spcBef>
              <a:buFont typeface="Arial" pitchFamily="34" charset="0"/>
              <a:buChar char="•"/>
            </a:pPr>
            <a:r>
              <a:rPr lang="en-US" baseline="0" dirty="0" smtClean="0"/>
              <a:t>Model those agreements</a:t>
            </a:r>
          </a:p>
          <a:p>
            <a:pPr lvl="1" defTabSz="938479" eaLnBrk="1" hangingPunct="1">
              <a:spcBef>
                <a:spcPct val="0"/>
              </a:spcBef>
              <a:buFont typeface="Arial" pitchFamily="34" charset="0"/>
              <a:buChar char="•"/>
            </a:pPr>
            <a:r>
              <a:rPr lang="en-US" baseline="0" dirty="0" smtClean="0"/>
              <a:t>Automate execution</a:t>
            </a:r>
            <a:endParaRPr lang="en-US" dirty="0" smtClean="0"/>
          </a:p>
          <a:p>
            <a:pPr eaLnBrk="1" hangingPunct="1">
              <a:spcBef>
                <a:spcPct val="0"/>
              </a:spcBef>
            </a:pPr>
            <a:endParaRPr lang="en-US" dirty="0" smtClean="0"/>
          </a:p>
        </p:txBody>
      </p:sp>
      <p:sp>
        <p:nvSpPr>
          <p:cNvPr id="77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5926ED-3F05-4A1D-865C-687B72E9C1C8}" type="slidenum">
              <a:rPr lang="en-US" smtClean="0">
                <a:latin typeface="Times"/>
                <a:ea typeface="ＭＳ Ｐゴシック" pitchFamily="34" charset="-128"/>
              </a:rPr>
              <a:pPr fontAlgn="base">
                <a:spcBef>
                  <a:spcPct val="0"/>
                </a:spcBef>
                <a:spcAft>
                  <a:spcPct val="0"/>
                </a:spcAft>
                <a:defRPr/>
              </a:pPr>
              <a:t>45</a:t>
            </a:fld>
            <a:endParaRPr lang="en-US" dirty="0" smtClean="0">
              <a:latin typeface="Times"/>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aseline="0" dirty="0" smtClean="0">
                <a:ea typeface="ＭＳ Ｐゴシック" pitchFamily="34" charset="-128"/>
              </a:rPr>
              <a:t>Planning products to a great job at long range planning and high-volume build or buy to stock planning.  But sometimes you need more visibility and more detailed level control.  </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SCO gives you the ability to decide what type of documentation and notifications to create initiate a product movement, gives you alerts when something is in jeopardy of being late, and visibility into the status of the supply and alternate supply sources that could be used.  </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This is critical for highly dependant, configured or built to order products, as well as other situations where you have distributed but dependant execution steps…</a:t>
            </a:r>
          </a:p>
          <a:p>
            <a:pPr eaLnBrk="1" hangingPunct="1">
              <a:spcBef>
                <a:spcPct val="0"/>
              </a:spcBef>
            </a:pPr>
            <a:endParaRPr lang="en-US" dirty="0" smtClean="0"/>
          </a:p>
        </p:txBody>
      </p:sp>
      <p:sp>
        <p:nvSpPr>
          <p:cNvPr id="768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83E698-2B77-418A-8E28-08AD899F3D2F}" type="slidenum">
              <a:rPr lang="en-US" smtClean="0">
                <a:solidFill>
                  <a:srgbClr val="000000"/>
                </a:solidFill>
              </a:rPr>
              <a:pPr fontAlgn="base">
                <a:spcBef>
                  <a:spcPct val="0"/>
                </a:spcBef>
                <a:spcAft>
                  <a:spcPct val="0"/>
                </a:spcAft>
                <a:defRPr/>
              </a:pPr>
              <a:t>46</a:t>
            </a:fld>
            <a:endParaRPr lang="en-US" dirty="0" smtClean="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allows you to plan in advance, or b</a:t>
            </a:r>
            <a:r>
              <a:rPr lang="en-US" dirty="0" smtClean="0"/>
              <a:t>uild directly</a:t>
            </a:r>
            <a:r>
              <a:rPr lang="en-US" baseline="0" dirty="0" smtClean="0"/>
              <a:t> to customer order.  Most commonly used for configured products, but standard products are also supported.</a:t>
            </a:r>
          </a:p>
          <a:p>
            <a:endParaRPr lang="en-US" dirty="0" smtClean="0"/>
          </a:p>
          <a:p>
            <a:r>
              <a:rPr lang="en-US" dirty="0" smtClean="0"/>
              <a:t>All of our orchestrated flows can be planned in advanced, and promised via GOP.</a:t>
            </a:r>
          </a:p>
          <a:p>
            <a:endParaRPr lang="en-US" dirty="0" smtClean="0"/>
          </a:p>
          <a:p>
            <a:r>
              <a:rPr lang="en-US" dirty="0" smtClean="0"/>
              <a:t>Once promised, our</a:t>
            </a:r>
            <a:r>
              <a:rPr lang="en-US" baseline="0" dirty="0" smtClean="0"/>
              <a:t> </a:t>
            </a:r>
            <a:r>
              <a:rPr lang="en-US" dirty="0" smtClean="0"/>
              <a:t>orchestration engine picks it up</a:t>
            </a:r>
            <a:r>
              <a:rPr lang="en-US" baseline="0" dirty="0" smtClean="0"/>
              <a:t> and automatically creates and reserves the supply to the customer order line.  Any changes to supply or demand are automatically synchronized.</a:t>
            </a:r>
          </a:p>
          <a:p>
            <a:endParaRPr lang="en-US" baseline="0" dirty="0" smtClean="0"/>
          </a:p>
          <a:p>
            <a:r>
              <a:rPr lang="en-US" baseline="0" dirty="0" smtClean="0"/>
              <a:t>For configured products: details are passed onto the supplier via the purchase order details, to manufacturing via a configured work definition/job.</a:t>
            </a:r>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47</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48</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49</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an immediate replacement for most EBS customers</a:t>
            </a:r>
          </a:p>
          <a:p>
            <a:r>
              <a:rPr lang="en-US" dirty="0" smtClean="0"/>
              <a:t>Initial Target Goal (ultimate goal EBS parity)</a:t>
            </a:r>
          </a:p>
          <a:p>
            <a:pPr lvl="1"/>
            <a:r>
              <a:rPr lang="en-US" dirty="0" smtClean="0"/>
              <a:t>Basic Discrete Manufacturing and Kitting</a:t>
            </a:r>
          </a:p>
          <a:p>
            <a:pPr lvl="1"/>
            <a:r>
              <a:rPr lang="en-US" dirty="0" smtClean="0"/>
              <a:t>Mid Market</a:t>
            </a:r>
          </a:p>
          <a:p>
            <a:pPr lvl="2"/>
            <a:r>
              <a:rPr lang="en-US" dirty="0" smtClean="0"/>
              <a:t>1 to a few plants</a:t>
            </a:r>
          </a:p>
          <a:p>
            <a:r>
              <a:rPr lang="en-US" dirty="0" smtClean="0"/>
              <a:t>Cloud</a:t>
            </a:r>
          </a:p>
          <a:p>
            <a:pPr lvl="1"/>
            <a:r>
              <a:rPr lang="en-US" dirty="0" smtClean="0"/>
              <a:t>Consumer App Ease of Use</a:t>
            </a:r>
          </a:p>
          <a:p>
            <a:pPr lvl="1"/>
            <a:r>
              <a:rPr lang="en-US" dirty="0" smtClean="0"/>
              <a:t>Short time to Value – the 12-12-12 Challenge</a:t>
            </a:r>
          </a:p>
          <a:p>
            <a:pPr lvl="1"/>
            <a:endParaRPr lang="en-US" dirty="0" smtClean="0"/>
          </a:p>
          <a:p>
            <a:r>
              <a:rPr lang="en-US" dirty="0" smtClean="0"/>
              <a:t>First release prioritizes </a:t>
            </a:r>
            <a:r>
              <a:rPr lang="en-US" baseline="0" dirty="0" smtClean="0"/>
              <a:t>innovative solutions </a:t>
            </a:r>
            <a:r>
              <a:rPr lang="en-US" dirty="0" smtClean="0"/>
              <a:t>for 80% discrete use case - </a:t>
            </a:r>
            <a:r>
              <a:rPr lang="en-US" baseline="0" dirty="0" smtClean="0"/>
              <a:t>Go wide rather than deep initially</a:t>
            </a:r>
          </a:p>
          <a:p>
            <a:r>
              <a:rPr lang="en-US" baseline="0" dirty="0" smtClean="0"/>
              <a:t>Scope driven by focus on net new customer business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50</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51</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 Innovation Management</a:t>
            </a:r>
          </a:p>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54</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38540">
              <a:defRPr/>
            </a:pPr>
            <a:r>
              <a:rPr lang="en-US" sz="1500" dirty="0" smtClean="0">
                <a:solidFill>
                  <a:schemeClr val="bg1"/>
                </a:solidFill>
                <a:effectLst>
                  <a:outerShdw blurRad="38100" dist="38100" dir="2700000" algn="tl">
                    <a:srgbClr val="000000">
                      <a:alpha val="43137"/>
                    </a:srgbClr>
                  </a:outerShdw>
                </a:effectLst>
              </a:rPr>
              <a:t> - Upgrade to the latest release of your current Oracle Applications </a:t>
            </a:r>
          </a:p>
          <a:p>
            <a:pPr marL="0" lvl="1" defTabSz="938540">
              <a:defRPr/>
            </a:pPr>
            <a:r>
              <a:rPr lang="en-US" sz="1500" dirty="0" smtClean="0">
                <a:solidFill>
                  <a:schemeClr val="bg1"/>
                </a:solidFill>
                <a:effectLst>
                  <a:outerShdw blurRad="38100" dist="38100" dir="2700000" algn="tl">
                    <a:srgbClr val="000000">
                      <a:alpha val="43137"/>
                    </a:srgbClr>
                  </a:outerShdw>
                </a:effectLst>
              </a:rPr>
              <a:t> - Add new Fusion Applications modules or pillars to your current Oracle Applications</a:t>
            </a:r>
          </a:p>
          <a:p>
            <a:pPr marL="0" lvl="1" defTabSz="938540">
              <a:defRPr/>
            </a:pPr>
            <a:r>
              <a:rPr lang="en-US" sz="1500" dirty="0" smtClean="0">
                <a:solidFill>
                  <a:schemeClr val="bg1"/>
                </a:solidFill>
                <a:effectLst>
                  <a:outerShdw blurRad="38100" dist="38100" dir="2700000" algn="tl">
                    <a:srgbClr val="000000">
                      <a:alpha val="43137"/>
                    </a:srgbClr>
                  </a:outerShdw>
                </a:effectLst>
              </a:rPr>
              <a:t>	Examples within SCM are…DOO, Product Data Hub, Innovation Management, Quoting, Pricing and Configurator.  Also S&amp;OP, SFO, etc…</a:t>
            </a:r>
          </a:p>
          <a:p>
            <a:pPr marL="0" lvl="1" defTabSz="938540">
              <a:defRPr/>
            </a:pPr>
            <a:r>
              <a:rPr lang="en-US" sz="1500" dirty="0" smtClean="0">
                <a:solidFill>
                  <a:schemeClr val="bg1"/>
                </a:solidFill>
                <a:effectLst>
                  <a:outerShdw blurRad="38100" dist="38100" dir="2700000" algn="tl">
                    <a:srgbClr val="000000">
                      <a:alpha val="43137"/>
                    </a:srgbClr>
                  </a:outerShdw>
                </a:effectLst>
              </a:rPr>
              <a:t> - Deploy the comprehensive suite of Fusion Applications products</a:t>
            </a:r>
          </a:p>
          <a:p>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55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endParaRPr>
          </a:p>
        </p:txBody>
      </p:sp>
      <p:sp>
        <p:nvSpPr>
          <p:cNvPr id="144388" name="Slide Number Placeholder 3"/>
          <p:cNvSpPr>
            <a:spLocks noGrp="1"/>
          </p:cNvSpPr>
          <p:nvPr>
            <p:ph type="sldNum" sz="quarter" idx="5"/>
          </p:nvPr>
        </p:nvSpPr>
        <p:spPr bwMode="auto">
          <a:extLst/>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8C5736C-4C36-6446-8271-FB5AFA7AB903}" type="slidenum">
              <a:rPr lang="en-US">
                <a:cs typeface="ＭＳ Ｐゴシック" charset="0"/>
              </a:rPr>
              <a:pPr eaLnBrk="1" hangingPunct="1"/>
              <a:t>56</a:t>
            </a:fld>
            <a:endParaRPr lang="en-US">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66E5D20-C62E-FC4B-8C98-96AFD5CCCDBD}" type="slidenum">
              <a:rPr lang="en-US">
                <a:solidFill>
                  <a:srgbClr val="000000"/>
                </a:solidFill>
                <a:latin typeface="Calibri" charset="0"/>
              </a:rPr>
              <a:pPr eaLnBrk="1" hangingPunct="1"/>
              <a:t>57</a:t>
            </a:fld>
            <a:endParaRPr lang="en-US">
              <a:solidFill>
                <a:srgbClr val="000000"/>
              </a:solidFill>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445066C-BE4A-884B-B2D0-BA394A115B30}" type="slidenum">
              <a:rPr lang="en-US">
                <a:solidFill>
                  <a:srgbClr val="000000"/>
                </a:solidFill>
                <a:latin typeface="Calibri" charset="0"/>
              </a:rPr>
              <a:pPr eaLnBrk="1" hangingPunct="1"/>
              <a:t>58</a:t>
            </a:fld>
            <a:endParaRPr lang="en-US">
              <a:solidFill>
                <a:srgbClr val="000000"/>
              </a:solidFill>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53C530-508B-3C47-870B-1D28DEBD584D}" type="slidenum">
              <a:rPr lang="en-US">
                <a:solidFill>
                  <a:srgbClr val="000000"/>
                </a:solidFill>
                <a:latin typeface="Calibri" charset="0"/>
              </a:rPr>
              <a:pPr eaLnBrk="1" hangingPunct="1"/>
              <a:t>59</a:t>
            </a:fld>
            <a:endParaRPr lang="en-US">
              <a:solidFill>
                <a:srgbClr val="000000"/>
              </a:solidFill>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449C4F0-1735-2246-ADEB-F2ED2DE1AC00}" type="slidenum">
              <a:rPr lang="en-US">
                <a:solidFill>
                  <a:srgbClr val="000000"/>
                </a:solidFill>
                <a:latin typeface="Calibri" charset="0"/>
              </a:rPr>
              <a:pPr eaLnBrk="1" hangingPunct="1"/>
              <a:t>60</a:t>
            </a:fld>
            <a:endParaRPr lang="en-US">
              <a:solidFill>
                <a:srgbClr val="000000"/>
              </a:solidFill>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56473CB-A3A2-CC40-B739-7F81C1B50317}" type="slidenum">
              <a:rPr lang="en-US">
                <a:solidFill>
                  <a:srgbClr val="000000"/>
                </a:solidFill>
                <a:latin typeface="Calibri" charset="0"/>
              </a:rPr>
              <a:pPr eaLnBrk="1" hangingPunct="1"/>
              <a:t>61</a:t>
            </a:fld>
            <a:endParaRPr lang="en-US">
              <a:solidFill>
                <a:srgbClr val="000000"/>
              </a:solidFill>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Encourage your customers to attend this session where customers and Oracle sustainability experts will discuss green best practices. Hear how customers are using Oracle products to reduce both their environmental footprint as well as their costs. </a:t>
            </a:r>
          </a:p>
          <a:p>
            <a:endParaRPr lang="en-US">
              <a:latin typeface="Arial" charset="0"/>
            </a:endParaRPr>
          </a:p>
          <a:p>
            <a:r>
              <a:rPr lang="en-US">
                <a:latin typeface="Arial" charset="0"/>
              </a:rPr>
              <a:t>The following Oracle products will be discussed in this session:</a:t>
            </a:r>
            <a:br>
              <a:rPr lang="en-US">
                <a:latin typeface="Arial" charset="0"/>
              </a:rPr>
            </a:br>
            <a:r>
              <a:rPr lang="en-US">
                <a:latin typeface="Arial" charset="0"/>
              </a:rPr>
              <a:t> </a:t>
            </a:r>
          </a:p>
          <a:p>
            <a:r>
              <a:rPr lang="en-US" i="1">
                <a:latin typeface="Arial" charset="0"/>
              </a:rPr>
              <a:t>Applications</a:t>
            </a:r>
            <a:r>
              <a:rPr lang="en-US">
                <a:latin typeface="Arial" charset="0"/>
              </a:rPr>
              <a:t>: Asset Lifecycle Management , CRM OnDemand, Fleet Management, Reverse Logistics, Self-Service Applications, Transportation Management</a:t>
            </a:r>
          </a:p>
          <a:p>
            <a:endParaRPr lang="en-US">
              <a:latin typeface="Arial" charset="0"/>
            </a:endParaRPr>
          </a:p>
          <a:p>
            <a:endParaRPr lang="en-US">
              <a:latin typeface="Arial" charset="0"/>
            </a:endParaRPr>
          </a:p>
          <a:p>
            <a:r>
              <a:rPr lang="en-US" i="1">
                <a:latin typeface="Arial" charset="0"/>
              </a:rPr>
              <a:t>IT Infrastructure</a:t>
            </a:r>
            <a:r>
              <a:rPr lang="en-US">
                <a:latin typeface="Arial" charset="0"/>
              </a:rPr>
              <a:t>: Database, Data Integrator, Enterprise Manager, Exadata, Exalogic, Exalytics, Fusion Middleware suite, RightNow CX Cloud Service, Servers and Storage, SPARC Super Cluster, Sun Rays,</a:t>
            </a:r>
          </a:p>
          <a:p>
            <a:r>
              <a:rPr lang="en-US">
                <a:latin typeface="Arial" charset="0"/>
              </a:rPr>
              <a:t>VM, WebCenter Suite, ZFS Storage Appliance</a:t>
            </a:r>
          </a:p>
          <a:p>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12165BE-77B3-4E41-8612-B82497B9FFC3}" type="slidenum">
              <a:rPr lang="en-US"/>
              <a:pPr eaLnBrk="1" hangingPunct="1"/>
              <a:t>62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62564" indent="-293294" eaLnBrk="0" hangingPunct="0">
              <a:defRPr>
                <a:solidFill>
                  <a:schemeClr val="tx1"/>
                </a:solidFill>
                <a:latin typeface="Arial" charset="0"/>
                <a:ea typeface="Arial" charset="0"/>
                <a:cs typeface="Arial" charset="0"/>
              </a:defRPr>
            </a:lvl2pPr>
            <a:lvl3pPr marL="1173175" indent="-234635" eaLnBrk="0" hangingPunct="0">
              <a:defRPr>
                <a:solidFill>
                  <a:schemeClr val="tx1"/>
                </a:solidFill>
                <a:latin typeface="Arial" charset="0"/>
                <a:ea typeface="Arial" charset="0"/>
                <a:cs typeface="Arial" charset="0"/>
              </a:defRPr>
            </a:lvl3pPr>
            <a:lvl4pPr marL="1642445" indent="-234635" eaLnBrk="0" hangingPunct="0">
              <a:defRPr>
                <a:solidFill>
                  <a:schemeClr val="tx1"/>
                </a:solidFill>
                <a:latin typeface="Arial" charset="0"/>
                <a:ea typeface="Arial" charset="0"/>
                <a:cs typeface="Arial" charset="0"/>
              </a:defRPr>
            </a:lvl4pPr>
            <a:lvl5pPr marL="2111715" indent="-234635" eaLnBrk="0" hangingPunct="0">
              <a:defRPr>
                <a:solidFill>
                  <a:schemeClr val="tx1"/>
                </a:solidFill>
                <a:latin typeface="Arial" charset="0"/>
                <a:ea typeface="Arial" charset="0"/>
                <a:cs typeface="Arial" charset="0"/>
              </a:defRPr>
            </a:lvl5pPr>
            <a:lvl6pPr marL="2580985" indent="-234635" eaLnBrk="0" fontAlgn="base" hangingPunct="0">
              <a:spcBef>
                <a:spcPct val="0"/>
              </a:spcBef>
              <a:spcAft>
                <a:spcPct val="0"/>
              </a:spcAft>
              <a:defRPr>
                <a:solidFill>
                  <a:schemeClr val="tx1"/>
                </a:solidFill>
                <a:latin typeface="Arial" charset="0"/>
                <a:ea typeface="Arial" charset="0"/>
                <a:cs typeface="Arial" charset="0"/>
              </a:defRPr>
            </a:lvl6pPr>
            <a:lvl7pPr marL="3050256" indent="-234635" eaLnBrk="0" fontAlgn="base" hangingPunct="0">
              <a:spcBef>
                <a:spcPct val="0"/>
              </a:spcBef>
              <a:spcAft>
                <a:spcPct val="0"/>
              </a:spcAft>
              <a:defRPr>
                <a:solidFill>
                  <a:schemeClr val="tx1"/>
                </a:solidFill>
                <a:latin typeface="Arial" charset="0"/>
                <a:ea typeface="Arial" charset="0"/>
                <a:cs typeface="Arial" charset="0"/>
              </a:defRPr>
            </a:lvl7pPr>
            <a:lvl8pPr marL="3519526" indent="-234635" eaLnBrk="0" fontAlgn="base" hangingPunct="0">
              <a:spcBef>
                <a:spcPct val="0"/>
              </a:spcBef>
              <a:spcAft>
                <a:spcPct val="0"/>
              </a:spcAft>
              <a:defRPr>
                <a:solidFill>
                  <a:schemeClr val="tx1"/>
                </a:solidFill>
                <a:latin typeface="Arial" charset="0"/>
                <a:ea typeface="Arial" charset="0"/>
                <a:cs typeface="Arial" charset="0"/>
              </a:defRPr>
            </a:lvl8pPr>
            <a:lvl9pPr marL="3988796" indent="-234635"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6CCBB66-5523-1449-AB0C-45A6FB754AC1}" type="slidenum">
              <a:rPr lang="en-US">
                <a:solidFill>
                  <a:srgbClr val="000000"/>
                </a:solidFill>
                <a:latin typeface="Calibri" charset="0"/>
              </a:rPr>
              <a:pPr eaLnBrk="1" hangingPunct="1"/>
              <a:t>63</a:t>
            </a:fld>
            <a:endParaRPr lang="en-US">
              <a:solidFill>
                <a:srgbClr val="000000"/>
              </a:solidFill>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55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570746-4E35-4402-B91C-9FFECFF1FA3A}"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DB525AE-D34F-4450-AFCA-5EC34DDAB31C}" type="slidenum">
              <a:rPr lang="en-US" smtClean="0"/>
              <a:pPr fontAlgn="base">
                <a:spcBef>
                  <a:spcPct val="0"/>
                </a:spcBef>
                <a:spcAft>
                  <a:spcPct val="0"/>
                </a:spcAft>
                <a:defRPr/>
              </a:pPr>
              <a:t>66</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look</a:t>
            </a:r>
            <a:r>
              <a:rPr lang="en-US" baseline="0" dirty="0" smtClean="0"/>
              <a:t> at some examples of how Oracle’s VCE solutions support Virtualization.</a:t>
            </a:r>
          </a:p>
          <a:p>
            <a:endParaRPr lang="en-US" baseline="0" dirty="0" smtClean="0"/>
          </a:p>
          <a:p>
            <a:r>
              <a:rPr lang="en-US" baseline="0" dirty="0" smtClean="0"/>
              <a:t>Fusion DOO is designed to help companies manage the fulfillment of customers orders across a virtualized network of multiple demand channels and fulfillment sources. The demand channels may include partner sources, such as orders sold through wholesale distributors or partner stores.  Likewise, the fulfillment sources may include internal locations as well as partners (e.g., drop shipments from external contract manufacturers, shipments from warehouses managed by a 3PL).</a:t>
            </a:r>
          </a:p>
          <a:p>
            <a:endParaRPr lang="en-US" baseline="0" dirty="0" smtClean="0"/>
          </a:p>
          <a:p>
            <a:r>
              <a:rPr lang="en-US" baseline="0" dirty="0" smtClean="0"/>
              <a:t>Regardless of demand channel or fulfillment source, Fusion DOO provides a common platform to plan and orchestrate the fulfillment of these orders. New channels, sources, and fulfillment processes can be added quickly as conditions change.</a:t>
            </a:r>
            <a:endParaRPr lang="en-US" dirty="0"/>
          </a:p>
        </p:txBody>
      </p:sp>
      <p:sp>
        <p:nvSpPr>
          <p:cNvPr id="4" name="Slide Number Placeholder 3"/>
          <p:cNvSpPr>
            <a:spLocks noGrp="1"/>
          </p:cNvSpPr>
          <p:nvPr>
            <p:ph type="sldNum" sz="quarter" idx="10"/>
          </p:nvPr>
        </p:nvSpPr>
        <p:spPr/>
        <p:txBody>
          <a:bodyPr/>
          <a:lstStyle/>
          <a:p>
            <a:pPr>
              <a:defRPr/>
            </a:pPr>
            <a:fld id="{7BE69BD7-AA73-4DEF-AB6B-046FEA8F893F}" type="slidenum">
              <a:rPr lang="en-US" smtClean="0"/>
              <a:pPr>
                <a:defRPr/>
              </a:pPr>
              <a:t>8</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70345" y="528754"/>
            <a:ext cx="6031913" cy="2644974"/>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67</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charset="0"/>
                <a:ea typeface="ＭＳ Ｐゴシック" charset="-128"/>
              </a:defRPr>
            </a:lvl1pPr>
            <a:lvl2pPr marL="762593" indent="-293305" eaLnBrk="0" hangingPunct="0">
              <a:defRPr sz="2800" b="1">
                <a:solidFill>
                  <a:schemeClr val="tx1"/>
                </a:solidFill>
                <a:latin typeface="Arial" charset="0"/>
                <a:ea typeface="ＭＳ Ｐゴシック" charset="-128"/>
              </a:defRPr>
            </a:lvl2pPr>
            <a:lvl3pPr marL="1173219" indent="-234643" eaLnBrk="0" hangingPunct="0">
              <a:defRPr sz="2800" b="1">
                <a:solidFill>
                  <a:schemeClr val="tx1"/>
                </a:solidFill>
                <a:latin typeface="Arial" charset="0"/>
                <a:ea typeface="ＭＳ Ｐゴシック" charset="-128"/>
              </a:defRPr>
            </a:lvl3pPr>
            <a:lvl4pPr marL="1642507" indent="-234643" eaLnBrk="0" hangingPunct="0">
              <a:defRPr sz="2800" b="1">
                <a:solidFill>
                  <a:schemeClr val="tx1"/>
                </a:solidFill>
                <a:latin typeface="Arial" charset="0"/>
                <a:ea typeface="ＭＳ Ｐゴシック" charset="-128"/>
              </a:defRPr>
            </a:lvl4pPr>
            <a:lvl5pPr marL="2111795" indent="-234643" eaLnBrk="0" hangingPunct="0">
              <a:defRPr sz="2800" b="1">
                <a:solidFill>
                  <a:schemeClr val="tx1"/>
                </a:solidFill>
                <a:latin typeface="Arial" charset="0"/>
                <a:ea typeface="ＭＳ Ｐゴシック" charset="-128"/>
              </a:defRPr>
            </a:lvl5pPr>
            <a:lvl6pPr marL="2581082"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6pPr>
            <a:lvl7pPr marL="3050370"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7pPr>
            <a:lvl8pPr marL="3519658"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8pPr>
            <a:lvl9pPr marL="3988946"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9pPr>
          </a:lstStyle>
          <a:p>
            <a:fld id="{8318119E-765B-4EEC-8D99-B376B51F6584}" type="slidenum">
              <a:rPr lang="en-US" sz="1200" b="0">
                <a:latin typeface="Times" charset="0"/>
              </a:rPr>
              <a:pPr/>
              <a:t>10</a:t>
            </a:fld>
            <a:endParaRPr lang="en-US" sz="1200" b="0" dirty="0">
              <a:latin typeface="Time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charset="0"/>
                <a:ea typeface="ＭＳ Ｐゴシック" charset="-128"/>
              </a:defRPr>
            </a:lvl1pPr>
            <a:lvl2pPr marL="762593" indent="-293305" eaLnBrk="0" hangingPunct="0">
              <a:defRPr sz="2800" b="1">
                <a:solidFill>
                  <a:schemeClr val="tx1"/>
                </a:solidFill>
                <a:latin typeface="Arial" charset="0"/>
                <a:ea typeface="ＭＳ Ｐゴシック" charset="-128"/>
              </a:defRPr>
            </a:lvl2pPr>
            <a:lvl3pPr marL="1173219" indent="-234643" eaLnBrk="0" hangingPunct="0">
              <a:defRPr sz="2800" b="1">
                <a:solidFill>
                  <a:schemeClr val="tx1"/>
                </a:solidFill>
                <a:latin typeface="Arial" charset="0"/>
                <a:ea typeface="ＭＳ Ｐゴシック" charset="-128"/>
              </a:defRPr>
            </a:lvl3pPr>
            <a:lvl4pPr marL="1642507" indent="-234643" eaLnBrk="0" hangingPunct="0">
              <a:defRPr sz="2800" b="1">
                <a:solidFill>
                  <a:schemeClr val="tx1"/>
                </a:solidFill>
                <a:latin typeface="Arial" charset="0"/>
                <a:ea typeface="ＭＳ Ｐゴシック" charset="-128"/>
              </a:defRPr>
            </a:lvl4pPr>
            <a:lvl5pPr marL="2111795" indent="-234643" eaLnBrk="0" hangingPunct="0">
              <a:defRPr sz="2800" b="1">
                <a:solidFill>
                  <a:schemeClr val="tx1"/>
                </a:solidFill>
                <a:latin typeface="Arial" charset="0"/>
                <a:ea typeface="ＭＳ Ｐゴシック" charset="-128"/>
              </a:defRPr>
            </a:lvl5pPr>
            <a:lvl6pPr marL="2581082"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6pPr>
            <a:lvl7pPr marL="3050370"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7pPr>
            <a:lvl8pPr marL="3519658"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8pPr>
            <a:lvl9pPr marL="3988946" indent="-234643" algn="ctr" eaLnBrk="0" fontAlgn="base" hangingPunct="0">
              <a:lnSpc>
                <a:spcPct val="90000"/>
              </a:lnSpc>
              <a:spcBef>
                <a:spcPct val="50000"/>
              </a:spcBef>
              <a:spcAft>
                <a:spcPct val="0"/>
              </a:spcAft>
              <a:buClr>
                <a:schemeClr val="accent1"/>
              </a:buClr>
              <a:defRPr sz="2800" b="1">
                <a:solidFill>
                  <a:schemeClr val="tx1"/>
                </a:solidFill>
                <a:latin typeface="Arial" charset="0"/>
                <a:ea typeface="ＭＳ Ｐゴシック" charset="-128"/>
              </a:defRPr>
            </a:lvl9pPr>
          </a:lstStyle>
          <a:p>
            <a:fld id="{8318119E-765B-4EEC-8D99-B376B51F6584}" type="slidenum">
              <a:rPr lang="en-US" sz="1200" b="0">
                <a:latin typeface="Times" charset="0"/>
              </a:rPr>
              <a:pPr/>
              <a:t>12</a:t>
            </a:fld>
            <a:endParaRPr lang="en-US" sz="1200" b="0" dirty="0">
              <a:latin typeface="Time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Additional information for this customer can be found on the Win with Oracle Applications blog:</a:t>
            </a:r>
          </a:p>
          <a:p>
            <a:r>
              <a:rPr lang="en-US" dirty="0" smtClean="0"/>
              <a:t>http://emeablogs.oraclecorp.com/oracleapps/2013/04/23/distributed-order-orchestration-drives-change-at-michelin-for-internal-use-only/</a:t>
            </a:r>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srgbClr val="000000"/>
                </a:solidFill>
              </a:rPr>
              <a:pPr>
                <a:defRPr/>
              </a:pPr>
              <a:t>14</a:t>
            </a:fld>
            <a:endParaRPr lang="en-US" dirty="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the core,</a:t>
            </a:r>
            <a:r>
              <a:rPr lang="en-US" baseline="0" dirty="0" smtClean="0"/>
              <a:t> Fusion Materials Management covers all of the expected functionality of a materials management system from receiving, inventory management and fulfillment in a role specific manner giving each user the information they need to efficiently do their job AND uses the latest standards-based technologies to integrated with Order Management, Procurement, Financials and Product modules.</a:t>
            </a:r>
            <a:endParaRPr lang="en-US" dirty="0"/>
          </a:p>
        </p:txBody>
      </p:sp>
      <p:sp>
        <p:nvSpPr>
          <p:cNvPr id="4" name="Slide Number Placeholder 3"/>
          <p:cNvSpPr>
            <a:spLocks noGrp="1"/>
          </p:cNvSpPr>
          <p:nvPr>
            <p:ph type="sldNum" sz="quarter" idx="10"/>
          </p:nvPr>
        </p:nvSpPr>
        <p:spPr/>
        <p:txBody>
          <a:bodyPr/>
          <a:lstStyle/>
          <a:p>
            <a:pPr>
              <a:defRPr/>
            </a:pPr>
            <a:fld id="{B5F599DE-D532-4D27-94FC-4C293861A4D9}" type="slidenum">
              <a:rPr lang="en-US" smtClean="0"/>
              <a:pPr>
                <a:defRPr/>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80486"/>
            <a:ext cx="8229600" cy="423784"/>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457200" y="1412030"/>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457200" y="919160"/>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Key Features">
    <p:spTree>
      <p:nvGrpSpPr>
        <p:cNvPr id="1" name=""/>
        <p:cNvGrpSpPr/>
        <p:nvPr/>
      </p:nvGrpSpPr>
      <p:grpSpPr>
        <a:xfrm>
          <a:off x="0" y="0"/>
          <a:ext cx="0" cy="0"/>
          <a:chOff x="0" y="0"/>
          <a:chExt cx="0" cy="0"/>
        </a:xfrm>
      </p:grpSpPr>
      <p:sp>
        <p:nvSpPr>
          <p:cNvPr id="5" name="Rectangle 4"/>
          <p:cNvSpPr/>
          <p:nvPr userDrawn="1"/>
        </p:nvSpPr>
        <p:spPr>
          <a:xfrm>
            <a:off x="2995613" y="1160463"/>
            <a:ext cx="6148387" cy="2971800"/>
          </a:xfrm>
          <a:prstGeom prst="rect">
            <a:avLst/>
          </a:prstGeom>
          <a:gradFill>
            <a:gsLst>
              <a:gs pos="100000">
                <a:srgbClr val="BFBFBF"/>
              </a:gs>
              <a:gs pos="0">
                <a:srgbClr val="595959"/>
              </a:gs>
            </a:gsLst>
            <a:lin ang="16200000" scaled="0"/>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ext Placeholder 9"/>
          <p:cNvSpPr>
            <a:spLocks noGrp="1"/>
          </p:cNvSpPr>
          <p:nvPr>
            <p:ph type="body" sz="quarter" idx="11"/>
          </p:nvPr>
        </p:nvSpPr>
        <p:spPr>
          <a:xfrm>
            <a:off x="3443821" y="1430281"/>
            <a:ext cx="5369979" cy="2523657"/>
          </a:xfrm>
        </p:spPr>
        <p:txBody>
          <a:bodyPr/>
          <a:lstStyle>
            <a:lvl1pPr marL="0" indent="0">
              <a:buNone/>
              <a:defRPr sz="2400" b="0" cap="all" baseline="0">
                <a:solidFill>
                  <a:schemeClr val="bg1"/>
                </a:solidFill>
              </a:defRPr>
            </a:lvl1pPr>
          </a:lstStyle>
          <a:p>
            <a:pPr lvl="0"/>
            <a:r>
              <a:rPr lang="en-US" smtClean="0"/>
              <a:t>Click to edit Master text styles</a:t>
            </a:r>
          </a:p>
        </p:txBody>
      </p:sp>
      <p:sp>
        <p:nvSpPr>
          <p:cNvPr id="8" name="Title 1"/>
          <p:cNvSpPr>
            <a:spLocks noGrp="1"/>
          </p:cNvSpPr>
          <p:nvPr>
            <p:ph type="title"/>
          </p:nvPr>
        </p:nvSpPr>
        <p:spPr>
          <a:xfrm>
            <a:off x="457200" y="480486"/>
            <a:ext cx="8229600" cy="423784"/>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6" name="Rectangle 5"/>
          <p:cNvSpPr/>
          <p:nvPr userDrawn="1"/>
        </p:nvSpPr>
        <p:spPr>
          <a:xfrm>
            <a:off x="0" y="1708150"/>
            <a:ext cx="4000500" cy="2420938"/>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bwMode="auto">
          <a:xfrm>
            <a:off x="1588" y="1157288"/>
            <a:ext cx="39989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defRPr/>
            </a:pPr>
            <a:endParaRPr lang="en-US" sz="4000" b="1" dirty="0">
              <a:solidFill>
                <a:srgbClr val="FFFFFF"/>
              </a:solidFill>
              <a:latin typeface="Arial" pitchFamily="-106" charset="0"/>
              <a:ea typeface="ＭＳ Ｐゴシック" pitchFamily="34" charset="-128"/>
              <a:cs typeface="+mn-cs"/>
            </a:endParaRPr>
          </a:p>
        </p:txBody>
      </p:sp>
      <p:sp>
        <p:nvSpPr>
          <p:cNvPr id="26" name="Picture Placeholder 25"/>
          <p:cNvSpPr>
            <a:spLocks noGrp="1"/>
          </p:cNvSpPr>
          <p:nvPr>
            <p:ph type="pic" sz="quarter" idx="15"/>
          </p:nvPr>
        </p:nvSpPr>
        <p:spPr>
          <a:xfrm>
            <a:off x="4034367" y="1156648"/>
            <a:ext cx="5109632"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dirty="0" smtClean="0"/>
              <a:t>Click icon to add picture</a:t>
            </a:r>
            <a:endParaRPr lang="en-US" noProof="0" dirty="0"/>
          </a:p>
        </p:txBody>
      </p:sp>
      <p:sp>
        <p:nvSpPr>
          <p:cNvPr id="23" name="Text Placeholder 22"/>
          <p:cNvSpPr>
            <a:spLocks noGrp="1"/>
          </p:cNvSpPr>
          <p:nvPr>
            <p:ph type="body" sz="quarter" idx="13"/>
          </p:nvPr>
        </p:nvSpPr>
        <p:spPr>
          <a:xfrm>
            <a:off x="406397"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a:xfrm>
            <a:off x="457199" y="1163620"/>
            <a:ext cx="3412068" cy="544351"/>
          </a:xfrm>
          <a:noFill/>
        </p:spPr>
        <p:txBody>
          <a:bodyPr anchor="ctr">
            <a:noAutofit/>
          </a:bodyPr>
          <a:lstStyle>
            <a:lvl1pPr marL="0" indent="0">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457199" y="480486"/>
            <a:ext cx="8348134" cy="423784"/>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ext Placeholder 9"/>
          <p:cNvSpPr>
            <a:spLocks noGrp="1"/>
          </p:cNvSpPr>
          <p:nvPr>
            <p:ph type="body" sz="quarter" idx="11"/>
          </p:nvPr>
        </p:nvSpPr>
        <p:spPr>
          <a:xfrm>
            <a:off x="450852" y="1422404"/>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a:xfrm>
            <a:off x="552455" y="2844803"/>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a:xfrm>
            <a:off x="552455" y="3343623"/>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5" name="Rectangle 26"/>
          <p:cNvSpPr>
            <a:spLocks noChangeArrowheads="1"/>
          </p:cNvSpPr>
          <p:nvPr userDrawn="1"/>
        </p:nvSpPr>
        <p:spPr bwMode="auto">
          <a:xfrm flipH="1">
            <a:off x="3171825" y="1117600"/>
            <a:ext cx="26988" cy="3155950"/>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fontAlgn="auto">
              <a:spcBef>
                <a:spcPts val="0"/>
              </a:spcBef>
              <a:spcAft>
                <a:spcPts val="0"/>
              </a:spcAft>
              <a:defRPr/>
            </a:pPr>
            <a:endParaRPr lang="en-US" dirty="0">
              <a:latin typeface="+mn-lt"/>
              <a:cs typeface="+mn-cs"/>
            </a:endParaRPr>
          </a:p>
        </p:txBody>
      </p:sp>
      <p:sp>
        <p:nvSpPr>
          <p:cNvPr id="12" name="Text Placeholder 22"/>
          <p:cNvSpPr>
            <a:spLocks noGrp="1"/>
          </p:cNvSpPr>
          <p:nvPr>
            <p:ph type="body" sz="quarter" idx="16"/>
          </p:nvPr>
        </p:nvSpPr>
        <p:spPr>
          <a:xfrm>
            <a:off x="457201" y="1517907"/>
            <a:ext cx="2607406" cy="2488686"/>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lumMod val="65000"/>
                    <a:lumOff val="35000"/>
                  </a:schemeClr>
                </a:solidFill>
              </a:defRPr>
            </a:lvl1pPr>
          </a:lstStyle>
          <a:p>
            <a:pPr lvl="0"/>
            <a:r>
              <a:rPr lang="en-US" smtClean="0"/>
              <a:t>Click to edit Master text styles</a:t>
            </a:r>
          </a:p>
        </p:txBody>
      </p:sp>
      <p:sp>
        <p:nvSpPr>
          <p:cNvPr id="3" name="Chart Placeholder 2"/>
          <p:cNvSpPr>
            <a:spLocks noGrp="1"/>
          </p:cNvSpPr>
          <p:nvPr>
            <p:ph type="chart" sz="quarter" idx="17"/>
          </p:nvPr>
        </p:nvSpPr>
        <p:spPr>
          <a:xfrm>
            <a:off x="3482976" y="1123950"/>
            <a:ext cx="5236560" cy="3284538"/>
          </a:xfrm>
        </p:spPr>
        <p:txBody>
          <a:bodyPr rtlCol="0" anchor="ctr" anchorCtr="1">
            <a:noAutofit/>
          </a:bodyPr>
          <a:lstStyle>
            <a:lvl1pPr marL="60325" indent="0" algn="ctr">
              <a:buNone/>
              <a:defRPr/>
            </a:lvl1pPr>
          </a:lstStyle>
          <a:p>
            <a:pPr lvl="0"/>
            <a:r>
              <a:rPr lang="en-US" noProof="0" dirty="0" smtClean="0"/>
              <a:t>Click icon to add chart</a:t>
            </a:r>
            <a:endParaRPr lang="en-US" noProof="0" dirty="0"/>
          </a:p>
        </p:txBody>
      </p:sp>
      <p:sp>
        <p:nvSpPr>
          <p:cNvPr id="9" name="Title 1"/>
          <p:cNvSpPr>
            <a:spLocks noGrp="1"/>
          </p:cNvSpPr>
          <p:nvPr>
            <p:ph type="title"/>
          </p:nvPr>
        </p:nvSpPr>
        <p:spPr>
          <a:xfrm>
            <a:off x="457200" y="480486"/>
            <a:ext cx="8229600" cy="423784"/>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rdware and Software Closing">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racle Logo">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21" descr="O_signature_clr_rgb.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struction &amp; Guidelines Title ">
    <p:spTree>
      <p:nvGrpSpPr>
        <p:cNvPr id="1" name=""/>
        <p:cNvGrpSpPr/>
        <p:nvPr/>
      </p:nvGrpSpPr>
      <p:grpSpPr>
        <a:xfrm>
          <a:off x="0" y="0"/>
          <a:ext cx="0" cy="0"/>
          <a:chOff x="0" y="0"/>
          <a:chExt cx="0" cy="0"/>
        </a:xfrm>
      </p:grpSpPr>
      <p:sp>
        <p:nvSpPr>
          <p:cNvPr id="3" name="Rectangle 2"/>
          <p:cNvSpPr/>
          <p:nvPr userDrawn="1"/>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itle 1"/>
          <p:cNvSpPr>
            <a:spLocks noGrp="1"/>
          </p:cNvSpPr>
          <p:nvPr>
            <p:ph type="title"/>
          </p:nvPr>
        </p:nvSpPr>
        <p:spPr>
          <a:xfrm>
            <a:off x="455613" y="1171557"/>
            <a:ext cx="5030787" cy="1100723"/>
          </a:xfrm>
        </p:spPr>
        <p:txBody>
          <a:bodyPr anchor="t"/>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mplate Instruction, do not use">
    <p:spTree>
      <p:nvGrpSpPr>
        <p:cNvPr id="1" name=""/>
        <p:cNvGrpSpPr/>
        <p:nvPr/>
      </p:nvGrpSpPr>
      <p:grpSpPr>
        <a:xfrm>
          <a:off x="0" y="0"/>
          <a:ext cx="0" cy="0"/>
          <a:chOff x="0" y="0"/>
          <a:chExt cx="0" cy="0"/>
        </a:xfrm>
      </p:grpSpPr>
      <p:sp>
        <p:nvSpPr>
          <p:cNvPr id="4" name="Rectangle 3"/>
          <p:cNvSpPr/>
          <p:nvPr/>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a:xfrm>
            <a:off x="457200" y="1201839"/>
            <a:ext cx="8229600" cy="2929889"/>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80486"/>
            <a:ext cx="8229600" cy="423784"/>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late Instruction subhead, do not use">
    <p:spTree>
      <p:nvGrpSpPr>
        <p:cNvPr id="1" name=""/>
        <p:cNvGrpSpPr/>
        <p:nvPr/>
      </p:nvGrpSpPr>
      <p:grpSpPr>
        <a:xfrm>
          <a:off x="0" y="0"/>
          <a:ext cx="0" cy="0"/>
          <a:chOff x="0" y="0"/>
          <a:chExt cx="0" cy="0"/>
        </a:xfrm>
      </p:grpSpPr>
      <p:sp>
        <p:nvSpPr>
          <p:cNvPr id="5" name="Rectangle 4"/>
          <p:cNvSpPr/>
          <p:nvPr/>
        </p:nvSpPr>
        <p:spPr>
          <a:xfrm>
            <a:off x="0" y="4487863"/>
            <a:ext cx="9144000"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a:xfrm>
            <a:off x="457200" y="1413514"/>
            <a:ext cx="8229600" cy="2929889"/>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80486"/>
            <a:ext cx="8229600" cy="423784"/>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457200" y="919160"/>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p:txBody>
      </p:sp>
      <p:sp>
        <p:nvSpPr>
          <p:cNvPr id="5" name="Footer Placeholder 4"/>
          <p:cNvSpPr>
            <a:spLocks noGrp="1"/>
          </p:cNvSpPr>
          <p:nvPr>
            <p:ph type="ftr" sz="quarter" idx="10"/>
          </p:nvPr>
        </p:nvSpPr>
        <p:spPr>
          <a:xfrm>
            <a:off x="6037263" y="4791075"/>
            <a:ext cx="2895600" cy="274638"/>
          </a:xfrm>
          <a:prstGeom prst="rect">
            <a:avLst/>
          </a:prstGeom>
        </p:spPr>
        <p:txBody>
          <a:bodyPr/>
          <a:lstStyle>
            <a:lvl1pPr fontAlgn="auto">
              <a:spcBef>
                <a:spcPts val="0"/>
              </a:spcBef>
              <a:spcAft>
                <a:spcPts val="0"/>
              </a:spcAft>
              <a:defRPr>
                <a:latin typeface="+mn-lt"/>
                <a:cs typeface="+mn-cs"/>
              </a:defRPr>
            </a:lvl1pPr>
          </a:lstStyle>
          <a:p>
            <a:pPr>
              <a:defRPr/>
            </a:pP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457200" y="480486"/>
            <a:ext cx="8229600" cy="423784"/>
          </a:xfrm>
        </p:spPr>
        <p:txBody>
          <a:bodyPr/>
          <a:lstStyle>
            <a:lvl1pPr>
              <a:defRPr/>
            </a:lvl1pPr>
          </a:lstStyle>
          <a:p>
            <a:r>
              <a:rPr lang="en-US" smtClean="0"/>
              <a:t>Click to edit Master title style</a:t>
            </a:r>
            <a:endParaRPr lang="en-US" dirty="0"/>
          </a:p>
        </p:txBody>
      </p:sp>
      <p:sp>
        <p:nvSpPr>
          <p:cNvPr id="8" name="Text Placeholder 4"/>
          <p:cNvSpPr>
            <a:spLocks noGrp="1"/>
          </p:cNvSpPr>
          <p:nvPr>
            <p:ph type="body" sz="quarter" idx="13"/>
          </p:nvPr>
        </p:nvSpPr>
        <p:spPr>
          <a:xfrm>
            <a:off x="457200" y="919160"/>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44925696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57909495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1582002"/>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1" y="1716438"/>
            <a:ext cx="4284133"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8" name="Rectangle 7"/>
          <p:cNvSpPr/>
          <p:nvPr userDrawn="1"/>
        </p:nvSpPr>
        <p:spPr bwMode="auto">
          <a:xfrm>
            <a:off x="1524" y="1156648"/>
            <a:ext cx="42910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defRPr/>
            </a:pPr>
            <a:endParaRPr lang="en-US" sz="4000" b="1" dirty="0">
              <a:solidFill>
                <a:srgbClr val="FFFFFF"/>
              </a:solidFill>
              <a:latin typeface="Arial"/>
              <a:ea typeface="ＭＳ Ｐゴシック" pitchFamily="34" charset="-128"/>
              <a:cs typeface="+mn-cs"/>
            </a:endParaRPr>
          </a:p>
        </p:txBody>
      </p:sp>
      <p:sp>
        <p:nvSpPr>
          <p:cNvPr id="26" name="Picture Placeholder 25"/>
          <p:cNvSpPr>
            <a:spLocks noGrp="1"/>
          </p:cNvSpPr>
          <p:nvPr>
            <p:ph type="pic" sz="quarter" idx="15" hasCustomPrompt="1"/>
          </p:nvPr>
        </p:nvSpPr>
        <p:spPr>
          <a:xfrm>
            <a:off x="4318000" y="1156648"/>
            <a:ext cx="4825998"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804346" y="1163620"/>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804346" y="245538"/>
            <a:ext cx="8221121"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1863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22" descr="O_signature_clr_rgb.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5663" y="1328738"/>
            <a:ext cx="7315200" cy="2249487"/>
          </a:xfrm>
          <a:prstGeom prst="rect">
            <a:avLst/>
          </a:prstGeom>
          <a:noFill/>
          <a:ln w="9525">
            <a:noFill/>
            <a:miter lim="800000"/>
            <a:headEnd/>
            <a:tailEnd/>
          </a:ln>
        </p:spPr>
      </p:pic>
    </p:spTree>
    <p:extLst>
      <p:ext uri="{BB962C8B-B14F-4D97-AF65-F5344CB8AC3E}">
        <p14:creationId xmlns:p14="http://schemas.microsoft.com/office/powerpoint/2010/main" val="262876503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3" name="Rectangle 2"/>
          <p:cNvSpPr/>
          <p:nvPr userDrawn="1"/>
        </p:nvSpPr>
        <p:spPr>
          <a:xfrm>
            <a:off x="5715000" y="0"/>
            <a:ext cx="3429000"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11" name="Title 1"/>
          <p:cNvSpPr>
            <a:spLocks noGrp="1"/>
          </p:cNvSpPr>
          <p:nvPr>
            <p:ph type="title"/>
          </p:nvPr>
        </p:nvSpPr>
        <p:spPr>
          <a:xfrm>
            <a:off x="802761" y="1571843"/>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28805726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New Template_Title 1">
    <p:bg>
      <p:bgPr>
        <a:solidFill>
          <a:schemeClr val="bg1"/>
        </a:solidFill>
        <a:effectLst/>
      </p:bgPr>
    </p:bg>
    <p:spTree>
      <p:nvGrpSpPr>
        <p:cNvPr id="1" name=""/>
        <p:cNvGrpSpPr/>
        <p:nvPr/>
      </p:nvGrpSpPr>
      <p:grpSpPr>
        <a:xfrm>
          <a:off x="0" y="0"/>
          <a:ext cx="0" cy="0"/>
          <a:chOff x="0" y="0"/>
          <a:chExt cx="0" cy="0"/>
        </a:xfrm>
      </p:grpSpPr>
      <p:pic>
        <p:nvPicPr>
          <p:cNvPr id="6" name="Picture 2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5588" cy="5149850"/>
          </a:xfrm>
          <a:prstGeom prst="rect">
            <a:avLst/>
          </a:prstGeom>
          <a:noFill/>
          <a:ln w="9525">
            <a:noFill/>
            <a:miter lim="800000"/>
            <a:headEnd/>
            <a:tailEnd/>
          </a:ln>
        </p:spPr>
      </p:pic>
      <p:sp>
        <p:nvSpPr>
          <p:cNvPr id="3" name="Picture Placeholder 2"/>
          <p:cNvSpPr>
            <a:spLocks noGrp="1"/>
          </p:cNvSpPr>
          <p:nvPr>
            <p:ph type="pic" sz="quarter" idx="14"/>
          </p:nvPr>
        </p:nvSpPr>
        <p:spPr>
          <a:xfrm>
            <a:off x="5715000" y="0"/>
            <a:ext cx="34290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smtClean="0"/>
              <a:t>Click icon to add picture</a:t>
            </a:r>
            <a:endParaRPr lang="en-US" noProof="0" dirty="0"/>
          </a:p>
        </p:txBody>
      </p:sp>
      <p:sp>
        <p:nvSpPr>
          <p:cNvPr id="17" name="Title 1"/>
          <p:cNvSpPr>
            <a:spLocks noGrp="1"/>
          </p:cNvSpPr>
          <p:nvPr>
            <p:ph type="title"/>
          </p:nvPr>
        </p:nvSpPr>
        <p:spPr bwMode="white">
          <a:xfrm>
            <a:off x="451484" y="1583267"/>
            <a:ext cx="5026449" cy="1230657"/>
          </a:xfrm>
        </p:spPr>
        <p:txBody>
          <a:bodyPr anchor="b"/>
          <a:lstStyle>
            <a:lvl1pPr>
              <a:defRPr sz="2800">
                <a:solidFill>
                  <a:schemeClr val="tx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bwMode="white">
          <a:xfrm>
            <a:off x="450849" y="2914276"/>
            <a:ext cx="5027083" cy="1048124"/>
          </a:xfrm>
        </p:spPr>
        <p:txBody>
          <a:bodyPr/>
          <a:lstStyle>
            <a:lvl1pPr marL="0" indent="0">
              <a:spcAft>
                <a:spcPts val="0"/>
              </a:spcAft>
              <a:buNone/>
              <a:defRPr>
                <a:solidFill>
                  <a:srgbClr val="000000"/>
                </a:solidFill>
              </a:defRPr>
            </a:lvl1pPr>
          </a:lstStyle>
          <a:p>
            <a:pPr lvl="0"/>
            <a:r>
              <a:rPr lang="en-US" smtClean="0"/>
              <a:t>Click to edit Master text styles</a:t>
            </a:r>
          </a:p>
        </p:txBody>
      </p:sp>
    </p:spTree>
    <p:extLst>
      <p:ext uri="{BB962C8B-B14F-4D97-AF65-F5344CB8AC3E}">
        <p14:creationId xmlns:p14="http://schemas.microsoft.com/office/powerpoint/2010/main" val="283077509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7574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81263" y="1700213"/>
              <a:ext cx="4179887" cy="1198562"/>
            </a:xfrm>
            <a:prstGeom prst="rect">
              <a:avLst/>
            </a:prstGeom>
            <a:noFill/>
            <a:ln w="9525">
              <a:noFill/>
              <a:miter lim="800000"/>
              <a:headEnd/>
              <a:tailEnd/>
            </a:ln>
          </p:spPr>
        </p:pic>
      </p:grpSp>
    </p:spTree>
    <p:extLst>
      <p:ext uri="{BB962C8B-B14F-4D97-AF65-F5344CB8AC3E}">
        <p14:creationId xmlns:p14="http://schemas.microsoft.com/office/powerpoint/2010/main" val="4083528050"/>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6"/>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154"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2" indent="0" algn="ctr">
              <a:buNone/>
              <a:defRPr>
                <a:solidFill>
                  <a:schemeClr val="tx1">
                    <a:tint val="75000"/>
                  </a:schemeClr>
                </a:solidFill>
              </a:defRPr>
            </a:lvl5pPr>
            <a:lvl6pPr marL="2285766" indent="0" algn="ctr">
              <a:buNone/>
              <a:defRPr>
                <a:solidFill>
                  <a:schemeClr val="tx1">
                    <a:tint val="75000"/>
                  </a:schemeClr>
                </a:solidFill>
              </a:defRPr>
            </a:lvl6pPr>
            <a:lvl7pPr marL="2742919" indent="0" algn="ctr">
              <a:buNone/>
              <a:defRPr>
                <a:solidFill>
                  <a:schemeClr val="tx1">
                    <a:tint val="75000"/>
                  </a:schemeClr>
                </a:solidFill>
              </a:defRPr>
            </a:lvl7pPr>
            <a:lvl8pPr marL="3200072" indent="0" algn="ctr">
              <a:buNone/>
              <a:defRPr>
                <a:solidFill>
                  <a:schemeClr val="tx1">
                    <a:tint val="75000"/>
                  </a:schemeClr>
                </a:solidFill>
              </a:defRPr>
            </a:lvl8pPr>
            <a:lvl9pPr marL="3657226"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fontAlgn="auto">
                <a:spcBef>
                  <a:spcPts val="0"/>
                </a:spcBef>
                <a:spcAft>
                  <a:spcPts val="0"/>
                </a:spcAft>
              </a:pP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fontAlgn="auto">
                <a:spcBef>
                  <a:spcPts val="0"/>
                </a:spcBef>
                <a:spcAft>
                  <a:spcPts val="0"/>
                </a:spcAft>
              </a:pP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8"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91431" tIns="91431" rIns="91431" bIns="91431" rtlCol="0" anchor="ctr"/>
          <a:lstStyle/>
          <a:p>
            <a:pPr algn="ctr" defTabSz="914306" fontAlgn="auto">
              <a:spcBef>
                <a:spcPts val="0"/>
              </a:spcBef>
              <a:spcAft>
                <a:spcPts val="0"/>
              </a:spcAft>
            </a:pP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7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80486"/>
            <a:ext cx="8229600" cy="423784"/>
          </a:xfrm>
        </p:spPr>
        <p:txBody>
          <a:bodyPr/>
          <a:lstStyle/>
          <a:p>
            <a:r>
              <a:rPr lang="en-US" smtClean="0"/>
              <a:t>Click to edit Master title style</a:t>
            </a:r>
            <a:endParaRPr lang="en-US" dirty="0"/>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365248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83113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941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0885854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242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9246812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799479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12371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54" indent="0">
              <a:buNone/>
              <a:defRPr sz="2800"/>
            </a:lvl2pPr>
            <a:lvl3pPr marL="914306" indent="0">
              <a:buNone/>
              <a:defRPr sz="2400"/>
            </a:lvl3pPr>
            <a:lvl4pPr marL="1371460" indent="0">
              <a:buNone/>
              <a:defRPr sz="2000"/>
            </a:lvl4pPr>
            <a:lvl5pPr marL="1828612"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42836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63694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out logo and Imag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3" descr="O_signature_wht_rgb.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a:xfrm>
            <a:off x="451485" y="2053590"/>
            <a:ext cx="4636982" cy="760334"/>
          </a:xfrm>
        </p:spPr>
        <p:txBody>
          <a:bodyPr/>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50" y="2914276"/>
            <a:ext cx="4636982"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3744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logo without Imag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51689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0" y="-25400"/>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3" descr="O_signature_wht_rgb.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61938" y="254000"/>
            <a:ext cx="2147887" cy="661988"/>
          </a:xfrm>
          <a:prstGeom prst="rect">
            <a:avLst/>
          </a:prstGeom>
          <a:noFill/>
          <a:ln w="9525">
            <a:noFill/>
            <a:miter lim="800000"/>
            <a:headEnd/>
            <a:tailEnd/>
          </a:ln>
        </p:spPr>
      </p:pic>
      <p:sp>
        <p:nvSpPr>
          <p:cNvPr id="9" name="Rectangle 8"/>
          <p:cNvSpPr/>
          <p:nvPr userDrawn="1"/>
        </p:nvSpPr>
        <p:spPr>
          <a:xfrm>
            <a:off x="5943600" y="-25400"/>
            <a:ext cx="32004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451485" y="2053590"/>
            <a:ext cx="4636982" cy="760334"/>
          </a:xfrm>
        </p:spPr>
        <p:txBody>
          <a:bodyPr/>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50" y="2914276"/>
            <a:ext cx="4636982"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 name="Picture Placeholder 2"/>
          <p:cNvSpPr>
            <a:spLocks noGrp="1"/>
          </p:cNvSpPr>
          <p:nvPr>
            <p:ph type="pic" sz="quarter" idx="14"/>
          </p:nvPr>
        </p:nvSpPr>
        <p:spPr>
          <a:xfrm>
            <a:off x="5943600" y="-25400"/>
            <a:ext cx="32004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360613" y="0"/>
            <a:ext cx="6783387" cy="4630738"/>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2681288" y="-1588"/>
            <a:ext cx="6462712" cy="4630738"/>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7" name="Group 9"/>
          <p:cNvGrpSpPr>
            <a:grpSpLocks/>
          </p:cNvGrpSpPr>
          <p:nvPr userDrawn="1"/>
        </p:nvGrpSpPr>
        <p:grpSpPr bwMode="auto">
          <a:xfrm>
            <a:off x="0" y="4629150"/>
            <a:ext cx="9144000" cy="168275"/>
            <a:chOff x="0" y="4629150"/>
            <a:chExt cx="9144000" cy="168275"/>
          </a:xfrm>
        </p:grpSpPr>
        <p:pic>
          <p:nvPicPr>
            <p:cNvPr id="8" name="Picture 25" descr="Red Ba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9" name="Picture 20" descr="Oracle WHITE"/>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17" name="Title 1"/>
          <p:cNvSpPr>
            <a:spLocks noGrp="1"/>
          </p:cNvSpPr>
          <p:nvPr>
            <p:ph type="title"/>
          </p:nvPr>
        </p:nvSpPr>
        <p:spPr>
          <a:xfrm>
            <a:off x="457835" y="1171557"/>
            <a:ext cx="1724448" cy="760334"/>
          </a:xfrm>
        </p:spPr>
        <p:txBody>
          <a:bodyPr anchor="t"/>
          <a:lstStyle>
            <a:lvl1pPr algn="l" defTabSz="914400"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3175011" y="1122129"/>
            <a:ext cx="5544524" cy="3116236"/>
          </a:xfrm>
        </p:spPr>
        <p:txBody>
          <a:bodyPr/>
          <a:lstStyle>
            <a:lvl1pPr marL="342900" indent="-342900">
              <a:lnSpc>
                <a:spcPct val="120000"/>
              </a:lnSpc>
              <a:buSzPct val="90000"/>
              <a:buFont typeface="Wingdings" pitchFamily="2" charset="2"/>
              <a:buChar char="§"/>
              <a:defRPr sz="2400">
                <a:solidFill>
                  <a:schemeClr val="tx2"/>
                </a:solidFill>
              </a:defRPr>
            </a:lvl1pPr>
          </a:lstStyle>
          <a:p>
            <a:pPr lvl="0"/>
            <a:r>
              <a:rPr lang="en-US" smtClean="0"/>
              <a:t>Click to edit Master text styles</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aphic Section Divider">
    <p:spTree>
      <p:nvGrpSpPr>
        <p:cNvPr id="1" name=""/>
        <p:cNvGrpSpPr/>
        <p:nvPr/>
      </p:nvGrpSpPr>
      <p:grpSpPr>
        <a:xfrm>
          <a:off x="0" y="0"/>
          <a:ext cx="0" cy="0"/>
          <a:chOff x="0" y="0"/>
          <a:chExt cx="0" cy="0"/>
        </a:xfrm>
      </p:grpSpPr>
      <p:sp>
        <p:nvSpPr>
          <p:cNvPr id="3" name="Rectangle 2"/>
          <p:cNvSpPr/>
          <p:nvPr userDrawn="1"/>
        </p:nvSpPr>
        <p:spPr>
          <a:xfrm>
            <a:off x="5943600" y="0"/>
            <a:ext cx="3200400" cy="4630738"/>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userDrawn="1"/>
        </p:nvSpPr>
        <p:spPr>
          <a:xfrm>
            <a:off x="6264275" y="0"/>
            <a:ext cx="2879725"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5" name="Group 5"/>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11" name="Title 1"/>
          <p:cNvSpPr>
            <a:spLocks noGrp="1"/>
          </p:cNvSpPr>
          <p:nvPr>
            <p:ph type="title"/>
          </p:nvPr>
        </p:nvSpPr>
        <p:spPr>
          <a:xfrm>
            <a:off x="455613" y="1173894"/>
            <a:ext cx="5030787" cy="1100723"/>
          </a:xfrm>
        </p:spPr>
        <p:txBody>
          <a:bodyPr anchor="t"/>
          <a:lstStyle>
            <a:lvl1pPr>
              <a:defRPr sz="2800" b="1">
                <a:ln w="0">
                  <a:noFill/>
                </a:ln>
                <a:solidFill>
                  <a:schemeClr val="tx2"/>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Section Divider">
    <p:spTree>
      <p:nvGrpSpPr>
        <p:cNvPr id="1" name=""/>
        <p:cNvGrpSpPr/>
        <p:nvPr/>
      </p:nvGrpSpPr>
      <p:grpSpPr>
        <a:xfrm>
          <a:off x="0" y="0"/>
          <a:ext cx="0" cy="0"/>
          <a:chOff x="0" y="0"/>
          <a:chExt cx="0" cy="0"/>
        </a:xfrm>
      </p:grpSpPr>
      <p:sp>
        <p:nvSpPr>
          <p:cNvPr id="4" name="Rectangle 3"/>
          <p:cNvSpPr/>
          <p:nvPr userDrawn="1"/>
        </p:nvSpPr>
        <p:spPr>
          <a:xfrm>
            <a:off x="8497888" y="0"/>
            <a:ext cx="646112" cy="4630738"/>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4"/>
          <p:cNvSpPr/>
          <p:nvPr userDrawn="1"/>
        </p:nvSpPr>
        <p:spPr>
          <a:xfrm>
            <a:off x="5943600" y="-1588"/>
            <a:ext cx="320675" cy="4630738"/>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6264275" y="-1588"/>
            <a:ext cx="2233613" cy="4630738"/>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userDrawn="1"/>
        </p:nvSpPr>
        <p:spPr>
          <a:xfrm>
            <a:off x="6264275" y="-1588"/>
            <a:ext cx="2233613" cy="4630738"/>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8" name="Group 5"/>
          <p:cNvGrpSpPr>
            <a:grpSpLocks/>
          </p:cNvGrpSpPr>
          <p:nvPr userDrawn="1"/>
        </p:nvGrpSpPr>
        <p:grpSpPr bwMode="auto">
          <a:xfrm>
            <a:off x="0" y="4629150"/>
            <a:ext cx="9144000" cy="168275"/>
            <a:chOff x="0" y="4629150"/>
            <a:chExt cx="9144000" cy="168275"/>
          </a:xfrm>
        </p:grpSpPr>
        <p:pic>
          <p:nvPicPr>
            <p:cNvPr id="9" name="Picture 25" descr="Red Ba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12" name="Picture 20" descr="Oracle WHITE"/>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11" name="Title 1"/>
          <p:cNvSpPr>
            <a:spLocks noGrp="1"/>
          </p:cNvSpPr>
          <p:nvPr>
            <p:ph type="title"/>
          </p:nvPr>
        </p:nvSpPr>
        <p:spPr>
          <a:xfrm>
            <a:off x="455613" y="1173894"/>
            <a:ext cx="5030787" cy="1100723"/>
          </a:xfrm>
        </p:spPr>
        <p:txBody>
          <a:bodyPr anchor="t"/>
          <a:lstStyle>
            <a:lvl1pPr algn="l" defTabSz="914400"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6263640" y="-2117"/>
            <a:ext cx="224028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nouncement Slide">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a:gsLst>
              <a:gs pos="100000">
                <a:srgbClr val="BFBFBF"/>
              </a:gs>
              <a:gs pos="0">
                <a:srgbClr val="595959"/>
              </a:gs>
            </a:gsLst>
            <a:lin ang="16200000" scaled="0"/>
          </a:gradFill>
          <a:ln>
            <a:noFill/>
          </a:ln>
          <a:effectLst>
            <a:outerShdw blurRad="152400" dist="63500" dir="54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5" name="Group 8"/>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10" name="Text Placeholder 9"/>
          <p:cNvSpPr>
            <a:spLocks noGrp="1"/>
          </p:cNvSpPr>
          <p:nvPr>
            <p:ph type="body" sz="quarter" idx="11"/>
          </p:nvPr>
        </p:nvSpPr>
        <p:spPr>
          <a:xfrm>
            <a:off x="457200" y="1586246"/>
            <a:ext cx="5171342"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gradFill>
                  <a:gsLst>
                    <a:gs pos="0">
                      <a:schemeClr val="bg1"/>
                    </a:gs>
                    <a:gs pos="100000">
                      <a:schemeClr val="bg1">
                        <a:lumMod val="90000"/>
                      </a:schemeClr>
                    </a:gs>
                  </a:gsLst>
                  <a:lin ang="5400000" scaled="0"/>
                </a:gradFill>
              </a:defRPr>
            </a:lvl1pPr>
          </a:lstStyle>
          <a:p>
            <a:pPr lvl="0"/>
            <a:r>
              <a:rPr lang="en-US" smtClean="0"/>
              <a:t>Click to edit Master text styles</a:t>
            </a:r>
          </a:p>
        </p:txBody>
      </p:sp>
      <p:sp>
        <p:nvSpPr>
          <p:cNvPr id="12" name="Picture Placeholder 11"/>
          <p:cNvSpPr>
            <a:spLocks noGrp="1"/>
          </p:cNvSpPr>
          <p:nvPr>
            <p:ph type="pic" sz="quarter" idx="12"/>
          </p:nvPr>
        </p:nvSpPr>
        <p:spPr>
          <a:xfrm>
            <a:off x="5788822" y="0"/>
            <a:ext cx="3064933"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dirty="0" smtClean="0"/>
              <a:t>Click icon to add picture</a:t>
            </a:r>
            <a:endParaRPr lang="en-US" noProof="0"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481013"/>
            <a:ext cx="8229600" cy="42386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412875"/>
            <a:ext cx="8229600" cy="2930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3076" name="Picture 20" descr="Oracle WHITE"/>
          <p:cNvPicPr>
            <a:picLocks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8015288" y="4668838"/>
            <a:ext cx="704850" cy="88900"/>
          </a:xfrm>
          <a:prstGeom prst="rect">
            <a:avLst/>
          </a:prstGeom>
          <a:noFill/>
          <a:ln w="9525">
            <a:noFill/>
            <a:miter lim="800000"/>
            <a:headEnd/>
            <a:tailEnd/>
          </a:ln>
        </p:spPr>
      </p:pic>
      <p:grpSp>
        <p:nvGrpSpPr>
          <p:cNvPr id="3077" name="Group 4"/>
          <p:cNvGrpSpPr>
            <a:grpSpLocks/>
          </p:cNvGrpSpPr>
          <p:nvPr/>
        </p:nvGrpSpPr>
        <p:grpSpPr bwMode="auto">
          <a:xfrm>
            <a:off x="0" y="4629150"/>
            <a:ext cx="9144000" cy="168275"/>
            <a:chOff x="0" y="4629150"/>
            <a:chExt cx="9144000" cy="168275"/>
          </a:xfrm>
        </p:grpSpPr>
        <p:pic>
          <p:nvPicPr>
            <p:cNvPr id="3084" name="Picture 25" descr="Red Ba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3085" name="Picture 20" descr="Oracle WHITE"/>
            <p:cNvPicPr>
              <a:picLocks noChangeArrowheads="1"/>
            </p:cNvPicPr>
            <p:nvPr userDrawn="1"/>
          </p:nvPicPr>
          <p:blipFill>
            <a:blip r:embed="rId30"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grpSp>
        <p:nvGrpSpPr>
          <p:cNvPr id="3078" name="Group 13"/>
          <p:cNvGrpSpPr>
            <a:grpSpLocks/>
          </p:cNvGrpSpPr>
          <p:nvPr/>
        </p:nvGrpSpPr>
        <p:grpSpPr bwMode="auto">
          <a:xfrm>
            <a:off x="598488" y="4913313"/>
            <a:ext cx="4584700" cy="219075"/>
            <a:chOff x="597807" y="4913790"/>
            <a:chExt cx="4584912" cy="219168"/>
          </a:xfrm>
        </p:grpSpPr>
        <p:sp>
          <p:nvSpPr>
            <p:cNvPr id="15" name="Text Box 14"/>
            <p:cNvSpPr txBox="1">
              <a:spLocks noChangeArrowheads="1"/>
            </p:cNvSpPr>
            <p:nvPr userDrawn="1"/>
          </p:nvSpPr>
          <p:spPr bwMode="auto">
            <a:xfrm>
              <a:off x="631146" y="4913790"/>
              <a:ext cx="2505191"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hangingPunct="1">
                <a:spcBef>
                  <a:spcPts val="0"/>
                </a:spcBef>
                <a:buClr>
                  <a:schemeClr val="accent1"/>
                </a:buClr>
                <a:buFont typeface="Arial"/>
                <a:buNone/>
                <a:defRPr/>
              </a:pPr>
              <a:r>
                <a:rPr lang="en-US" sz="600" dirty="0" smtClean="0">
                  <a:solidFill>
                    <a:srgbClr val="424545"/>
                  </a:solidFill>
                  <a:cs typeface="+mn-cs"/>
                </a:rPr>
                <a:t>Copyright © 2012, Oracle and/or its affiliates. All rights reserved.</a:t>
              </a:r>
            </a:p>
          </p:txBody>
        </p:sp>
        <p:cxnSp>
          <p:nvCxnSpPr>
            <p:cNvPr id="16" name="Straight Connector 15"/>
            <p:cNvCxnSpPr/>
            <p:nvPr userDrawn="1"/>
          </p:nvCxnSpPr>
          <p:spPr>
            <a:xfrm flipH="1">
              <a:off x="597807" y="4936024"/>
              <a:ext cx="1587" cy="96878"/>
            </a:xfrm>
            <a:prstGeom prst="line">
              <a:avLst/>
            </a:prstGeom>
            <a:ln w="6350" cmpd="sng">
              <a:solidFill>
                <a:srgbClr val="424545"/>
              </a:solidFill>
            </a:ln>
          </p:spPr>
          <p:style>
            <a:lnRef idx="1">
              <a:schemeClr val="dk1"/>
            </a:lnRef>
            <a:fillRef idx="0">
              <a:schemeClr val="dk1"/>
            </a:fillRef>
            <a:effectRef idx="0">
              <a:schemeClr val="dk1"/>
            </a:effectRef>
            <a:fontRef idx="minor">
              <a:schemeClr val="tx1"/>
            </a:fontRef>
          </p:style>
        </p:cxnSp>
        <p:sp>
          <p:nvSpPr>
            <p:cNvPr id="17" name="Text Box 14"/>
            <p:cNvSpPr txBox="1">
              <a:spLocks noChangeArrowheads="1"/>
            </p:cNvSpPr>
            <p:nvPr userDrawn="1"/>
          </p:nvSpPr>
          <p:spPr bwMode="auto">
            <a:xfrm>
              <a:off x="2923602" y="4913790"/>
              <a:ext cx="2259117"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hangingPunct="1">
                <a:spcBef>
                  <a:spcPts val="0"/>
                </a:spcBef>
                <a:buClr>
                  <a:schemeClr val="accent1"/>
                </a:buClr>
                <a:buFont typeface="Arial"/>
                <a:buNone/>
                <a:defRPr/>
              </a:pPr>
              <a:endParaRPr lang="en-US" sz="800" dirty="0" smtClean="0">
                <a:solidFill>
                  <a:schemeClr val="tx2"/>
                </a:solidFill>
                <a:cs typeface="+mn-cs"/>
              </a:endParaRPr>
            </a:p>
          </p:txBody>
        </p:sp>
        <p:cxnSp>
          <p:nvCxnSpPr>
            <p:cNvPr id="19" name="Straight Connector 18"/>
            <p:cNvCxnSpPr/>
            <p:nvPr userDrawn="1"/>
          </p:nvCxnSpPr>
          <p:spPr>
            <a:xfrm flipH="1">
              <a:off x="2893438" y="4936024"/>
              <a:ext cx="1587" cy="96878"/>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5600" y="4883150"/>
            <a:ext cx="279400" cy="185738"/>
          </a:xfrm>
          <a:prstGeom prst="rect">
            <a:avLst/>
          </a:prstGeom>
        </p:spPr>
        <p:txBody>
          <a:bodyPr wrap="none">
            <a:spAutoFit/>
          </a:bodyPr>
          <a:lstStyle/>
          <a:p>
            <a:pPr algn="r" fontAlgn="auto">
              <a:spcBef>
                <a:spcPts val="0"/>
              </a:spcBef>
              <a:spcAft>
                <a:spcPts val="0"/>
              </a:spcAft>
              <a:defRPr/>
            </a:pPr>
            <a:fld id="{D7D8D497-9765-4E13-98A1-D23741A589E5}" type="slidenum">
              <a:rPr lang="en-US" sz="600">
                <a:solidFill>
                  <a:schemeClr val="tx2"/>
                </a:solidFill>
                <a:latin typeface="+mn-lt"/>
                <a:cs typeface="+mn-cs"/>
              </a:rPr>
              <a:pPr algn="r" fontAlgn="auto">
                <a:spcBef>
                  <a:spcPts val="0"/>
                </a:spcBef>
                <a:spcAft>
                  <a:spcPts val="0"/>
                </a:spcAft>
                <a:defRPr/>
              </a:pPr>
              <a:t>‹#›</a:t>
            </a:fld>
            <a:endParaRPr lang="en-US" sz="600" dirty="0">
              <a:solidFill>
                <a:schemeClr val="tx2"/>
              </a:solidFill>
              <a:latin typeface="+mn-lt"/>
              <a:cs typeface="+mn-cs"/>
            </a:endParaRPr>
          </a:p>
        </p:txBody>
      </p: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Lst>
  <p:transition spd="med">
    <p:fade/>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800" b="1" kern="120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8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8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8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8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8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8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800" b="1">
          <a:solidFill>
            <a:schemeClr val="tx2"/>
          </a:solidFill>
          <a:latin typeface="Arial" pitchFamily="34" charset="0"/>
          <a:cs typeface="Arial" pitchFamily="34" charset="0"/>
        </a:defRPr>
      </a:lvl9pPr>
    </p:titleStyle>
    <p:body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2"/>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2"/>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2"/>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2"/>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31" tIns="45716" rIns="91431" bIns="4571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31" tIns="45716" rIns="91431" bIns="45716"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31" tIns="45716" rIns="91431" bIns="45716" rtlCol="0" anchor="ctr"/>
          <a:lstStyle>
            <a:lvl1pPr algn="l">
              <a:defRPr sz="1200">
                <a:solidFill>
                  <a:schemeClr val="tx1">
                    <a:tint val="75000"/>
                  </a:schemeClr>
                </a:solidFill>
              </a:defRPr>
            </a:lvl1pPr>
          </a:lstStyle>
          <a:p>
            <a:pPr defTabSz="914306" fontAlgn="auto">
              <a:spcBef>
                <a:spcPts val="0"/>
              </a:spcBef>
              <a:spcAft>
                <a:spcPts val="0"/>
              </a:spcAft>
            </a:pPr>
            <a:fld id="{532A548F-CF34-4B50-B370-B3732F5B80E4}" type="datetimeFigureOut">
              <a:rPr lang="zh-CN" altLang="en-US" smtClean="0">
                <a:solidFill>
                  <a:prstClr val="black">
                    <a:tint val="75000"/>
                  </a:prstClr>
                </a:solidFill>
                <a:latin typeface="Verdana"/>
                <a:cs typeface="Arial" charset="0"/>
              </a:rPr>
              <a:pPr defTabSz="914306" fontAlgn="auto">
                <a:spcBef>
                  <a:spcPts val="0"/>
                </a:spcBef>
                <a:spcAft>
                  <a:spcPts val="0"/>
                </a:spcAft>
              </a:pPr>
              <a:t>2018/1/5</a:t>
            </a:fld>
            <a:endParaRPr lang="zh-CN" altLang="en-US">
              <a:solidFill>
                <a:prstClr val="black">
                  <a:tint val="75000"/>
                </a:prstClr>
              </a:solidFill>
              <a:latin typeface="Verdana"/>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31" tIns="45716" rIns="91431" bIns="45716" rtlCol="0" anchor="ctr"/>
          <a:lstStyle>
            <a:lvl1pPr algn="ctr">
              <a:defRPr sz="1200">
                <a:solidFill>
                  <a:schemeClr val="tx1">
                    <a:tint val="75000"/>
                  </a:schemeClr>
                </a:solidFill>
              </a:defRPr>
            </a:lvl1pPr>
          </a:lstStyle>
          <a:p>
            <a:pPr defTabSz="914306" fontAlgn="auto">
              <a:spcBef>
                <a:spcPts val="0"/>
              </a:spcBef>
              <a:spcAft>
                <a:spcPts val="0"/>
              </a:spcAft>
            </a:pPr>
            <a:endParaRPr lang="zh-CN" altLang="en-US">
              <a:solidFill>
                <a:prstClr val="black">
                  <a:tint val="75000"/>
                </a:prstClr>
              </a:solidFill>
              <a:latin typeface="Verdana"/>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31" tIns="45716" rIns="91431" bIns="45716" rtlCol="0" anchor="ctr"/>
          <a:lstStyle>
            <a:lvl1pPr algn="r">
              <a:defRPr sz="1200">
                <a:solidFill>
                  <a:schemeClr val="tx1">
                    <a:tint val="75000"/>
                  </a:schemeClr>
                </a:solidFill>
              </a:defRPr>
            </a:lvl1pPr>
          </a:lstStyle>
          <a:p>
            <a:pPr defTabSz="914306" fontAlgn="auto">
              <a:spcBef>
                <a:spcPts val="0"/>
              </a:spcBef>
              <a:spcAft>
                <a:spcPts val="0"/>
              </a:spcAft>
            </a:pPr>
            <a:fld id="{E6F7F160-E61C-4897-94C3-BDF1D09C6643}" type="slidenum">
              <a:rPr lang="zh-CN" altLang="en-US" smtClean="0">
                <a:solidFill>
                  <a:prstClr val="black">
                    <a:tint val="75000"/>
                  </a:prstClr>
                </a:solidFill>
                <a:latin typeface="Verdana"/>
                <a:cs typeface="Arial" charset="0"/>
              </a:rPr>
              <a:pPr defTabSz="914306" fontAlgn="auto">
                <a:spcBef>
                  <a:spcPts val="0"/>
                </a:spcBef>
                <a:spcAft>
                  <a:spcPts val="0"/>
                </a:spcAft>
              </a:pPr>
              <a:t>‹#›</a:t>
            </a:fld>
            <a:endParaRPr lang="zh-CN" altLang="en-US">
              <a:solidFill>
                <a:prstClr val="black">
                  <a:tint val="75000"/>
                </a:prstClr>
              </a:solidFill>
              <a:latin typeface="Verdana"/>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34544"/>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Lst>
  <p:txStyles>
    <p:titleStyle>
      <a:lvl1pPr algn="l" defTabSz="914306"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306" rtl="0" eaLnBrk="1" latinLnBrk="0" hangingPunct="1">
        <a:spcBef>
          <a:spcPct val="20000"/>
        </a:spcBef>
        <a:buFont typeface="Arial" pitchFamily="34" charset="0"/>
        <a:buNone/>
        <a:defRPr sz="1800" kern="1200">
          <a:solidFill>
            <a:schemeClr val="tx1"/>
          </a:solidFill>
          <a:latin typeface="+mn-lt"/>
          <a:ea typeface="+mn-ea"/>
          <a:cs typeface="+mn-cs"/>
        </a:defRPr>
      </a:lvl1pPr>
      <a:lvl2pPr marL="457154" indent="0" algn="l" defTabSz="914306" rtl="0" eaLnBrk="1" latinLnBrk="0" hangingPunct="1">
        <a:spcBef>
          <a:spcPct val="20000"/>
        </a:spcBef>
        <a:buFont typeface="Arial" pitchFamily="34" charset="0"/>
        <a:buNone/>
        <a:defRPr sz="1600" kern="1200">
          <a:solidFill>
            <a:schemeClr val="tx1"/>
          </a:solidFill>
          <a:latin typeface="+mn-lt"/>
          <a:ea typeface="+mn-ea"/>
          <a:cs typeface="+mn-cs"/>
        </a:defRPr>
      </a:lvl2pPr>
      <a:lvl3pPr marL="914306" indent="0" algn="l" defTabSz="914306" rtl="0" eaLnBrk="1" latinLnBrk="0" hangingPunct="1">
        <a:spcBef>
          <a:spcPct val="20000"/>
        </a:spcBef>
        <a:buFont typeface="Arial" pitchFamily="34" charset="0"/>
        <a:buNone/>
        <a:defRPr sz="1400" kern="1200">
          <a:solidFill>
            <a:schemeClr val="tx1"/>
          </a:solidFill>
          <a:latin typeface="+mn-lt"/>
          <a:ea typeface="+mn-ea"/>
          <a:cs typeface="+mn-cs"/>
        </a:defRPr>
      </a:lvl3pPr>
      <a:lvl4pPr marL="1371460"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4pPr>
      <a:lvl5pPr marL="1828612"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5"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9"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2"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06" rtl="0" eaLnBrk="1" latinLnBrk="0" hangingPunct="1">
        <a:defRPr sz="1800" kern="1200">
          <a:solidFill>
            <a:schemeClr val="tx1"/>
          </a:solidFill>
          <a:latin typeface="+mn-lt"/>
          <a:ea typeface="+mn-ea"/>
          <a:cs typeface="+mn-cs"/>
        </a:defRPr>
      </a:lvl1pPr>
      <a:lvl2pPr marL="457154"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2"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7.gif"/></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5.xml"/><Relationship Id="rId5" Type="http://schemas.openxmlformats.org/officeDocument/2006/relationships/image" Target="../media/image1.wm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jpeg"/><Relationship Id="rId12"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81.gif"/></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jpeg"/><Relationship Id="rId7"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84.jpe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5.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0.xml"/><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119.png"/><Relationship Id="rId4" Type="http://schemas.openxmlformats.org/officeDocument/2006/relationships/image" Target="../media/image118.jpeg"/></Relationships>
</file>

<file path=ppt/slides/_rels/slide3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28.emf"/><Relationship Id="rId7" Type="http://schemas.openxmlformats.org/officeDocument/2006/relationships/image" Target="../media/image132.png"/><Relationship Id="rId12"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emf"/><Relationship Id="rId11" Type="http://schemas.openxmlformats.org/officeDocument/2006/relationships/image" Target="../media/image135.emf"/><Relationship Id="rId5" Type="http://schemas.openxmlformats.org/officeDocument/2006/relationships/image" Target="../media/image130.emf"/><Relationship Id="rId10" Type="http://schemas.openxmlformats.org/officeDocument/2006/relationships/image" Target="../media/image134.png"/><Relationship Id="rId4" Type="http://schemas.openxmlformats.org/officeDocument/2006/relationships/image" Target="../media/image129.emf"/><Relationship Id="rId9"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144.gif"/><Relationship Id="rId3" Type="http://schemas.openxmlformats.org/officeDocument/2006/relationships/image" Target="../media/image139.png"/><Relationship Id="rId7" Type="http://schemas.openxmlformats.org/officeDocument/2006/relationships/diagramColors" Target="../diagrams/colors3.xml"/><Relationship Id="rId12" Type="http://schemas.openxmlformats.org/officeDocument/2006/relationships/image" Target="../media/image143.jpeg"/><Relationship Id="rId2" Type="http://schemas.openxmlformats.org/officeDocument/2006/relationships/notesSlide" Target="../notesSlides/notesSlide32.xml"/><Relationship Id="rId16" Type="http://schemas.openxmlformats.org/officeDocument/2006/relationships/image" Target="../media/image147.gif"/><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42.png"/><Relationship Id="rId5" Type="http://schemas.openxmlformats.org/officeDocument/2006/relationships/diagramLayout" Target="../diagrams/layout3.xml"/><Relationship Id="rId15" Type="http://schemas.openxmlformats.org/officeDocument/2006/relationships/image" Target="../media/image146.gif"/><Relationship Id="rId10" Type="http://schemas.openxmlformats.org/officeDocument/2006/relationships/image" Target="../media/image141.png"/><Relationship Id="rId4" Type="http://schemas.openxmlformats.org/officeDocument/2006/relationships/diagramData" Target="../diagrams/data3.xml"/><Relationship Id="rId9" Type="http://schemas.openxmlformats.org/officeDocument/2006/relationships/image" Target="../media/image140.emf"/><Relationship Id="rId14" Type="http://schemas.openxmlformats.org/officeDocument/2006/relationships/image" Target="../media/image145.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jpeg"/><Relationship Id="rId2"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5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jpeg"/><Relationship Id="rId2" Type="http://schemas.openxmlformats.org/officeDocument/2006/relationships/image" Target="../media/image154.jpeg"/><Relationship Id="rId1" Type="http://schemas.openxmlformats.org/officeDocument/2006/relationships/slideLayout" Target="../slideLayouts/slideLayout3.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jpe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oracle.com/openworld"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www.oraclepartnerevent.com/2013/oow-vcp-reception/email.html" TargetMode="External"/><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58.xml.rels><?xml version="1.0" encoding="UTF-8" standalone="yes"?>
<Relationships xmlns="http://schemas.openxmlformats.org/package/2006/relationships"><Relationship Id="rId8" Type="http://schemas.openxmlformats.org/officeDocument/2006/relationships/image" Target="../media/image174.jpeg"/><Relationship Id="rId13" Type="http://schemas.openxmlformats.org/officeDocument/2006/relationships/image" Target="../media/image179.jpeg"/><Relationship Id="rId3" Type="http://schemas.openxmlformats.org/officeDocument/2006/relationships/image" Target="../media/image170.png"/><Relationship Id="rId7" Type="http://schemas.openxmlformats.org/officeDocument/2006/relationships/image" Target="../media/image173.png"/><Relationship Id="rId12" Type="http://schemas.openxmlformats.org/officeDocument/2006/relationships/image" Target="../media/image178.wmf"/><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hyperlink" Target="http://www.lorientconsulting.com/index.html" TargetMode="External"/><Relationship Id="rId9" Type="http://schemas.openxmlformats.org/officeDocument/2006/relationships/image" Target="../media/image175.jpeg"/><Relationship Id="rId14" Type="http://schemas.openxmlformats.org/officeDocument/2006/relationships/image" Target="../media/image180.jpeg"/></Relationships>
</file>

<file path=ppt/slides/_rels/slide59.xml.rels><?xml version="1.0" encoding="UTF-8" standalone="yes"?>
<Relationships xmlns="http://schemas.openxmlformats.org/package/2006/relationships"><Relationship Id="rId3" Type="http://schemas.openxmlformats.org/officeDocument/2006/relationships/hyperlink" Target="mailto:OOW13@MOD43.COM" TargetMode="External"/><Relationship Id="rId7" Type="http://schemas.openxmlformats.org/officeDocument/2006/relationships/image" Target="../media/image184.pn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183.png"/><Relationship Id="rId5" Type="http://schemas.openxmlformats.org/officeDocument/2006/relationships/image" Target="../media/image182.jpeg"/><Relationship Id="rId4" Type="http://schemas.openxmlformats.org/officeDocument/2006/relationships/image" Target="../media/image18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hyperlink" Target="http://www.oracle.com/goto/SCMreception" TargetMode="External"/><Relationship Id="rId7" Type="http://schemas.openxmlformats.org/officeDocument/2006/relationships/image" Target="../media/image189.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6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192.jpeg"/><Relationship Id="rId4" Type="http://schemas.openxmlformats.org/officeDocument/2006/relationships/image" Target="../media/image191.jpeg"/></Relationships>
</file>

<file path=ppt/slides/_rels/slide63.xml.rels><?xml version="1.0" encoding="UTF-8" standalone="yes"?>
<Relationships xmlns="http://schemas.openxmlformats.org/package/2006/relationships"><Relationship Id="rId3" Type="http://schemas.openxmlformats.org/officeDocument/2006/relationships/hyperlink" Target="http://eventreg.oracle.com/profile/web/index.cfm?PKwebID=0x177286ec5&amp;source=on-1-mw" TargetMode="External"/><Relationship Id="rId2" Type="http://schemas.openxmlformats.org/officeDocument/2006/relationships/notesSlide" Target="../notesSlides/notesSlide47.xml"/><Relationship Id="rId1" Type="http://schemas.openxmlformats.org/officeDocument/2006/relationships/slideLayout" Target="../slideLayouts/slideLayout21.xml"/><Relationship Id="rId4" Type="http://schemas.openxmlformats.org/officeDocument/2006/relationships/image" Target="../media/image193.png"/></Relationships>
</file>

<file path=ppt/slides/_rels/slide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5.xml"/><Relationship Id="rId5" Type="http://schemas.openxmlformats.org/officeDocument/2006/relationships/image" Target="../media/image1.wmf"/><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850762"/>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812218" y="1540256"/>
            <a:ext cx="6790712" cy="63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4" tIns="45697" rIns="91394" bIns="45697">
            <a:spAutoFit/>
          </a:bodyPr>
          <a:lstStyle>
            <a:lvl1pPr marL="157163" indent="-157163" eaLnBrk="0" hangingPunct="0">
              <a:defRPr sz="2700" b="1">
                <a:solidFill>
                  <a:schemeClr val="tx1"/>
                </a:solidFill>
                <a:latin typeface="Arial" charset="0"/>
                <a:ea typeface="ＭＳ Ｐゴシック" charset="-128"/>
              </a:defRPr>
            </a:lvl1pPr>
            <a:lvl2pPr marL="742950" indent="-285750" eaLnBrk="0" hangingPunct="0">
              <a:defRPr sz="2700" b="1">
                <a:solidFill>
                  <a:schemeClr val="tx1"/>
                </a:solidFill>
                <a:latin typeface="Arial" charset="0"/>
                <a:ea typeface="ＭＳ Ｐゴシック" charset="-128"/>
              </a:defRPr>
            </a:lvl2pPr>
            <a:lvl3pPr marL="1143000" indent="-228600" eaLnBrk="0" hangingPunct="0">
              <a:defRPr sz="2700" b="1">
                <a:solidFill>
                  <a:schemeClr val="tx1"/>
                </a:solidFill>
                <a:latin typeface="Arial" charset="0"/>
                <a:ea typeface="ＭＳ Ｐゴシック" charset="-128"/>
              </a:defRPr>
            </a:lvl3pPr>
            <a:lvl4pPr marL="1600200" indent="-228600" eaLnBrk="0" hangingPunct="0">
              <a:defRPr sz="2700" b="1">
                <a:solidFill>
                  <a:schemeClr val="tx1"/>
                </a:solidFill>
                <a:latin typeface="Arial" charset="0"/>
                <a:ea typeface="ＭＳ Ｐゴシック" charset="-128"/>
              </a:defRPr>
            </a:lvl4pPr>
            <a:lvl5pPr marL="2057400" indent="-228600" eaLnBrk="0" hangingPunct="0">
              <a:defRPr sz="2700" b="1">
                <a:solidFill>
                  <a:schemeClr val="tx1"/>
                </a:solidFill>
                <a:latin typeface="Arial" charset="0"/>
                <a:ea typeface="ＭＳ Ｐゴシック" charset="-128"/>
              </a:defRPr>
            </a:lvl5pPr>
            <a:lvl6pPr marL="25146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6pPr>
            <a:lvl7pPr marL="29718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7pPr>
            <a:lvl8pPr marL="34290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8pPr>
            <a:lvl9pPr marL="38862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9pPr>
          </a:lstStyle>
          <a:p>
            <a:pPr algn="l">
              <a:lnSpc>
                <a:spcPct val="100000"/>
              </a:lnSpc>
              <a:spcBef>
                <a:spcPct val="20000"/>
              </a:spcBef>
              <a:buClrTx/>
            </a:pPr>
            <a:endParaRPr lang="en-US" sz="1600" dirty="0"/>
          </a:p>
          <a:p>
            <a:pPr algn="l">
              <a:lnSpc>
                <a:spcPct val="100000"/>
              </a:lnSpc>
              <a:spcBef>
                <a:spcPct val="20000"/>
              </a:spcBef>
              <a:buClrTx/>
            </a:pPr>
            <a:endParaRPr lang="en-US" sz="1600" b="0" dirty="0"/>
          </a:p>
        </p:txBody>
      </p:sp>
      <p:sp>
        <p:nvSpPr>
          <p:cNvPr id="8" name="Rectangle 115"/>
          <p:cNvSpPr>
            <a:spLocks noChangeArrowheads="1"/>
          </p:cNvSpPr>
          <p:nvPr/>
        </p:nvSpPr>
        <p:spPr bwMode="auto">
          <a:xfrm>
            <a:off x="3768285" y="901700"/>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5888" indent="-115888" eaLnBrk="0" hangingPunct="0">
              <a:buClr>
                <a:schemeClr val="tx2"/>
              </a:buClr>
            </a:pPr>
            <a:r>
              <a:rPr lang="en-US" altLang="ja-JP" sz="800" b="1" dirty="0" smtClean="0">
                <a:ea typeface="MS Mincho" pitchFamily="49" charset="-128"/>
                <a:cs typeface="Times New Roman" pitchFamily="18" charset="0"/>
              </a:rPr>
              <a:t>Improved Customer Satisfaction</a:t>
            </a:r>
          </a:p>
          <a:p>
            <a:pPr marL="115888" lvl="0" indent="-115888" eaLnBrk="0" hangingPunct="0">
              <a:buClr>
                <a:schemeClr val="tx2"/>
              </a:buClr>
              <a:buFontTx/>
              <a:buChar char="•"/>
            </a:pPr>
            <a:r>
              <a:rPr lang="en-US" altLang="ja-JP" sz="800" dirty="0" smtClean="0">
                <a:ea typeface="MS Mincho" pitchFamily="49" charset="-128"/>
                <a:cs typeface="Times New Roman" pitchFamily="18" charset="0"/>
              </a:rPr>
              <a:t>Notifications &amp; </a:t>
            </a:r>
            <a:r>
              <a:rPr lang="en-US" altLang="ja-JP" sz="800" dirty="0" smtClean="0">
                <a:solidFill>
                  <a:srgbClr val="000000"/>
                </a:solidFill>
                <a:ea typeface="MS Mincho" pitchFamily="49" charset="-128"/>
                <a:cs typeface="Times New Roman" pitchFamily="18" charset="0"/>
              </a:rPr>
              <a:t>business events</a:t>
            </a:r>
            <a:endParaRPr lang="en-US" altLang="ja-JP" sz="800" dirty="0" smtClean="0">
              <a:ea typeface="MS Mincho" pitchFamily="49" charset="-128"/>
              <a:cs typeface="Times New Roman" pitchFamily="18" charset="0"/>
            </a:endParaRPr>
          </a:p>
          <a:p>
            <a:pPr marL="115888" lvl="0" indent="-115888" eaLnBrk="0" hangingPunct="0">
              <a:buClr>
                <a:schemeClr val="tx2"/>
              </a:buClr>
              <a:buFontTx/>
              <a:buChar char="•"/>
            </a:pPr>
            <a:r>
              <a:rPr lang="en-US" altLang="ja-JP" sz="800" dirty="0" smtClean="0">
                <a:solidFill>
                  <a:srgbClr val="000000"/>
                </a:solidFill>
                <a:ea typeface="MS Mincho" pitchFamily="49" charset="-128"/>
                <a:cs typeface="Times New Roman" pitchFamily="18" charset="0"/>
              </a:rPr>
              <a:t>Order priority scheduling &amp; reservation</a:t>
            </a:r>
          </a:p>
          <a:p>
            <a:pPr marL="115888" indent="-115888" eaLnBrk="0" hangingPunct="0">
              <a:buClr>
                <a:schemeClr val="tx2"/>
              </a:buClr>
              <a:buFontTx/>
              <a:buChar char="•"/>
            </a:pPr>
            <a:r>
              <a:rPr lang="en-US" altLang="ja-JP" sz="800" dirty="0" smtClean="0">
                <a:ea typeface="MS Mincho" pitchFamily="49" charset="-128"/>
                <a:cs typeface="Times New Roman" pitchFamily="18" charset="0"/>
              </a:rPr>
              <a:t>Managing pre-orders</a:t>
            </a:r>
            <a:endParaRPr lang="en-US" altLang="ja-JP" sz="800" dirty="0" smtClean="0">
              <a:solidFill>
                <a:srgbClr val="000000"/>
              </a:solidFill>
              <a:ea typeface="MS Mincho" pitchFamily="49" charset="-128"/>
              <a:cs typeface="Times New Roman" pitchFamily="18" charset="0"/>
            </a:endParaRPr>
          </a:p>
          <a:p>
            <a:pPr marL="115888" indent="-115888" eaLnBrk="0" hangingPunct="0">
              <a:buClr>
                <a:schemeClr val="tx2"/>
              </a:buClr>
              <a:buFontTx/>
              <a:buChar char="•"/>
            </a:pPr>
            <a:r>
              <a:rPr lang="en-US" altLang="ja-JP" sz="800" dirty="0" smtClean="0">
                <a:solidFill>
                  <a:srgbClr val="000000"/>
                </a:solidFill>
                <a:ea typeface="MS Mincho" pitchFamily="49" charset="-128"/>
                <a:cs typeface="Times New Roman" pitchFamily="18" charset="0"/>
              </a:rPr>
              <a:t>Customer specific status/exception summaries</a:t>
            </a:r>
          </a:p>
          <a:p>
            <a:pPr marL="115888" indent="-115888" eaLnBrk="0" hangingPunct="0">
              <a:buClr>
                <a:schemeClr val="tx2"/>
              </a:buClr>
              <a:buFontTx/>
              <a:buChar char="•"/>
            </a:pPr>
            <a:r>
              <a:rPr lang="en-US" altLang="ja-JP" sz="800" dirty="0" smtClean="0">
                <a:solidFill>
                  <a:srgbClr val="000000"/>
                </a:solidFill>
                <a:ea typeface="MS Mincho" pitchFamily="49" charset="-128"/>
                <a:cs typeface="Times New Roman" pitchFamily="18" charset="0"/>
              </a:rPr>
              <a:t>Customer defined shipping statuses</a:t>
            </a:r>
            <a:endParaRPr lang="en-US" altLang="ja-JP" sz="800" dirty="0" smtClean="0">
              <a:ea typeface="MS Mincho" pitchFamily="49" charset="-128"/>
              <a:cs typeface="Times New Roman" pitchFamily="18" charset="0"/>
            </a:endParaRPr>
          </a:p>
          <a:p>
            <a:pPr marL="115888" indent="-115888" eaLnBrk="0" hangingPunct="0">
              <a:spcBef>
                <a:spcPts val="600"/>
              </a:spcBef>
              <a:buClr>
                <a:schemeClr val="tx2"/>
              </a:buClr>
            </a:pPr>
            <a:r>
              <a:rPr lang="en-US" altLang="ja-JP" sz="800" b="1" dirty="0" smtClean="0">
                <a:ea typeface="MS Mincho" pitchFamily="49" charset="-128"/>
                <a:cs typeface="Times New Roman" pitchFamily="18" charset="0"/>
              </a:rPr>
              <a:t>Faster Time to Revenue</a:t>
            </a:r>
          </a:p>
          <a:p>
            <a:pPr marL="115888" indent="-115888" eaLnBrk="0" hangingPunct="0">
              <a:buClr>
                <a:schemeClr val="tx2"/>
              </a:buClr>
              <a:buFontTx/>
              <a:buChar char="•"/>
            </a:pPr>
            <a:r>
              <a:rPr lang="en-US" altLang="ja-JP" sz="800" dirty="0" smtClean="0">
                <a:ea typeface="MS Mincho" pitchFamily="49" charset="-128"/>
                <a:cs typeface="Times New Roman" pitchFamily="18" charset="0"/>
              </a:rPr>
              <a:t>Backlog Management</a:t>
            </a:r>
          </a:p>
          <a:p>
            <a:pPr marL="115888" lvl="0" indent="-115888" eaLnBrk="0" hangingPunct="0">
              <a:buClr>
                <a:schemeClr val="tx2"/>
              </a:buClr>
              <a:buFontTx/>
              <a:buChar char="•"/>
            </a:pPr>
            <a:r>
              <a:rPr lang="en-US" altLang="ja-JP" sz="800" dirty="0" smtClean="0">
                <a:solidFill>
                  <a:srgbClr val="000000"/>
                </a:solidFill>
                <a:ea typeface="MS Mincho" pitchFamily="49" charset="-128"/>
                <a:cs typeface="Times New Roman" pitchFamily="18" charset="0"/>
              </a:rPr>
              <a:t>Mass scheduling</a:t>
            </a:r>
          </a:p>
          <a:p>
            <a:pPr marL="115888" indent="-115888" eaLnBrk="0" hangingPunct="0">
              <a:buClr>
                <a:schemeClr val="tx2"/>
              </a:buClr>
              <a:buFontTx/>
              <a:buChar char="•"/>
            </a:pPr>
            <a:r>
              <a:rPr lang="en-US" altLang="ja-JP" sz="800" dirty="0" smtClean="0">
                <a:solidFill>
                  <a:srgbClr val="000000"/>
                </a:solidFill>
                <a:ea typeface="MS Mincho" pitchFamily="49" charset="-128"/>
                <a:cs typeface="Times New Roman" pitchFamily="18" charset="0"/>
              </a:rPr>
              <a:t>Enhanced error recovery</a:t>
            </a:r>
            <a:endParaRPr lang="en-US" altLang="ja-JP" sz="800" dirty="0" smtClean="0">
              <a:ea typeface="MS Mincho" pitchFamily="49" charset="-128"/>
              <a:cs typeface="Times New Roman" pitchFamily="18" charset="0"/>
            </a:endParaRPr>
          </a:p>
          <a:p>
            <a:pPr marL="115888" indent="-115888" eaLnBrk="0" hangingPunct="0">
              <a:spcBef>
                <a:spcPts val="600"/>
              </a:spcBef>
              <a:buClr>
                <a:schemeClr val="tx2"/>
              </a:buClr>
            </a:pPr>
            <a:r>
              <a:rPr lang="en-US" sz="800" b="1" dirty="0" smtClean="0"/>
              <a:t>Lower Cost of Ownership</a:t>
            </a:r>
          </a:p>
          <a:p>
            <a:pPr marL="115888" lvl="0" indent="-115888" eaLnBrk="0" hangingPunct="0">
              <a:buClr>
                <a:srgbClr val="FF0000"/>
              </a:buClr>
              <a:buFontTx/>
              <a:buChar char="•"/>
            </a:pPr>
            <a:r>
              <a:rPr lang="en-US" sz="800" dirty="0" smtClean="0"/>
              <a:t>Time, event </a:t>
            </a:r>
            <a:r>
              <a:rPr lang="en-US" sz="800" strike="sngStrike" dirty="0" smtClean="0"/>
              <a:t>&amp;</a:t>
            </a:r>
            <a:r>
              <a:rPr lang="en-US" sz="800" dirty="0" smtClean="0"/>
              <a:t> or manually triggered coordination with fulfillment systems </a:t>
            </a:r>
          </a:p>
          <a:p>
            <a:pPr marL="115888" lvl="0" indent="-115888" eaLnBrk="0" hangingPunct="0">
              <a:buClr>
                <a:srgbClr val="FF0000"/>
              </a:buClr>
              <a:buFontTx/>
              <a:buChar char="•"/>
            </a:pPr>
            <a:r>
              <a:rPr lang="en-US" altLang="ja-JP" sz="800" dirty="0" smtClean="0">
                <a:solidFill>
                  <a:srgbClr val="000000"/>
                </a:solidFill>
                <a:ea typeface="MS Mincho" pitchFamily="49" charset="-128"/>
                <a:cs typeface="Times New Roman" pitchFamily="18" charset="0"/>
              </a:rPr>
              <a:t>Searching user defined fields</a:t>
            </a:r>
          </a:p>
          <a:p>
            <a:pPr marL="115888" indent="-115888" eaLnBrk="0" hangingPunct="0">
              <a:buClr>
                <a:srgbClr val="FF0000"/>
              </a:buClr>
              <a:buFontTx/>
              <a:buChar char="•"/>
            </a:pPr>
            <a:r>
              <a:rPr lang="en-US" sz="800" dirty="0" smtClean="0"/>
              <a:t>Configure business rules using user defined fields</a:t>
            </a:r>
            <a:endParaRPr lang="en-US" altLang="ja-JP" sz="800" dirty="0" smtClean="0">
              <a:solidFill>
                <a:srgbClr val="000000"/>
              </a:solidFill>
              <a:ea typeface="MS Mincho" pitchFamily="49" charset="-128"/>
              <a:cs typeface="Times New Roman" pitchFamily="18" charset="0"/>
            </a:endParaRPr>
          </a:p>
          <a:p>
            <a:pPr marL="115888" lvl="0" indent="-115888" eaLnBrk="0" hangingPunct="0">
              <a:buClr>
                <a:srgbClr val="FF0000"/>
              </a:buClr>
              <a:buFontTx/>
              <a:buChar char="•"/>
            </a:pPr>
            <a:r>
              <a:rPr lang="en-US" altLang="ja-JP" sz="800" dirty="0" smtClean="0">
                <a:solidFill>
                  <a:srgbClr val="000000"/>
                </a:solidFill>
                <a:ea typeface="MS Mincho" pitchFamily="49" charset="-128"/>
                <a:cs typeface="Times New Roman" pitchFamily="18" charset="0"/>
              </a:rPr>
              <a:t>Increased flexibility for cross channel order inquiry</a:t>
            </a:r>
          </a:p>
          <a:p>
            <a:pPr marL="115888" lvl="0" indent="-115888" eaLnBrk="0" hangingPunct="0">
              <a:buClr>
                <a:srgbClr val="FF0000"/>
              </a:buClr>
              <a:buFontTx/>
              <a:buChar char="•"/>
            </a:pPr>
            <a:r>
              <a:rPr lang="en-US" sz="800" dirty="0" smtClean="0"/>
              <a:t>Concurrent processing of independent order lines </a:t>
            </a:r>
            <a:r>
              <a:rPr lang="en-US" altLang="ja-JP" sz="800" dirty="0" smtClean="0">
                <a:solidFill>
                  <a:srgbClr val="000000"/>
                </a:solidFill>
                <a:ea typeface="MS Mincho" pitchFamily="49" charset="-128"/>
                <a:cs typeface="Times New Roman" pitchFamily="18" charset="0"/>
              </a:rPr>
              <a:t>Coordinated fulfillment interdependent order lines</a:t>
            </a:r>
          </a:p>
          <a:p>
            <a:pPr marL="115888" lvl="0" indent="-115888" eaLnBrk="0" hangingPunct="0">
              <a:buClr>
                <a:srgbClr val="FF0000"/>
              </a:buClr>
              <a:buFontTx/>
              <a:buChar char="•"/>
            </a:pPr>
            <a:endParaRPr lang="en-US" altLang="ja-JP" sz="800" dirty="0" smtClean="0">
              <a:solidFill>
                <a:srgbClr val="000000"/>
              </a:solidFill>
              <a:ea typeface="MS Mincho" pitchFamily="49" charset="-128"/>
              <a:cs typeface="Times New Roman" pitchFamily="18" charset="0"/>
            </a:endParaRPr>
          </a:p>
          <a:p>
            <a:pPr marL="115888" indent="-115888" eaLnBrk="0" hangingPunct="0">
              <a:spcBef>
                <a:spcPts val="600"/>
              </a:spcBef>
              <a:buClr>
                <a:schemeClr val="tx2"/>
              </a:buClr>
            </a:pPr>
            <a:endParaRPr lang="en-US" sz="800" b="1" dirty="0" smtClean="0"/>
          </a:p>
        </p:txBody>
      </p:sp>
      <p:sp>
        <p:nvSpPr>
          <p:cNvPr id="11" name="Rectangle 115"/>
          <p:cNvSpPr>
            <a:spLocks noChangeArrowheads="1"/>
          </p:cNvSpPr>
          <p:nvPr/>
        </p:nvSpPr>
        <p:spPr bwMode="auto">
          <a:xfrm>
            <a:off x="4057250" y="983777"/>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What’s Next</a:t>
            </a:r>
          </a:p>
          <a:p>
            <a:pPr algn="ctr" defTabSz="912790" eaLnBrk="0" fontAlgn="auto" hangingPunct="0">
              <a:spcBef>
                <a:spcPts val="0"/>
              </a:spcBef>
              <a:spcAft>
                <a:spcPts val="0"/>
              </a:spcAft>
              <a:defRPr/>
            </a:pPr>
            <a:r>
              <a:rPr lang="en-US" sz="1000" dirty="0" smtClean="0">
                <a:solidFill>
                  <a:srgbClr val="FF0000"/>
                </a:solidFill>
                <a:latin typeface="Arial"/>
              </a:rPr>
              <a:t>0-12 month planning cycle</a:t>
            </a:r>
            <a:endParaRPr lang="en-US" sz="900" dirty="0">
              <a:solidFill>
                <a:srgbClr val="FF0000"/>
              </a:solidFill>
              <a:latin typeface="Arial"/>
            </a:endParaRPr>
          </a:p>
        </p:txBody>
      </p:sp>
      <p:sp>
        <p:nvSpPr>
          <p:cNvPr id="16" name="Rectangle 18"/>
          <p:cNvSpPr>
            <a:spLocks noGrp="1" noChangeArrowheads="1"/>
          </p:cNvSpPr>
          <p:nvPr>
            <p:ph type="title"/>
          </p:nvPr>
        </p:nvSpPr>
        <p:spPr/>
        <p:txBody>
          <a:bodyPr/>
          <a:lstStyle/>
          <a:p>
            <a:pPr eaLnBrk="1" hangingPunct="1"/>
            <a:r>
              <a:rPr lang="en-US" sz="2400" dirty="0" smtClean="0"/>
              <a:t>Oracle Applications: Current Release and Roadmap </a:t>
            </a:r>
            <a:r>
              <a:rPr lang="en-US" sz="1800" dirty="0" smtClean="0"/>
              <a:t/>
            </a:r>
            <a:br>
              <a:rPr lang="en-US" sz="1800" dirty="0" smtClean="0"/>
            </a:br>
            <a:r>
              <a:rPr lang="en-US" sz="2000" b="0" dirty="0" smtClean="0"/>
              <a:t>Distributed Order Orchestration</a:t>
            </a:r>
            <a:endParaRPr lang="en-US" sz="2000" b="0" dirty="0" smtClean="0">
              <a:ea typeface="ＭＳ Ｐゴシック" charset="-128"/>
            </a:endParaRPr>
          </a:p>
        </p:txBody>
      </p:sp>
      <p:sp>
        <p:nvSpPr>
          <p:cNvPr id="7" name="Rectangle 115"/>
          <p:cNvSpPr>
            <a:spLocks noChangeArrowheads="1"/>
          </p:cNvSpPr>
          <p:nvPr/>
        </p:nvSpPr>
        <p:spPr bwMode="auto">
          <a:xfrm>
            <a:off x="6375128" y="901771"/>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5888" indent="-115888" eaLnBrk="0" hangingPunct="0">
              <a:buClr>
                <a:schemeClr val="tx2"/>
              </a:buClr>
            </a:pPr>
            <a:r>
              <a:rPr lang="en-US" altLang="ja-JP" sz="800" b="1" dirty="0" smtClean="0">
                <a:ea typeface="MS Mincho" pitchFamily="49" charset="-128"/>
                <a:cs typeface="Times New Roman" pitchFamily="18" charset="0"/>
              </a:rPr>
              <a:t>Improved Customer Satisfaction</a:t>
            </a:r>
          </a:p>
          <a:p>
            <a:pPr marL="115888" indent="-115888" eaLnBrk="0" hangingPunct="0">
              <a:buClr>
                <a:schemeClr val="tx2"/>
              </a:buClr>
              <a:buFontTx/>
              <a:buChar char="•"/>
            </a:pPr>
            <a:r>
              <a:rPr lang="en-US" altLang="ja-JP" sz="800" dirty="0" smtClean="0">
                <a:ea typeface="MS Mincho" pitchFamily="49" charset="-128"/>
                <a:cs typeface="Times New Roman" pitchFamily="18" charset="0"/>
              </a:rPr>
              <a:t>Configured products</a:t>
            </a:r>
          </a:p>
          <a:p>
            <a:pPr marL="115888" indent="-115888" eaLnBrk="0" hangingPunct="0">
              <a:buClr>
                <a:schemeClr val="tx2"/>
              </a:buClr>
              <a:buFontTx/>
              <a:buChar char="•"/>
            </a:pPr>
            <a:r>
              <a:rPr lang="en-US" altLang="ja-JP" sz="800" dirty="0" smtClean="0">
                <a:ea typeface="MS Mincho" pitchFamily="49" charset="-128"/>
                <a:cs typeface="Times New Roman" pitchFamily="18" charset="0"/>
              </a:rPr>
              <a:t>Installations, subscriptions, appointments</a:t>
            </a:r>
          </a:p>
          <a:p>
            <a:pPr marL="115888" indent="-115888" eaLnBrk="0" hangingPunct="0">
              <a:buClr>
                <a:schemeClr val="tx2"/>
              </a:buClr>
              <a:buFontTx/>
              <a:buChar char="•"/>
            </a:pPr>
            <a:r>
              <a:rPr lang="en-US" sz="800" dirty="0" smtClean="0"/>
              <a:t>Coverage processing</a:t>
            </a:r>
          </a:p>
          <a:p>
            <a:pPr marL="115888" indent="-115888" eaLnBrk="0" hangingPunct="0">
              <a:buClr>
                <a:schemeClr val="tx2"/>
              </a:buClr>
              <a:buFontTx/>
              <a:buChar char="•"/>
            </a:pPr>
            <a:r>
              <a:rPr lang="en-US" sz="800" dirty="0" smtClean="0"/>
              <a:t>Goods &amp; services delivery coordination</a:t>
            </a:r>
          </a:p>
          <a:p>
            <a:pPr marL="115888" indent="-115888" eaLnBrk="0" hangingPunct="0">
              <a:buClr>
                <a:schemeClr val="tx2"/>
              </a:buClr>
              <a:buFontTx/>
              <a:buChar char="•"/>
            </a:pPr>
            <a:r>
              <a:rPr lang="en-US" sz="800" dirty="0" smtClean="0"/>
              <a:t>Additional retail flows</a:t>
            </a:r>
          </a:p>
          <a:p>
            <a:pPr marL="115888" indent="-115888" eaLnBrk="0" hangingPunct="0">
              <a:spcBef>
                <a:spcPts val="600"/>
              </a:spcBef>
              <a:buClr>
                <a:schemeClr val="tx2"/>
              </a:buClr>
            </a:pPr>
            <a:r>
              <a:rPr lang="en-US" altLang="ja-JP" sz="800" b="1" dirty="0" smtClean="0">
                <a:ea typeface="MS Mincho" pitchFamily="49" charset="-128"/>
                <a:cs typeface="Times New Roman" pitchFamily="18" charset="0"/>
              </a:rPr>
              <a:t>Faster Time to Revenue</a:t>
            </a:r>
          </a:p>
          <a:p>
            <a:pPr marL="115888" indent="-115888" eaLnBrk="0" hangingPunct="0">
              <a:buClr>
                <a:schemeClr val="tx2"/>
              </a:buClr>
              <a:buFontTx/>
              <a:buChar char="•"/>
            </a:pPr>
            <a:r>
              <a:rPr lang="en-US" sz="800" dirty="0" smtClean="0"/>
              <a:t>Integration with Fusion applications for internal orders, drop ship, back-to-back processes</a:t>
            </a:r>
          </a:p>
          <a:p>
            <a:pPr marL="115888" indent="-115888" eaLnBrk="0" hangingPunct="0">
              <a:buClr>
                <a:schemeClr val="tx2"/>
              </a:buClr>
              <a:buFontTx/>
              <a:buChar char="•"/>
            </a:pPr>
            <a:r>
              <a:rPr lang="en-US" sz="800" dirty="0" smtClean="0"/>
              <a:t>Trade Management  integration</a:t>
            </a:r>
          </a:p>
          <a:p>
            <a:pPr marL="115888" indent="-115888" eaLnBrk="0" hangingPunct="0">
              <a:buClr>
                <a:schemeClr val="tx2"/>
              </a:buClr>
              <a:buFontTx/>
              <a:buChar char="•"/>
            </a:pPr>
            <a:r>
              <a:rPr lang="en-US" sz="800" dirty="0" smtClean="0"/>
              <a:t>Service product management with asset based ordering</a:t>
            </a:r>
          </a:p>
          <a:p>
            <a:pPr marL="115888" indent="-115888" eaLnBrk="0" hangingPunct="0">
              <a:spcBef>
                <a:spcPts val="600"/>
              </a:spcBef>
              <a:buClr>
                <a:schemeClr val="tx2"/>
              </a:buClr>
            </a:pPr>
            <a:r>
              <a:rPr lang="en-US" sz="800" b="1" dirty="0" smtClean="0"/>
              <a:t>Lower Cost of Ownership</a:t>
            </a:r>
          </a:p>
          <a:p>
            <a:pPr marL="115888" indent="-115888" eaLnBrk="0" hangingPunct="0">
              <a:buClr>
                <a:schemeClr val="tx2"/>
              </a:buClr>
              <a:buFontTx/>
              <a:buChar char="•"/>
            </a:pPr>
            <a:r>
              <a:rPr lang="en-US" sz="800" dirty="0" smtClean="0"/>
              <a:t>Cloud enablement</a:t>
            </a:r>
          </a:p>
          <a:p>
            <a:pPr marL="115888" indent="-115888" eaLnBrk="0" hangingPunct="0">
              <a:buClr>
                <a:schemeClr val="tx2"/>
              </a:buClr>
              <a:buFontTx/>
              <a:buChar char="•"/>
            </a:pPr>
            <a:r>
              <a:rPr lang="en-US" sz="800" dirty="0" smtClean="0"/>
              <a:t>Order </a:t>
            </a:r>
            <a:r>
              <a:rPr lang="en-US" sz="800" smtClean="0"/>
              <a:t>capture integration</a:t>
            </a:r>
            <a:endParaRPr lang="en-US" sz="800" dirty="0" smtClean="0"/>
          </a:p>
          <a:p>
            <a:pPr marL="115888" indent="-115888" eaLnBrk="0" hangingPunct="0">
              <a:buClr>
                <a:schemeClr val="tx2"/>
              </a:buClr>
              <a:buFontTx/>
              <a:buChar char="•"/>
            </a:pPr>
            <a:endParaRPr lang="en-US" sz="800" dirty="0"/>
          </a:p>
        </p:txBody>
      </p:sp>
      <p:sp>
        <p:nvSpPr>
          <p:cNvPr id="9" name="Rectangle 115"/>
          <p:cNvSpPr>
            <a:spLocks noChangeArrowheads="1"/>
          </p:cNvSpPr>
          <p:nvPr/>
        </p:nvSpPr>
        <p:spPr bwMode="auto">
          <a:xfrm>
            <a:off x="6664093" y="985484"/>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Future Directions</a:t>
            </a:r>
            <a:br>
              <a:rPr lang="en-US" sz="1000" b="1" dirty="0" smtClean="0">
                <a:solidFill>
                  <a:srgbClr val="FF0000"/>
                </a:solidFill>
                <a:latin typeface="Arial"/>
              </a:rPr>
            </a:br>
            <a:r>
              <a:rPr lang="en-US" sz="1000" dirty="0" smtClean="0">
                <a:solidFill>
                  <a:srgbClr val="FF0000"/>
                </a:solidFill>
                <a:latin typeface="Arial"/>
              </a:rPr>
              <a:t>Post 12 month planning cycle</a:t>
            </a:r>
            <a:endParaRPr lang="en-US" sz="900" dirty="0">
              <a:solidFill>
                <a:srgbClr val="FF0000"/>
              </a:solidFill>
              <a:latin typeface="Arial"/>
            </a:endParaRPr>
          </a:p>
        </p:txBody>
      </p:sp>
      <p:pic>
        <p:nvPicPr>
          <p:cNvPr id="10" name="Picture 4" descr="Backlog.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644" y="915234"/>
            <a:ext cx="2350169" cy="1791237"/>
          </a:xfrm>
          <a:prstGeom prst="rect">
            <a:avLst/>
          </a:prstGeom>
          <a:noFill/>
          <a:ln w="9525">
            <a:noFill/>
            <a:miter lim="800000"/>
            <a:headEnd/>
            <a:tailEnd/>
          </a:ln>
        </p:spPr>
      </p:pic>
      <p:pic>
        <p:nvPicPr>
          <p:cNvPr id="15" name="Picture 45" descr="CondiProcess_Paus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08661" y="1029178"/>
            <a:ext cx="735113" cy="1624617"/>
          </a:xfrm>
          <a:prstGeom prst="rect">
            <a:avLst/>
          </a:prstGeom>
          <a:noFill/>
          <a:ln w="9525">
            <a:noFill/>
            <a:miter lim="800000"/>
            <a:headEnd/>
            <a:tailEnd/>
          </a:ln>
        </p:spPr>
      </p:pic>
      <p:pic>
        <p:nvPicPr>
          <p:cNvPr id="17" name="Picture 45" descr="CondiProcess_Paus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98583" y="2305537"/>
            <a:ext cx="1060189" cy="475257"/>
          </a:xfrm>
          <a:prstGeom prst="rect">
            <a:avLst/>
          </a:prstGeom>
          <a:noFill/>
          <a:ln w="9525">
            <a:solidFill>
              <a:schemeClr val="tx1"/>
            </a:solidFill>
            <a:miter lim="800000"/>
            <a:headEnd/>
            <a:tailEnd/>
          </a:ln>
        </p:spPr>
      </p:pic>
      <p:cxnSp>
        <p:nvCxnSpPr>
          <p:cNvPr id="21" name="Straight Arrow Connector 20"/>
          <p:cNvCxnSpPr/>
          <p:nvPr/>
        </p:nvCxnSpPr>
        <p:spPr>
          <a:xfrm>
            <a:off x="3012141" y="1447454"/>
            <a:ext cx="238205" cy="860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644" y="2007427"/>
            <a:ext cx="2331720" cy="689547"/>
          </a:xfrm>
          <a:prstGeom prst="rect">
            <a:avLst/>
          </a:prstGeom>
          <a:noFill/>
          <a:ln w="9525">
            <a:solidFill>
              <a:schemeClr val="accent1"/>
            </a:solidFill>
            <a:miter lim="800000"/>
            <a:headEnd/>
            <a:tailEnd/>
          </a:ln>
        </p:spPr>
      </p:pic>
      <p:sp>
        <p:nvSpPr>
          <p:cNvPr id="28" name="Rectangle 27"/>
          <p:cNvSpPr/>
          <p:nvPr/>
        </p:nvSpPr>
        <p:spPr>
          <a:xfrm>
            <a:off x="117604" y="1279654"/>
            <a:ext cx="2221230" cy="5410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cxnSp>
        <p:nvCxnSpPr>
          <p:cNvPr id="30" name="Straight Arrow Connector 29"/>
          <p:cNvCxnSpPr>
            <a:stCxn id="28" idx="2"/>
          </p:cNvCxnSpPr>
          <p:nvPr/>
        </p:nvCxnSpPr>
        <p:spPr>
          <a:xfrm flipH="1">
            <a:off x="1100584" y="1820674"/>
            <a:ext cx="127635" cy="175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4" name="Picture 2" descr="part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0032" y="2923248"/>
            <a:ext cx="3412432" cy="645340"/>
          </a:xfrm>
          <a:prstGeom prst="rect">
            <a:avLst/>
          </a:prstGeom>
          <a:noFill/>
          <a:ln w="9525">
            <a:noFill/>
            <a:miter lim="800000"/>
            <a:headEnd/>
            <a:tailEnd/>
          </a:ln>
        </p:spPr>
      </p:pic>
      <p:pic>
        <p:nvPicPr>
          <p:cNvPr id="35" name="Picture 2" descr="part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830" y="3300876"/>
            <a:ext cx="3568588" cy="439211"/>
          </a:xfrm>
          <a:prstGeom prst="rect">
            <a:avLst/>
          </a:prstGeom>
          <a:noFill/>
          <a:ln w="9525">
            <a:solidFill>
              <a:schemeClr val="tx1"/>
            </a:solidFill>
            <a:miter lim="800000"/>
            <a:headEnd/>
            <a:tailEnd/>
          </a:ln>
        </p:spPr>
      </p:pic>
      <p:pic>
        <p:nvPicPr>
          <p:cNvPr id="36" name="Picture 62" descr="cloud_and_Bkgd_dkoutline.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258525" y="3764012"/>
            <a:ext cx="1622240" cy="880862"/>
          </a:xfrm>
          <a:prstGeom prst="rect">
            <a:avLst/>
          </a:prstGeom>
          <a:noFill/>
          <a:ln w="9525">
            <a:noFill/>
            <a:miter lim="800000"/>
            <a:headEnd/>
            <a:tailEnd/>
          </a:ln>
        </p:spPr>
      </p:pic>
      <p:sp>
        <p:nvSpPr>
          <p:cNvPr id="37" name="Rectangle 36"/>
          <p:cNvSpPr/>
          <p:nvPr/>
        </p:nvSpPr>
        <p:spPr>
          <a:xfrm>
            <a:off x="1410545" y="4100348"/>
            <a:ext cx="1919416" cy="261610"/>
          </a:xfrm>
          <a:prstGeom prst="rect">
            <a:avLst/>
          </a:prstGeom>
        </p:spPr>
        <p:txBody>
          <a:bodyPr wrap="square">
            <a:spAutoFit/>
          </a:bodyPr>
          <a:lstStyle/>
          <a:p>
            <a:pPr defTabSz="914400"/>
            <a:r>
              <a:rPr lang="en-US" sz="1100" b="1" dirty="0" smtClean="0">
                <a:solidFill>
                  <a:srgbClr val="0070C0"/>
                </a:solidFill>
                <a:latin typeface="Arial" pitchFamily="34" charset="0"/>
                <a:ea typeface="ＭＳ Ｐゴシック" pitchFamily="34" charset="-128"/>
                <a:cs typeface="Arial" pitchFamily="34" charset="0"/>
              </a:rPr>
              <a:t>DOO Public Cloud</a:t>
            </a:r>
            <a:endParaRPr lang="en-US" sz="1100" b="1" dirty="0">
              <a:solidFill>
                <a:srgbClr val="0070C0"/>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49225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481013"/>
            <a:ext cx="8229600" cy="423862"/>
          </a:xfrm>
        </p:spPr>
        <p:txBody>
          <a:bodyPr/>
          <a:lstStyle/>
          <a:p>
            <a:r>
              <a:rPr lang="en-US" dirty="0" smtClean="0">
                <a:ea typeface="ＭＳ Ｐゴシック" pitchFamily="34" charset="-128"/>
              </a:rPr>
              <a:t>Why is Fusion GOP Better and Different?</a:t>
            </a:r>
            <a:endParaRPr lang="en-US" dirty="0" smtClean="0"/>
          </a:p>
        </p:txBody>
      </p:sp>
      <p:pic>
        <p:nvPicPr>
          <p:cNvPr id="26"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525" y="1252538"/>
            <a:ext cx="2214563" cy="812800"/>
          </a:xfrm>
          <a:prstGeom prst="rect">
            <a:avLst/>
          </a:prstGeom>
          <a:noFill/>
          <a:ln w="9525">
            <a:solidFill>
              <a:srgbClr val="404040"/>
            </a:solidFill>
            <a:miter lim="800000"/>
            <a:headEnd/>
            <a:tailEnd/>
          </a:ln>
          <a:effectLst>
            <a:outerShdw dist="38100" dir="2700000" algn="tl" rotWithShape="0">
              <a:srgbClr val="808080">
                <a:alpha val="39999"/>
              </a:srgbClr>
            </a:outerShdw>
          </a:effectLst>
        </p:spPr>
      </p:pic>
      <p:pic>
        <p:nvPicPr>
          <p:cNvPr id="2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288" y="1971675"/>
            <a:ext cx="2197100" cy="1081088"/>
          </a:xfrm>
          <a:prstGeom prst="rect">
            <a:avLst/>
          </a:prstGeom>
          <a:noFill/>
          <a:ln w="9525">
            <a:solidFill>
              <a:srgbClr val="404040"/>
            </a:solidFill>
            <a:miter lim="800000"/>
            <a:headEnd/>
            <a:tailEnd/>
          </a:ln>
          <a:effectLst>
            <a:outerShdw dist="38100" dir="2700000" algn="tl" rotWithShape="0">
              <a:srgbClr val="808080">
                <a:alpha val="39999"/>
              </a:srgbClr>
            </a:outerShdw>
          </a:effectLst>
        </p:spPr>
      </p:pic>
      <p:pic>
        <p:nvPicPr>
          <p:cNvPr id="28"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0" y="2998788"/>
            <a:ext cx="2182813" cy="923925"/>
          </a:xfrm>
          <a:prstGeom prst="rect">
            <a:avLst/>
          </a:prstGeom>
          <a:noFill/>
          <a:ln w="9525">
            <a:solidFill>
              <a:srgbClr val="404040"/>
            </a:solidFill>
            <a:miter lim="800000"/>
            <a:headEnd/>
            <a:tailEnd/>
          </a:ln>
          <a:effectLst>
            <a:outerShdw dist="38100" dir="2700000" algn="tl" rotWithShape="0">
              <a:srgbClr val="808080">
                <a:alpha val="39999"/>
              </a:srgbClr>
            </a:outerShdw>
          </a:effectLst>
        </p:spPr>
      </p:pic>
      <p:pic>
        <p:nvPicPr>
          <p:cNvPr id="29"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4963" y="3830638"/>
            <a:ext cx="2154237" cy="728662"/>
          </a:xfrm>
          <a:prstGeom prst="rect">
            <a:avLst/>
          </a:prstGeom>
          <a:noFill/>
          <a:ln w="9525">
            <a:solidFill>
              <a:srgbClr val="404040"/>
            </a:solidFill>
            <a:miter lim="800000"/>
            <a:headEnd/>
            <a:tailEnd/>
          </a:ln>
          <a:effectLst>
            <a:outerShdw dist="38100" dir="2700000" algn="tl" rotWithShape="0">
              <a:srgbClr val="808080">
                <a:alpha val="39999"/>
              </a:srgbClr>
            </a:outerShdw>
          </a:effectLst>
        </p:spPr>
      </p:pic>
      <p:sp>
        <p:nvSpPr>
          <p:cNvPr id="18" name="Content Placeholder 3"/>
          <p:cNvSpPr txBox="1">
            <a:spLocks/>
          </p:cNvSpPr>
          <p:nvPr/>
        </p:nvSpPr>
        <p:spPr bwMode="auto">
          <a:xfrm>
            <a:off x="2705100" y="1338434"/>
            <a:ext cx="6438900" cy="31822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4488" marR="0" lvl="0" indent="-344488" algn="l" defTabSz="914400" rtl="0" eaLnBrk="0" fontAlgn="base" latinLnBrk="0" hangingPunct="0">
              <a:lnSpc>
                <a:spcPct val="100000"/>
              </a:lnSpc>
              <a:spcBef>
                <a:spcPts val="500"/>
              </a:spcBef>
              <a:spcAft>
                <a:spcPts val="200"/>
              </a:spcAft>
              <a:buClr>
                <a:srgbClr val="FF0000"/>
              </a:buClr>
              <a:buSzTx/>
              <a:buFont typeface="Arial" charset="0"/>
              <a:buNone/>
              <a:tabLst>
                <a:tab pos="344488" algn="l"/>
              </a:tabLst>
              <a:defRPr/>
            </a:pPr>
            <a:r>
              <a:rPr kumimoji="0" lang="en-US"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 	</a:t>
            </a: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It Includes </a:t>
            </a:r>
            <a:r>
              <a:rPr kumimoji="0" lang="en-US" sz="1600" b="1" i="0" u="sng"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All</a:t>
            </a: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 Sources of Supply &amp; Demand</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Unified promising across a common pool of material will deliver consistency and reduce inventory </a:t>
            </a:r>
          </a:p>
          <a:p>
            <a:pPr marL="344488" marR="0" lvl="0" indent="-344488" algn="l" defTabSz="914400" rtl="0" eaLnBrk="0" fontAlgn="base" latinLnBrk="0" hangingPunct="0">
              <a:lnSpc>
                <a:spcPct val="100000"/>
              </a:lnSpc>
              <a:spcBef>
                <a:spcPts val="1200"/>
              </a:spcBef>
              <a:spcAft>
                <a:spcPts val="200"/>
              </a:spcAft>
              <a:buClr>
                <a:srgbClr val="FF0000"/>
              </a:buClr>
              <a:buSzTx/>
              <a:buFont typeface="Arial" charset="0"/>
              <a:buNone/>
              <a:tabLst>
                <a:tab pos="344488" algn="l"/>
              </a:tabLst>
              <a:defRPr/>
            </a:pP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 	It Supports Dynamic Simulation</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Real-time re-estimating and what-if scenarios to prevent surprises</a:t>
            </a:r>
            <a:endParaRPr kumimoji="0" lang="en-US" sz="1400" b="0"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a:p>
            <a:pPr marL="344488" marR="0" lvl="0" indent="-344488" algn="l" defTabSz="914400" rtl="0" eaLnBrk="0" fontAlgn="base" latinLnBrk="0" hangingPunct="0">
              <a:lnSpc>
                <a:spcPct val="100000"/>
              </a:lnSpc>
              <a:spcBef>
                <a:spcPts val="1200"/>
              </a:spcBef>
              <a:spcAft>
                <a:spcPts val="200"/>
              </a:spcAft>
              <a:buClr>
                <a:srgbClr val="FF0000"/>
              </a:buClr>
              <a:buSzTx/>
              <a:buFont typeface="Arial" charset="0"/>
              <a:buNone/>
              <a:tabLst>
                <a:tab pos="344488" algn="l"/>
              </a:tabLst>
              <a:defRPr/>
            </a:pP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 	It Optimizes Both Cost and/or Service Levels</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Use profit and configurable policies to control promising process</a:t>
            </a:r>
          </a:p>
          <a:p>
            <a:pPr marL="569913" marR="0" lvl="1" indent="-228600" algn="l" defTabSz="914400" rtl="0" eaLnBrk="0" fontAlgn="base" latinLnBrk="0" hangingPunct="0">
              <a:lnSpc>
                <a:spcPct val="100000"/>
              </a:lnSpc>
              <a:spcBef>
                <a:spcPts val="1200"/>
              </a:spcBef>
              <a:spcAft>
                <a:spcPts val="200"/>
              </a:spcAft>
              <a:buClr>
                <a:srgbClr val="FF0000"/>
              </a:buClr>
              <a:buSzTx/>
              <a:buFont typeface="Arial" charset="0"/>
              <a:buNone/>
              <a:tabLst>
                <a:tab pos="344488" algn="l"/>
              </a:tabLst>
              <a:defRPr/>
            </a:pP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	It Deals with Real-world Opportunities &amp; Constraints</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Support flexible splitting and vary allocation and promising policies for </a:t>
            </a:r>
            <a:r>
              <a:rPr kumimoji="0" lang="en-US" alt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t>
            </a: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hot</a:t>
            </a:r>
            <a:r>
              <a:rPr kumimoji="0" lang="en-US" alt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t>
            </a: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 items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812218" y="1540256"/>
            <a:ext cx="6790712" cy="63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4" tIns="45697" rIns="91394" bIns="45697">
            <a:spAutoFit/>
          </a:bodyPr>
          <a:lstStyle>
            <a:lvl1pPr marL="157163" indent="-157163" eaLnBrk="0" hangingPunct="0">
              <a:defRPr sz="2700" b="1">
                <a:solidFill>
                  <a:schemeClr val="tx1"/>
                </a:solidFill>
                <a:latin typeface="Arial" charset="0"/>
                <a:ea typeface="ＭＳ Ｐゴシック" charset="-128"/>
              </a:defRPr>
            </a:lvl1pPr>
            <a:lvl2pPr marL="742950" indent="-285750" eaLnBrk="0" hangingPunct="0">
              <a:defRPr sz="2700" b="1">
                <a:solidFill>
                  <a:schemeClr val="tx1"/>
                </a:solidFill>
                <a:latin typeface="Arial" charset="0"/>
                <a:ea typeface="ＭＳ Ｐゴシック" charset="-128"/>
              </a:defRPr>
            </a:lvl2pPr>
            <a:lvl3pPr marL="1143000" indent="-228600" eaLnBrk="0" hangingPunct="0">
              <a:defRPr sz="2700" b="1">
                <a:solidFill>
                  <a:schemeClr val="tx1"/>
                </a:solidFill>
                <a:latin typeface="Arial" charset="0"/>
                <a:ea typeface="ＭＳ Ｐゴシック" charset="-128"/>
              </a:defRPr>
            </a:lvl3pPr>
            <a:lvl4pPr marL="1600200" indent="-228600" eaLnBrk="0" hangingPunct="0">
              <a:defRPr sz="2700" b="1">
                <a:solidFill>
                  <a:schemeClr val="tx1"/>
                </a:solidFill>
                <a:latin typeface="Arial" charset="0"/>
                <a:ea typeface="ＭＳ Ｐゴシック" charset="-128"/>
              </a:defRPr>
            </a:lvl4pPr>
            <a:lvl5pPr marL="2057400" indent="-228600" eaLnBrk="0" hangingPunct="0">
              <a:defRPr sz="2700" b="1">
                <a:solidFill>
                  <a:schemeClr val="tx1"/>
                </a:solidFill>
                <a:latin typeface="Arial" charset="0"/>
                <a:ea typeface="ＭＳ Ｐゴシック" charset="-128"/>
              </a:defRPr>
            </a:lvl5pPr>
            <a:lvl6pPr marL="25146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6pPr>
            <a:lvl7pPr marL="29718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7pPr>
            <a:lvl8pPr marL="34290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8pPr>
            <a:lvl9pPr marL="38862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9pPr>
          </a:lstStyle>
          <a:p>
            <a:pPr algn="l">
              <a:lnSpc>
                <a:spcPct val="100000"/>
              </a:lnSpc>
              <a:spcBef>
                <a:spcPct val="20000"/>
              </a:spcBef>
              <a:buClrTx/>
            </a:pPr>
            <a:endParaRPr lang="en-US" sz="1600" dirty="0"/>
          </a:p>
          <a:p>
            <a:pPr algn="l">
              <a:lnSpc>
                <a:spcPct val="100000"/>
              </a:lnSpc>
              <a:spcBef>
                <a:spcPct val="20000"/>
              </a:spcBef>
              <a:buClrTx/>
            </a:pPr>
            <a:endParaRPr lang="en-US" sz="1600" b="0" dirty="0"/>
          </a:p>
        </p:txBody>
      </p:sp>
      <p:sp>
        <p:nvSpPr>
          <p:cNvPr id="8" name="Rectangle 115"/>
          <p:cNvSpPr>
            <a:spLocks noChangeArrowheads="1"/>
          </p:cNvSpPr>
          <p:nvPr/>
        </p:nvSpPr>
        <p:spPr bwMode="auto">
          <a:xfrm>
            <a:off x="3768285" y="901700"/>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5888" indent="-115888" eaLnBrk="0" hangingPunct="0">
              <a:buClr>
                <a:schemeClr val="tx2"/>
              </a:buClr>
            </a:pPr>
            <a:r>
              <a:rPr lang="en-US" altLang="ja-JP" sz="1000" b="1" dirty="0" smtClean="0">
                <a:ea typeface="MS Mincho" pitchFamily="49" charset="-128"/>
                <a:cs typeface="Times New Roman" pitchFamily="18" charset="0"/>
              </a:rPr>
              <a:t>Improved Business Flow Costing</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Rules-based tax determination in purchase receipt flows</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Valuation of on-hand supplier consigned inventory and issues</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Measurement of consignment risk exposure</a:t>
            </a:r>
          </a:p>
          <a:p>
            <a:pPr marL="115888" indent="-115888" eaLnBrk="0" hangingPunct="0">
              <a:spcBef>
                <a:spcPts val="600"/>
              </a:spcBef>
              <a:buClr>
                <a:schemeClr val="tx2"/>
              </a:buClr>
            </a:pPr>
            <a:r>
              <a:rPr lang="en-US" sz="1000" b="1" dirty="0" smtClean="0"/>
              <a:t>Lower Cost of Ownership</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Improved data defaulting for more efficient entry</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Audit tools for accuracy</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Streamlined and automated processes</a:t>
            </a:r>
          </a:p>
        </p:txBody>
      </p:sp>
      <p:sp>
        <p:nvSpPr>
          <p:cNvPr id="11" name="Rectangle 115"/>
          <p:cNvSpPr>
            <a:spLocks noChangeArrowheads="1"/>
          </p:cNvSpPr>
          <p:nvPr/>
        </p:nvSpPr>
        <p:spPr bwMode="auto">
          <a:xfrm>
            <a:off x="4057250" y="983777"/>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What’s Next</a:t>
            </a:r>
          </a:p>
          <a:p>
            <a:pPr algn="ctr" defTabSz="912790" eaLnBrk="0" fontAlgn="auto" hangingPunct="0">
              <a:spcBef>
                <a:spcPts val="0"/>
              </a:spcBef>
              <a:spcAft>
                <a:spcPts val="0"/>
              </a:spcAft>
              <a:defRPr/>
            </a:pPr>
            <a:r>
              <a:rPr lang="en-US" sz="1000" dirty="0" smtClean="0">
                <a:solidFill>
                  <a:srgbClr val="FF0000"/>
                </a:solidFill>
                <a:latin typeface="Arial"/>
              </a:rPr>
              <a:t>0-12 month planning cycle</a:t>
            </a:r>
            <a:endParaRPr lang="en-US" sz="900" dirty="0">
              <a:solidFill>
                <a:srgbClr val="FF0000"/>
              </a:solidFill>
              <a:latin typeface="Arial"/>
            </a:endParaRPr>
          </a:p>
        </p:txBody>
      </p:sp>
      <p:sp>
        <p:nvSpPr>
          <p:cNvPr id="16" name="Rectangle 18"/>
          <p:cNvSpPr>
            <a:spLocks noGrp="1" noChangeArrowheads="1"/>
          </p:cNvSpPr>
          <p:nvPr>
            <p:ph type="title"/>
          </p:nvPr>
        </p:nvSpPr>
        <p:spPr/>
        <p:txBody>
          <a:bodyPr/>
          <a:lstStyle/>
          <a:p>
            <a:pPr eaLnBrk="1" hangingPunct="1"/>
            <a:r>
              <a:rPr lang="en-US" sz="2400" dirty="0" smtClean="0"/>
              <a:t>Oracle Applications: Current Release and Roadmap </a:t>
            </a:r>
            <a:r>
              <a:rPr lang="en-US" sz="1800" dirty="0" smtClean="0"/>
              <a:t/>
            </a:r>
            <a:br>
              <a:rPr lang="en-US" sz="1800" dirty="0" smtClean="0"/>
            </a:br>
            <a:r>
              <a:rPr lang="en-US" sz="2000" b="0" dirty="0" smtClean="0"/>
              <a:t>Cost Management</a:t>
            </a:r>
            <a:endParaRPr lang="en-US" sz="2000" b="0" dirty="0" smtClean="0">
              <a:ea typeface="ＭＳ Ｐゴシック" charset="-128"/>
            </a:endParaRPr>
          </a:p>
        </p:txBody>
      </p:sp>
      <p:sp>
        <p:nvSpPr>
          <p:cNvPr id="7" name="Rectangle 115"/>
          <p:cNvSpPr>
            <a:spLocks noChangeArrowheads="1"/>
          </p:cNvSpPr>
          <p:nvPr/>
        </p:nvSpPr>
        <p:spPr bwMode="auto">
          <a:xfrm>
            <a:off x="6375128" y="901771"/>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5888" indent="-115888" eaLnBrk="0" hangingPunct="0">
              <a:buClr>
                <a:schemeClr val="tx2"/>
              </a:buClr>
            </a:pPr>
            <a:r>
              <a:rPr lang="en-US" altLang="ja-JP" sz="1000" b="1" dirty="0" smtClean="0">
                <a:ea typeface="MS Mincho" pitchFamily="49" charset="-128"/>
                <a:cs typeface="Times New Roman" pitchFamily="18" charset="0"/>
              </a:rPr>
              <a:t>Improved Business Flow Costing</a:t>
            </a:r>
          </a:p>
          <a:p>
            <a:pPr marL="115888" indent="-115888" eaLnBrk="0" hangingPunct="0">
              <a:buClr>
                <a:schemeClr val="tx2"/>
              </a:buClr>
              <a:buFontTx/>
              <a:buChar char="•"/>
            </a:pPr>
            <a:r>
              <a:rPr lang="en-US" sz="1000" dirty="0" smtClean="0"/>
              <a:t>Landed cost management</a:t>
            </a:r>
          </a:p>
          <a:p>
            <a:pPr marL="115888" indent="-115888" eaLnBrk="0" hangingPunct="0">
              <a:buClr>
                <a:schemeClr val="tx2"/>
              </a:buClr>
              <a:buFontTx/>
              <a:buChar char="•"/>
            </a:pPr>
            <a:r>
              <a:rPr lang="en-US" sz="1000" dirty="0" smtClean="0"/>
              <a:t>Public sector budgetary control &amp; encumbrance accounting</a:t>
            </a:r>
          </a:p>
          <a:p>
            <a:pPr marL="115888" indent="-115888" eaLnBrk="0" hangingPunct="0">
              <a:buClr>
                <a:schemeClr val="tx2"/>
              </a:buClr>
              <a:buFontTx/>
              <a:buChar char="•"/>
            </a:pPr>
            <a:r>
              <a:rPr lang="en-US" sz="1000" dirty="0" smtClean="0"/>
              <a:t>Sophisticated Inter-organization transfer accounting</a:t>
            </a:r>
          </a:p>
          <a:p>
            <a:pPr marL="115888" indent="-115888" eaLnBrk="0" hangingPunct="0">
              <a:spcBef>
                <a:spcPts val="600"/>
              </a:spcBef>
              <a:buClr>
                <a:schemeClr val="tx2"/>
              </a:buClr>
            </a:pPr>
            <a:r>
              <a:rPr lang="en-US" altLang="ja-JP" sz="1000" b="1" dirty="0" smtClean="0">
                <a:ea typeface="MS Mincho" pitchFamily="49" charset="-128"/>
                <a:cs typeface="Times New Roman" pitchFamily="18" charset="0"/>
              </a:rPr>
              <a:t>Support for Manufacturing</a:t>
            </a:r>
          </a:p>
          <a:p>
            <a:pPr marL="115888" indent="-115888" eaLnBrk="0" hangingPunct="0">
              <a:buClr>
                <a:schemeClr val="tx2"/>
              </a:buClr>
              <a:buFontTx/>
              <a:buChar char="•"/>
            </a:pPr>
            <a:r>
              <a:rPr lang="en-US" sz="1000" dirty="0" smtClean="0"/>
              <a:t>Scenario-based standard cost planning</a:t>
            </a:r>
          </a:p>
          <a:p>
            <a:pPr marL="115888" indent="-115888" eaLnBrk="0" hangingPunct="0">
              <a:buClr>
                <a:schemeClr val="tx2"/>
              </a:buClr>
              <a:buFontTx/>
              <a:buChar char="•"/>
            </a:pPr>
            <a:r>
              <a:rPr lang="en-US" sz="1000" dirty="0" smtClean="0"/>
              <a:t>Standard cost rollup &amp; publication framework</a:t>
            </a:r>
          </a:p>
          <a:p>
            <a:pPr marL="115888" indent="-115888" eaLnBrk="0" hangingPunct="0">
              <a:buClr>
                <a:schemeClr val="tx2"/>
              </a:buClr>
              <a:buFontTx/>
              <a:buChar char="•"/>
            </a:pPr>
            <a:r>
              <a:rPr lang="en-US" sz="1000" dirty="0" smtClean="0"/>
              <a:t>Work order costing</a:t>
            </a:r>
          </a:p>
          <a:p>
            <a:pPr marL="115888" indent="-115888" eaLnBrk="0" hangingPunct="0">
              <a:buClr>
                <a:schemeClr val="tx2"/>
              </a:buClr>
              <a:buFontTx/>
              <a:buChar char="•"/>
            </a:pPr>
            <a:r>
              <a:rPr lang="en-US" sz="1000" dirty="0" smtClean="0"/>
              <a:t>Configured item cost planning &amp; accounting</a:t>
            </a:r>
          </a:p>
          <a:p>
            <a:pPr marL="115888" indent="-115888" eaLnBrk="0" hangingPunct="0">
              <a:buClr>
                <a:schemeClr val="tx2"/>
              </a:buClr>
              <a:buFontTx/>
              <a:buChar char="•"/>
            </a:pPr>
            <a:r>
              <a:rPr lang="en-US" sz="1000" dirty="0" smtClean="0"/>
              <a:t>Enterprise product cost/profit planning &amp; gross margin analytics</a:t>
            </a:r>
          </a:p>
        </p:txBody>
      </p:sp>
      <p:sp>
        <p:nvSpPr>
          <p:cNvPr id="9" name="Rectangle 115"/>
          <p:cNvSpPr>
            <a:spLocks noChangeArrowheads="1"/>
          </p:cNvSpPr>
          <p:nvPr/>
        </p:nvSpPr>
        <p:spPr bwMode="auto">
          <a:xfrm>
            <a:off x="6664093" y="985484"/>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Future Directions</a:t>
            </a:r>
            <a:br>
              <a:rPr lang="en-US" sz="1000" b="1" dirty="0" smtClean="0">
                <a:solidFill>
                  <a:srgbClr val="FF0000"/>
                </a:solidFill>
                <a:latin typeface="Arial"/>
              </a:rPr>
            </a:br>
            <a:r>
              <a:rPr lang="en-US" sz="1000" dirty="0" smtClean="0">
                <a:solidFill>
                  <a:srgbClr val="FF0000"/>
                </a:solidFill>
                <a:latin typeface="Arial"/>
              </a:rPr>
              <a:t>Post 12 month planning cycle</a:t>
            </a:r>
            <a:endParaRPr lang="en-US" sz="900" dirty="0">
              <a:solidFill>
                <a:srgbClr val="FF0000"/>
              </a:solidFill>
              <a:latin typeface="Arial"/>
            </a:endParaRPr>
          </a:p>
        </p:txBody>
      </p:sp>
      <p:sp>
        <p:nvSpPr>
          <p:cNvPr id="37" name="Rectangle 36"/>
          <p:cNvSpPr/>
          <p:nvPr/>
        </p:nvSpPr>
        <p:spPr>
          <a:xfrm>
            <a:off x="1410545" y="4100348"/>
            <a:ext cx="1919416" cy="261610"/>
          </a:xfrm>
          <a:prstGeom prst="rect">
            <a:avLst/>
          </a:prstGeom>
        </p:spPr>
        <p:txBody>
          <a:bodyPr wrap="square">
            <a:spAutoFit/>
          </a:bodyPr>
          <a:lstStyle/>
          <a:p>
            <a:pPr defTabSz="914400"/>
            <a:r>
              <a:rPr lang="en-US" sz="1100" b="1" dirty="0" smtClean="0">
                <a:solidFill>
                  <a:srgbClr val="0070C0"/>
                </a:solidFill>
                <a:latin typeface="Arial" pitchFamily="34" charset="0"/>
                <a:ea typeface="ＭＳ Ｐゴシック" pitchFamily="34" charset="-128"/>
                <a:cs typeface="Arial" pitchFamily="34" charset="0"/>
              </a:rPr>
              <a:t>DOO Public Cloud</a:t>
            </a:r>
            <a:endParaRPr lang="en-US" sz="1100" b="1" dirty="0">
              <a:solidFill>
                <a:srgbClr val="0070C0"/>
              </a:solidFill>
              <a:latin typeface="Arial" pitchFamily="34" charset="0"/>
              <a:ea typeface="ＭＳ Ｐゴシック" pitchFamily="34" charset="-128"/>
              <a:cs typeface="Arial" pitchFamily="34" charset="0"/>
            </a:endParaRPr>
          </a:p>
        </p:txBody>
      </p:sp>
      <p:grpSp>
        <p:nvGrpSpPr>
          <p:cNvPr id="2" name="Group 10"/>
          <p:cNvGrpSpPr>
            <a:grpSpLocks/>
          </p:cNvGrpSpPr>
          <p:nvPr/>
        </p:nvGrpSpPr>
        <p:grpSpPr bwMode="auto">
          <a:xfrm>
            <a:off x="996880" y="1131181"/>
            <a:ext cx="1838325" cy="3335338"/>
            <a:chOff x="76200" y="585788"/>
            <a:chExt cx="2628900" cy="3907945"/>
          </a:xfrm>
        </p:grpSpPr>
        <p:pic>
          <p:nvPicPr>
            <p:cNvPr id="20" name="Picture 11" descr="049442819@04082009-00CC"/>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585788"/>
              <a:ext cx="2383718" cy="1484312"/>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grpSp>
          <p:nvGrpSpPr>
            <p:cNvPr id="3" name="Group 12"/>
            <p:cNvGrpSpPr>
              <a:grpSpLocks/>
            </p:cNvGrpSpPr>
            <p:nvPr/>
          </p:nvGrpSpPr>
          <p:grpSpPr bwMode="auto">
            <a:xfrm>
              <a:off x="282575" y="1543050"/>
              <a:ext cx="2422525" cy="1593850"/>
              <a:chOff x="552" y="708"/>
              <a:chExt cx="3551" cy="2910"/>
            </a:xfrm>
          </p:grpSpPr>
          <p:pic>
            <p:nvPicPr>
              <p:cNvPr id="24" name="Picture 3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2" y="1915"/>
                <a:ext cx="3531" cy="1708"/>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pic>
            <p:nvPicPr>
              <p:cNvPr id="25" name="Picture 3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52" y="709"/>
                <a:ext cx="3507" cy="1192"/>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grpSp>
        <p:pic>
          <p:nvPicPr>
            <p:cNvPr id="23"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7064" y="3031741"/>
              <a:ext cx="2469985" cy="1461992"/>
            </a:xfrm>
            <a:prstGeom prst="rect">
              <a:avLst/>
            </a:prstGeom>
            <a:noFill/>
            <a:ln w="12700">
              <a:solidFill>
                <a:srgbClr val="667263"/>
              </a:solidFill>
              <a:miter lim="800000"/>
              <a:headEnd/>
              <a:tailEnd/>
            </a:ln>
            <a:effectLst>
              <a:outerShdw dist="38100" dir="2700000" algn="tl" rotWithShape="0">
                <a:srgbClr val="808080">
                  <a:alpha val="39999"/>
                </a:srgbClr>
              </a:outerShdw>
            </a:effectLst>
          </p:spPr>
        </p:pic>
      </p:grpSp>
    </p:spTree>
    <p:extLst>
      <p:ext uri="{BB962C8B-B14F-4D97-AF65-F5344CB8AC3E}">
        <p14:creationId xmlns:p14="http://schemas.microsoft.com/office/powerpoint/2010/main" val="1885893283"/>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481013"/>
            <a:ext cx="8229600" cy="423862"/>
          </a:xfrm>
        </p:spPr>
        <p:txBody>
          <a:bodyPr/>
          <a:lstStyle/>
          <a:p>
            <a:r>
              <a:rPr lang="en-US" dirty="0" smtClean="0">
                <a:ea typeface="ＭＳ Ｐゴシック" pitchFamily="34" charset="-128"/>
              </a:rPr>
              <a:t>Distributed Order Orchestration with GOP</a:t>
            </a:r>
            <a:endParaRPr lang="en-US" dirty="0" smtClean="0"/>
          </a:p>
        </p:txBody>
      </p:sp>
      <p:pic>
        <p:nvPicPr>
          <p:cNvPr id="4" name="Picture 3"/>
          <p:cNvPicPr>
            <a:picLocks noChangeAspect="1" noChangeArrowheads="1"/>
          </p:cNvPicPr>
          <p:nvPr/>
        </p:nvPicPr>
        <p:blipFill>
          <a:blip r:embed="rId2" cstate="email">
            <a:grayscl/>
            <a:extLst>
              <a:ext uri="{28A0092B-C50C-407E-A947-70E740481C1C}">
                <a14:useLocalDpi xmlns:a14="http://schemas.microsoft.com/office/drawing/2010/main"/>
              </a:ext>
            </a:extLst>
          </a:blip>
          <a:srcRect/>
          <a:stretch>
            <a:fillRect/>
          </a:stretch>
        </p:blipFill>
        <p:spPr bwMode="auto">
          <a:xfrm>
            <a:off x="377371" y="1011185"/>
            <a:ext cx="3685815" cy="1423704"/>
          </a:xfrm>
          <a:prstGeom prst="rect">
            <a:avLst/>
          </a:prstGeom>
          <a:noFill/>
          <a:ln w="9525">
            <a:noFill/>
            <a:miter lim="800000"/>
            <a:headEnd/>
            <a:tailEnd/>
          </a:ln>
          <a:effectLst>
            <a:softEdge rad="317500"/>
          </a:effectLst>
        </p:spPr>
      </p:pic>
      <p:sp>
        <p:nvSpPr>
          <p:cNvPr id="5" name="TextBox 4"/>
          <p:cNvSpPr txBox="1"/>
          <p:nvPr/>
        </p:nvSpPr>
        <p:spPr>
          <a:xfrm>
            <a:off x="4158783" y="1042729"/>
            <a:ext cx="1030585" cy="3578631"/>
          </a:xfrm>
          <a:prstGeom prst="rect">
            <a:avLst/>
          </a:prstGeom>
          <a:noFill/>
        </p:spPr>
        <p:txBody>
          <a:bodyPr vert="vert270" wrap="none" lIns="91209" tIns="45604" rIns="91209" bIns="45604">
            <a:spAutoFit/>
          </a:bodyPr>
          <a:lstStyle/>
          <a:p>
            <a:pPr>
              <a:buClr>
                <a:srgbClr val="667263"/>
              </a:buClr>
              <a:defRPr/>
            </a:pPr>
            <a:r>
              <a:rPr lang="en-US" sz="5500" b="1" dirty="0">
                <a:ln>
                  <a:solidFill>
                    <a:srgbClr val="FFFFFF">
                      <a:lumMod val="75000"/>
                    </a:srgbClr>
                  </a:solidFill>
                </a:ln>
                <a:solidFill>
                  <a:srgbClr val="5B6981"/>
                </a:solidFill>
                <a:latin typeface="Arial" charset="0"/>
                <a:ea typeface="ＭＳ Ｐゴシック" pitchFamily="34" charset="-128"/>
                <a:cs typeface="Arial" charset="0"/>
              </a:rPr>
              <a:t>BENEFITS</a:t>
            </a:r>
          </a:p>
        </p:txBody>
      </p:sp>
      <p:cxnSp>
        <p:nvCxnSpPr>
          <p:cNvPr id="6" name="Straight Connector 5"/>
          <p:cNvCxnSpPr/>
          <p:nvPr/>
        </p:nvCxnSpPr>
        <p:spPr bwMode="auto">
          <a:xfrm rot="5400000">
            <a:off x="3342481" y="2834482"/>
            <a:ext cx="3382963" cy="0"/>
          </a:xfrm>
          <a:prstGeom prst="line">
            <a:avLst/>
          </a:prstGeom>
          <a:ln w="19050">
            <a:solidFill>
              <a:schemeClr val="tx1">
                <a:lumMod val="50000"/>
                <a:lumOff val="50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1990" name="TextBox 8"/>
          <p:cNvSpPr txBox="1">
            <a:spLocks noChangeArrowheads="1"/>
          </p:cNvSpPr>
          <p:nvPr/>
        </p:nvSpPr>
        <p:spPr bwMode="auto">
          <a:xfrm>
            <a:off x="449263" y="2470150"/>
            <a:ext cx="3948112" cy="1933575"/>
          </a:xfrm>
          <a:prstGeom prst="rect">
            <a:avLst/>
          </a:prstGeom>
          <a:noFill/>
          <a:ln w="9525">
            <a:noFill/>
            <a:miter lim="800000"/>
            <a:headEnd/>
            <a:tailEnd/>
          </a:ln>
        </p:spPr>
        <p:txBody>
          <a:bodyPr lIns="91209" tIns="45604" rIns="91209" bIns="45604">
            <a:spAutoFit/>
          </a:bodyPr>
          <a:lstStyle/>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Improve time to revenue</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Reduce order processing cost</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Increase order promising accuracy</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Reduce inventory costs</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Lower cost of implementation</a:t>
            </a:r>
            <a:br>
              <a:rPr lang="en-US" sz="1600" dirty="0">
                <a:solidFill>
                  <a:srgbClr val="000000"/>
                </a:solidFill>
                <a:ea typeface="ＭＳ Ｐゴシック" pitchFamily="34" charset="-128"/>
              </a:rPr>
            </a:br>
            <a:endParaRPr lang="en-US" sz="1600" dirty="0">
              <a:solidFill>
                <a:srgbClr val="000000"/>
              </a:solidFill>
              <a:ea typeface="ＭＳ Ｐゴシック" pitchFamily="34" charset="-128"/>
            </a:endParaRPr>
          </a:p>
        </p:txBody>
      </p:sp>
      <p:sp>
        <p:nvSpPr>
          <p:cNvPr id="41991" name="TextBox 9"/>
          <p:cNvSpPr txBox="1">
            <a:spLocks noChangeArrowheads="1"/>
          </p:cNvSpPr>
          <p:nvPr/>
        </p:nvSpPr>
        <p:spPr bwMode="auto">
          <a:xfrm>
            <a:off x="5038725" y="1206500"/>
            <a:ext cx="4105275" cy="3692525"/>
          </a:xfrm>
          <a:prstGeom prst="rect">
            <a:avLst/>
          </a:prstGeom>
          <a:noFill/>
          <a:ln w="9525">
            <a:noFill/>
            <a:miter lim="800000"/>
            <a:headEnd/>
            <a:tailEnd/>
          </a:ln>
        </p:spPr>
        <p:txBody>
          <a:bodyPr lIns="91209" tIns="45604" rIns="91209" bIns="45604">
            <a:spAutoFit/>
          </a:bodyPr>
          <a:lstStyle/>
          <a:p>
            <a:r>
              <a:rPr lang="en-US" sz="1400" b="1" dirty="0">
                <a:solidFill>
                  <a:srgbClr val="FF0000"/>
                </a:solidFill>
                <a:ea typeface="ＭＳ Ｐゴシック" pitchFamily="34" charset="-128"/>
              </a:rPr>
              <a:t>Accurate</a:t>
            </a:r>
            <a:r>
              <a:rPr lang="en-US" sz="1400" dirty="0">
                <a:solidFill>
                  <a:srgbClr val="000000"/>
                </a:solidFill>
                <a:ea typeface="ＭＳ Ｐゴシック" pitchFamily="34" charset="-128"/>
              </a:rPr>
              <a:t> order promising with global </a:t>
            </a:r>
            <a:r>
              <a:rPr lang="en-US" sz="1400" b="1" dirty="0">
                <a:solidFill>
                  <a:srgbClr val="FF0000"/>
                </a:solidFill>
                <a:ea typeface="ＭＳ Ｐゴシック" pitchFamily="34" charset="-128"/>
              </a:rPr>
              <a:t>View</a:t>
            </a:r>
            <a:r>
              <a:rPr lang="en-US" sz="1400" dirty="0">
                <a:solidFill>
                  <a:srgbClr val="000000"/>
                </a:solidFill>
                <a:ea typeface="ＭＳ Ｐゴシック" pitchFamily="34" charset="-128"/>
              </a:rPr>
              <a:t> of supply </a:t>
            </a:r>
          </a:p>
          <a:p>
            <a:endParaRPr lang="en-US" sz="1400" dirty="0">
              <a:solidFill>
                <a:srgbClr val="000000"/>
              </a:solidFill>
              <a:ea typeface="ＭＳ Ｐゴシック" pitchFamily="34" charset="-128"/>
            </a:endParaRPr>
          </a:p>
          <a:p>
            <a:r>
              <a:rPr lang="en-US" sz="1400" dirty="0">
                <a:solidFill>
                  <a:srgbClr val="000000"/>
                </a:solidFill>
                <a:ea typeface="ＭＳ Ｐゴシック" pitchFamily="34" charset="-128"/>
              </a:rPr>
              <a:t>Higher </a:t>
            </a:r>
            <a:r>
              <a:rPr lang="en-US" sz="1400" b="1" dirty="0">
                <a:solidFill>
                  <a:srgbClr val="FF0000"/>
                </a:solidFill>
                <a:ea typeface="ＭＳ Ｐゴシック" pitchFamily="34" charset="-128"/>
              </a:rPr>
              <a:t>Service</a:t>
            </a:r>
            <a:r>
              <a:rPr lang="en-US" sz="1400" dirty="0">
                <a:solidFill>
                  <a:srgbClr val="000000"/>
                </a:solidFill>
                <a:ea typeface="ＭＳ Ｐゴシック" pitchFamily="34" charset="-128"/>
              </a:rPr>
              <a:t> with</a:t>
            </a:r>
            <a:r>
              <a:rPr lang="en-US" sz="1400" dirty="0">
                <a:solidFill>
                  <a:srgbClr val="FF0000"/>
                </a:solidFill>
                <a:ea typeface="ＭＳ Ｐゴシック" pitchFamily="34" charset="-128"/>
              </a:rPr>
              <a:t> </a:t>
            </a:r>
            <a:r>
              <a:rPr lang="en-US" sz="1400" b="1" dirty="0">
                <a:solidFill>
                  <a:srgbClr val="FF0000"/>
                </a:solidFill>
                <a:ea typeface="ＭＳ Ｐゴシック" pitchFamily="34" charset="-128"/>
              </a:rPr>
              <a:t>Proactive</a:t>
            </a:r>
            <a:r>
              <a:rPr lang="en-US" sz="1400" dirty="0">
                <a:solidFill>
                  <a:srgbClr val="000000"/>
                </a:solidFill>
                <a:ea typeface="ＭＳ Ｐゴシック" pitchFamily="34" charset="-128"/>
              </a:rPr>
              <a:t> exception </a:t>
            </a:r>
            <a:r>
              <a:rPr lang="en-US" sz="1400" b="1" dirty="0">
                <a:solidFill>
                  <a:srgbClr val="FF0000"/>
                </a:solidFill>
                <a:ea typeface="ＭＳ Ｐゴシック" pitchFamily="34" charset="-128"/>
              </a:rPr>
              <a:t>Monitoring</a:t>
            </a:r>
            <a:r>
              <a:rPr lang="en-US" sz="1400" dirty="0">
                <a:solidFill>
                  <a:srgbClr val="000000"/>
                </a:solidFill>
                <a:ea typeface="ＭＳ Ｐゴシック" pitchFamily="34" charset="-128"/>
              </a:rPr>
              <a:t> and </a:t>
            </a:r>
            <a:r>
              <a:rPr lang="en-US" sz="1400" b="1" dirty="0">
                <a:solidFill>
                  <a:srgbClr val="FF0000"/>
                </a:solidFill>
                <a:ea typeface="ＭＳ Ｐゴシック" pitchFamily="34" charset="-128"/>
              </a:rPr>
              <a:t>Resolution</a:t>
            </a:r>
            <a:r>
              <a:rPr lang="en-US" sz="1400" dirty="0">
                <a:solidFill>
                  <a:srgbClr val="000000"/>
                </a:solidFill>
                <a:ea typeface="ＭＳ Ｐゴシック" pitchFamily="34" charset="-128"/>
              </a:rPr>
              <a:t> </a:t>
            </a:r>
          </a:p>
          <a:p>
            <a:endParaRPr lang="en-US" sz="1400" dirty="0">
              <a:solidFill>
                <a:srgbClr val="000000"/>
              </a:solidFill>
              <a:ea typeface="ＭＳ Ｐゴシック" pitchFamily="34" charset="-128"/>
            </a:endParaRPr>
          </a:p>
          <a:p>
            <a:r>
              <a:rPr lang="en-US" sz="1400" b="1" dirty="0">
                <a:solidFill>
                  <a:srgbClr val="FF0000"/>
                </a:solidFill>
                <a:ea typeface="ＭＳ Ｐゴシック" pitchFamily="34" charset="-128"/>
              </a:rPr>
              <a:t>Faster </a:t>
            </a:r>
            <a:r>
              <a:rPr lang="en-US" sz="1400" dirty="0">
                <a:solidFill>
                  <a:srgbClr val="000000"/>
                </a:solidFill>
                <a:ea typeface="ＭＳ Ｐゴシック" pitchFamily="34" charset="-128"/>
              </a:rPr>
              <a:t>time to revenue through </a:t>
            </a:r>
            <a:r>
              <a:rPr lang="en-US" sz="1400" b="1" dirty="0">
                <a:solidFill>
                  <a:srgbClr val="FF0000"/>
                </a:solidFill>
                <a:ea typeface="ＭＳ Ｐゴシック" pitchFamily="34" charset="-128"/>
              </a:rPr>
              <a:t>Adaptable</a:t>
            </a:r>
            <a:r>
              <a:rPr lang="en-US" sz="1400" dirty="0">
                <a:solidFill>
                  <a:srgbClr val="000000"/>
                </a:solidFill>
                <a:ea typeface="ＭＳ Ｐゴシック" pitchFamily="34" charset="-128"/>
              </a:rPr>
              <a:t>,  </a:t>
            </a:r>
            <a:r>
              <a:rPr lang="en-US" sz="1400" b="1" dirty="0">
                <a:solidFill>
                  <a:srgbClr val="FF0000"/>
                </a:solidFill>
                <a:ea typeface="ＭＳ Ｐゴシック" pitchFamily="34" charset="-128"/>
              </a:rPr>
              <a:t>Flexible</a:t>
            </a:r>
            <a:r>
              <a:rPr lang="en-US" sz="1400" dirty="0">
                <a:solidFill>
                  <a:srgbClr val="000000"/>
                </a:solidFill>
                <a:ea typeface="ＭＳ Ｐゴシック" pitchFamily="34" charset="-128"/>
              </a:rPr>
              <a:t>, </a:t>
            </a:r>
            <a:r>
              <a:rPr lang="en-US" sz="1400" b="1" dirty="0">
                <a:solidFill>
                  <a:srgbClr val="FF0000"/>
                </a:solidFill>
                <a:ea typeface="ＭＳ Ｐゴシック" pitchFamily="34" charset="-128"/>
              </a:rPr>
              <a:t>Consistent</a:t>
            </a:r>
            <a:r>
              <a:rPr lang="en-US" sz="1400" dirty="0">
                <a:solidFill>
                  <a:srgbClr val="000000"/>
                </a:solidFill>
                <a:ea typeface="ＭＳ Ｐゴシック" pitchFamily="34" charset="-128"/>
              </a:rPr>
              <a:t> business processes</a:t>
            </a:r>
          </a:p>
          <a:p>
            <a:endParaRPr lang="en-US" sz="1400" dirty="0">
              <a:solidFill>
                <a:srgbClr val="000000"/>
              </a:solidFill>
              <a:ea typeface="ＭＳ Ｐゴシック" pitchFamily="34" charset="-128"/>
            </a:endParaRPr>
          </a:p>
          <a:p>
            <a:r>
              <a:rPr lang="en-US" sz="1400" b="1" dirty="0">
                <a:solidFill>
                  <a:srgbClr val="FF0000"/>
                </a:solidFill>
                <a:ea typeface="ＭＳ Ｐゴシック" pitchFamily="34" charset="-128"/>
              </a:rPr>
              <a:t>Strategic</a:t>
            </a:r>
            <a:r>
              <a:rPr lang="en-US" sz="1400" dirty="0">
                <a:solidFill>
                  <a:srgbClr val="000000"/>
                </a:solidFill>
                <a:ea typeface="ＭＳ Ｐゴシック" pitchFamily="34" charset="-128"/>
              </a:rPr>
              <a:t> customer/demand </a:t>
            </a:r>
            <a:r>
              <a:rPr lang="en-US" sz="1400" b="1" dirty="0">
                <a:solidFill>
                  <a:srgbClr val="FF0000"/>
                </a:solidFill>
                <a:ea typeface="ＭＳ Ｐゴシック" pitchFamily="34" charset="-128"/>
              </a:rPr>
              <a:t>Segmentation</a:t>
            </a:r>
            <a:r>
              <a:rPr lang="en-US" sz="1400" dirty="0">
                <a:solidFill>
                  <a:srgbClr val="FF0000"/>
                </a:solidFill>
                <a:ea typeface="ＭＳ Ｐゴシック" pitchFamily="34" charset="-128"/>
              </a:rPr>
              <a:t> </a:t>
            </a:r>
            <a:r>
              <a:rPr lang="en-US" sz="1400" dirty="0">
                <a:solidFill>
                  <a:srgbClr val="000000"/>
                </a:solidFill>
                <a:ea typeface="ＭＳ Ｐゴシック" pitchFamily="34" charset="-128"/>
              </a:rPr>
              <a:t>to drive fulfillment priorities</a:t>
            </a:r>
          </a:p>
          <a:p>
            <a:endParaRPr lang="en-US" sz="1400" dirty="0">
              <a:solidFill>
                <a:srgbClr val="000000"/>
              </a:solidFill>
              <a:ea typeface="ＭＳ Ｐゴシック" pitchFamily="34" charset="-128"/>
            </a:endParaRPr>
          </a:p>
          <a:p>
            <a:r>
              <a:rPr lang="en-US" sz="1400" b="1" dirty="0">
                <a:solidFill>
                  <a:srgbClr val="FF0000"/>
                </a:solidFill>
                <a:ea typeface="ＭＳ Ｐゴシック" pitchFamily="34" charset="-128"/>
              </a:rPr>
              <a:t>Lower</a:t>
            </a:r>
            <a:r>
              <a:rPr lang="en-US" sz="1400" dirty="0">
                <a:solidFill>
                  <a:srgbClr val="FF0000"/>
                </a:solidFill>
                <a:ea typeface="ＭＳ Ｐゴシック" pitchFamily="34" charset="-128"/>
              </a:rPr>
              <a:t> </a:t>
            </a:r>
            <a:r>
              <a:rPr lang="en-US" sz="1400" dirty="0">
                <a:solidFill>
                  <a:srgbClr val="000000"/>
                </a:solidFill>
                <a:ea typeface="ＭＳ Ｐゴシック" pitchFamily="34" charset="-128"/>
              </a:rPr>
              <a:t>cost of ownership using </a:t>
            </a:r>
            <a:r>
              <a:rPr lang="en-US" sz="1400" b="1" dirty="0">
                <a:solidFill>
                  <a:srgbClr val="FF0000"/>
                </a:solidFill>
                <a:ea typeface="ＭＳ Ｐゴシック" pitchFamily="34" charset="-128"/>
              </a:rPr>
              <a:t>Declarative</a:t>
            </a:r>
            <a:r>
              <a:rPr lang="en-US" sz="1400" dirty="0">
                <a:solidFill>
                  <a:srgbClr val="000000"/>
                </a:solidFill>
                <a:ea typeface="ＭＳ Ｐゴシック" pitchFamily="34" charset="-128"/>
              </a:rPr>
              <a:t> web based application configuration</a:t>
            </a:r>
          </a:p>
          <a:p>
            <a:endParaRPr lang="en-US" sz="1400" dirty="0">
              <a:solidFill>
                <a:srgbClr val="000000"/>
              </a:solidFill>
              <a:ea typeface="ＭＳ Ｐゴシック" pitchFamily="34" charset="-128"/>
            </a:endParaRPr>
          </a:p>
          <a:p>
            <a:endParaRPr lang="en-US" sz="800" dirty="0">
              <a:solidFill>
                <a:srgbClr val="000000"/>
              </a:solidFill>
              <a:ea typeface="ＭＳ Ｐゴシック" pitchFamily="34" charset="-128"/>
            </a:endParaRPr>
          </a:p>
          <a:p>
            <a:endParaRPr lang="en-US" sz="800" dirty="0">
              <a:solidFill>
                <a:srgbClr val="000000"/>
              </a:solidFill>
              <a:ea typeface="ＭＳ Ｐゴシック" pitchFamily="34" charset="-128"/>
            </a:endParaRPr>
          </a:p>
          <a:p>
            <a:endParaRPr lang="en-US" sz="800" dirty="0">
              <a:solidFill>
                <a:srgbClr val="000000"/>
              </a:solidFill>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fwt.net.au/content/products/DIAMARIS.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31717" y="1541721"/>
            <a:ext cx="1612282" cy="2955851"/>
          </a:xfrm>
          <a:prstGeom prst="rect">
            <a:avLst/>
          </a:prstGeom>
          <a:noFill/>
        </p:spPr>
      </p:pic>
      <p:sp>
        <p:nvSpPr>
          <p:cNvPr id="14" name="Title 13"/>
          <p:cNvSpPr>
            <a:spLocks noGrp="1"/>
          </p:cNvSpPr>
          <p:nvPr>
            <p:ph type="title"/>
          </p:nvPr>
        </p:nvSpPr>
        <p:spPr>
          <a:xfrm>
            <a:off x="457200" y="197011"/>
            <a:ext cx="8229600" cy="423784"/>
          </a:xfrm>
        </p:spPr>
        <p:txBody>
          <a:bodyPr/>
          <a:lstStyle/>
          <a:p>
            <a:pPr lvl="0"/>
            <a:r>
              <a:rPr lang="en-US" dirty="0" smtClean="0"/>
              <a:t>Michelin</a:t>
            </a:r>
            <a:endParaRPr lang="en-US" dirty="0"/>
          </a:p>
        </p:txBody>
      </p:sp>
      <p:pic>
        <p:nvPicPr>
          <p:cNvPr id="38914" name="Picture 2" descr="http://www.dnacycles.co.uk/userimages/MichelinLogo.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25236" y="0"/>
            <a:ext cx="1686910" cy="613088"/>
          </a:xfrm>
          <a:prstGeom prst="rect">
            <a:avLst/>
          </a:prstGeom>
          <a:noFill/>
        </p:spPr>
      </p:pic>
      <p:sp>
        <p:nvSpPr>
          <p:cNvPr id="15" name="Rounded Rectangle 14"/>
          <p:cNvSpPr/>
          <p:nvPr/>
        </p:nvSpPr>
        <p:spPr>
          <a:xfrm>
            <a:off x="344397" y="1474579"/>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55563" eaLnBrk="0" fontAlgn="base" hangingPunct="0">
              <a:lnSpc>
                <a:spcPts val="1800"/>
              </a:lnSpc>
              <a:buClr>
                <a:srgbClr val="FF0000"/>
              </a:buClr>
              <a:defRPr/>
            </a:pPr>
            <a:r>
              <a:rPr lang="en-US" sz="1300" dirty="0" smtClean="0">
                <a:solidFill>
                  <a:srgbClr val="000000"/>
                </a:solidFill>
                <a:latin typeface="Arial" pitchFamily="34" charset="0"/>
                <a:ea typeface="ＭＳ Ｐゴシック" pitchFamily="127" charset="-128"/>
                <a:cs typeface="Arial" pitchFamily="34" charset="0"/>
              </a:rPr>
              <a:t>Michelin needed to regain its global supply chain visibility, optimize its inventory, and improve its end-customer delivery commitments.</a:t>
            </a:r>
          </a:p>
          <a:p>
            <a:pPr marL="55563" eaLnBrk="0" fontAlgn="base" hangingPunct="0">
              <a:lnSpc>
                <a:spcPts val="1800"/>
              </a:lnSpc>
              <a:buClr>
                <a:srgbClr val="FF0000"/>
              </a:buClr>
              <a:defRPr/>
            </a:pPr>
            <a:endParaRPr lang="en-US" sz="1300" dirty="0" smtClean="0">
              <a:solidFill>
                <a:srgbClr val="000000"/>
              </a:solidFill>
              <a:latin typeface="Arial" pitchFamily="34" charset="0"/>
              <a:ea typeface="ＭＳ Ｐゴシック" pitchFamily="127" charset="-128"/>
              <a:cs typeface="Arial" pitchFamily="34" charset="0"/>
            </a:endParaRPr>
          </a:p>
        </p:txBody>
      </p:sp>
      <p:sp>
        <p:nvSpPr>
          <p:cNvPr id="16" name="Rounded Rectangle 15"/>
          <p:cNvSpPr/>
          <p:nvPr/>
        </p:nvSpPr>
        <p:spPr>
          <a:xfrm>
            <a:off x="2769567" y="1474579"/>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55563" eaLnBrk="0" fontAlgn="base" hangingPunct="0">
              <a:lnSpc>
                <a:spcPts val="1500"/>
              </a:lnSpc>
              <a:buClr>
                <a:srgbClr val="FF0000"/>
              </a:buClr>
              <a:defRPr/>
            </a:pPr>
            <a:r>
              <a:rPr lang="fr-FR" sz="1300" dirty="0" smtClean="0">
                <a:solidFill>
                  <a:srgbClr val="000000"/>
                </a:solidFill>
                <a:latin typeface="Arial" pitchFamily="34" charset="0"/>
                <a:ea typeface="ＭＳ Ｐゴシック" pitchFamily="127" charset="-128"/>
                <a:cs typeface="Arial" pitchFamily="34" charset="0"/>
              </a:rPr>
              <a:t>Oracle SCM:</a:t>
            </a:r>
          </a:p>
          <a:p>
            <a:pPr marL="228600" indent="-166688" eaLnBrk="0" fontAlgn="base" hangingPunct="0">
              <a:lnSpc>
                <a:spcPts val="1800"/>
              </a:lnSpc>
              <a:spcBef>
                <a:spcPts val="1200"/>
              </a:spcBef>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Fusion </a:t>
            </a:r>
            <a:r>
              <a:rPr lang="fr-FR" sz="1300" dirty="0" err="1" smtClean="0">
                <a:solidFill>
                  <a:srgbClr val="000000"/>
                </a:solidFill>
                <a:latin typeface="Arial" pitchFamily="34" charset="0"/>
                <a:ea typeface="ＭＳ Ｐゴシック" pitchFamily="127" charset="-128"/>
                <a:cs typeface="Arial" pitchFamily="34" charset="0"/>
              </a:rPr>
              <a:t>Distributed</a:t>
            </a:r>
            <a:r>
              <a:rPr lang="fr-FR" sz="1300" dirty="0" smtClean="0">
                <a:solidFill>
                  <a:srgbClr val="000000"/>
                </a:solidFill>
                <a:latin typeface="Arial" pitchFamily="34" charset="0"/>
                <a:ea typeface="ＭＳ Ｐゴシック" pitchFamily="127" charset="-128"/>
                <a:cs typeface="Arial" pitchFamily="34" charset="0"/>
              </a:rPr>
              <a:t> </a:t>
            </a:r>
            <a:r>
              <a:rPr lang="fr-FR" sz="1300" dirty="0" err="1" smtClean="0">
                <a:solidFill>
                  <a:srgbClr val="000000"/>
                </a:solidFill>
                <a:latin typeface="Arial" pitchFamily="34" charset="0"/>
                <a:ea typeface="ＭＳ Ｐゴシック" pitchFamily="127" charset="-128"/>
                <a:cs typeface="Arial" pitchFamily="34" charset="0"/>
              </a:rPr>
              <a:t>Order</a:t>
            </a:r>
            <a:r>
              <a:rPr lang="fr-FR" sz="1300" dirty="0" smtClean="0">
                <a:solidFill>
                  <a:srgbClr val="000000"/>
                </a:solidFill>
                <a:latin typeface="Arial" pitchFamily="34" charset="0"/>
                <a:ea typeface="ＭＳ Ｐゴシック" pitchFamily="127" charset="-128"/>
                <a:cs typeface="Arial" pitchFamily="34" charset="0"/>
              </a:rPr>
              <a:t> Orchestration</a:t>
            </a:r>
          </a:p>
        </p:txBody>
      </p:sp>
      <p:sp>
        <p:nvSpPr>
          <p:cNvPr id="17" name="Rounded Rectangle 16"/>
          <p:cNvSpPr/>
          <p:nvPr/>
        </p:nvSpPr>
        <p:spPr>
          <a:xfrm>
            <a:off x="5194737" y="1474579"/>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288925" lvl="1" indent="-233363" defTabSz="820738" eaLnBrk="0" hangingPunct="0">
              <a:lnSpc>
                <a:spcPts val="1800"/>
              </a:lnSpc>
              <a:spcBef>
                <a:spcPts val="1000"/>
              </a:spcBef>
              <a:buClr>
                <a:srgbClr val="E00000"/>
              </a:buClr>
              <a:buSzPct val="110000"/>
              <a:buFont typeface="Wingdings" charset="2"/>
              <a:buChar char="ü"/>
              <a:defRPr/>
            </a:pPr>
            <a:r>
              <a:rPr lang="en-US" sz="1300" dirty="0" smtClean="0">
                <a:solidFill>
                  <a:srgbClr val="000000"/>
                </a:solidFill>
                <a:latin typeface="Arial" pitchFamily="34" charset="0"/>
                <a:ea typeface="ＭＳ Ｐゴシック" pitchFamily="127" charset="-128"/>
                <a:cs typeface="Arial" pitchFamily="34" charset="0"/>
              </a:rPr>
              <a:t>Reduced inventory costs</a:t>
            </a:r>
          </a:p>
          <a:p>
            <a:pPr marL="288925" lvl="1" indent="-233363" defTabSz="820738" eaLnBrk="0" hangingPunct="0">
              <a:lnSpc>
                <a:spcPts val="1800"/>
              </a:lnSpc>
              <a:spcBef>
                <a:spcPts val="1000"/>
              </a:spcBef>
              <a:buClr>
                <a:srgbClr val="E00000"/>
              </a:buClr>
              <a:buSzPct val="110000"/>
              <a:buFont typeface="Wingdings" charset="2"/>
              <a:buChar char="ü"/>
              <a:defRPr/>
            </a:pPr>
            <a:r>
              <a:rPr lang="en-US" sz="1300" dirty="0" smtClean="0">
                <a:solidFill>
                  <a:srgbClr val="000000"/>
                </a:solidFill>
                <a:latin typeface="Arial" pitchFamily="34" charset="0"/>
                <a:ea typeface="ＭＳ Ｐゴシック" pitchFamily="127" charset="-128"/>
                <a:cs typeface="Arial" pitchFamily="34" charset="0"/>
              </a:rPr>
              <a:t>Improved available to promise reliability</a:t>
            </a:r>
          </a:p>
          <a:p>
            <a:pPr marL="288925" lvl="1" indent="-233363" defTabSz="820738" eaLnBrk="0" hangingPunct="0">
              <a:lnSpc>
                <a:spcPts val="1800"/>
              </a:lnSpc>
              <a:spcBef>
                <a:spcPts val="1000"/>
              </a:spcBef>
              <a:buClr>
                <a:srgbClr val="E00000"/>
              </a:buClr>
              <a:buSzPct val="110000"/>
              <a:buFont typeface="Wingdings" charset="2"/>
              <a:buChar char="ü"/>
              <a:defRPr/>
            </a:pPr>
            <a:r>
              <a:rPr lang="en-US" sz="1300" dirty="0" smtClean="0">
                <a:solidFill>
                  <a:srgbClr val="000000"/>
                </a:solidFill>
                <a:latin typeface="Arial" pitchFamily="34" charset="0"/>
                <a:ea typeface="ＭＳ Ｐゴシック" pitchFamily="127" charset="-128"/>
                <a:cs typeface="Arial" pitchFamily="34" charset="0"/>
              </a:rPr>
              <a:t>Enhanced visibility across the enterprise supply chain</a:t>
            </a:r>
          </a:p>
          <a:p>
            <a:pPr marL="288925" lvl="1" indent="-233363" defTabSz="820738" eaLnBrk="0" hangingPunct="0">
              <a:lnSpc>
                <a:spcPts val="1800"/>
              </a:lnSpc>
              <a:spcBef>
                <a:spcPts val="1000"/>
              </a:spcBef>
              <a:buClr>
                <a:srgbClr val="E00000"/>
              </a:buClr>
              <a:buSzPct val="110000"/>
              <a:buFont typeface="Wingdings" charset="2"/>
              <a:buChar char="ü"/>
              <a:defRPr/>
            </a:pPr>
            <a:r>
              <a:rPr lang="en-US" sz="1300" dirty="0" smtClean="0">
                <a:solidFill>
                  <a:srgbClr val="000000"/>
                </a:solidFill>
                <a:latin typeface="Arial" pitchFamily="34" charset="0"/>
                <a:ea typeface="ＭＳ Ｐゴシック" pitchFamily="127" charset="-128"/>
                <a:cs typeface="Arial" pitchFamily="34" charset="0"/>
              </a:rPr>
              <a:t>Increased market loyalty </a:t>
            </a:r>
          </a:p>
        </p:txBody>
      </p:sp>
      <p:sp>
        <p:nvSpPr>
          <p:cNvPr id="18" name="TextBox 17"/>
          <p:cNvSpPr txBox="1"/>
          <p:nvPr/>
        </p:nvSpPr>
        <p:spPr>
          <a:xfrm>
            <a:off x="345371" y="1511577"/>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Challenge</a:t>
            </a:r>
          </a:p>
        </p:txBody>
      </p:sp>
      <p:sp>
        <p:nvSpPr>
          <p:cNvPr id="19" name="TextBox 18"/>
          <p:cNvSpPr txBox="1"/>
          <p:nvPr/>
        </p:nvSpPr>
        <p:spPr>
          <a:xfrm>
            <a:off x="2776112" y="1511577"/>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Solution</a:t>
            </a:r>
          </a:p>
        </p:txBody>
      </p:sp>
      <p:sp>
        <p:nvSpPr>
          <p:cNvPr id="20" name="TextBox 19"/>
          <p:cNvSpPr txBox="1"/>
          <p:nvPr/>
        </p:nvSpPr>
        <p:spPr>
          <a:xfrm>
            <a:off x="5206852" y="1511577"/>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Result</a:t>
            </a:r>
          </a:p>
        </p:txBody>
      </p:sp>
      <p:sp>
        <p:nvSpPr>
          <p:cNvPr id="21" name="Extract 38"/>
          <p:cNvSpPr/>
          <p:nvPr/>
        </p:nvSpPr>
        <p:spPr>
          <a:xfrm rot="5400000">
            <a:off x="2495591" y="2839192"/>
            <a:ext cx="389936" cy="256244"/>
          </a:xfrm>
          <a:prstGeom prst="flowChartExtract">
            <a:avLst/>
          </a:prstGeom>
          <a:gradFill flip="none" rotWithShape="1">
            <a:gsLst>
              <a:gs pos="0">
                <a:srgbClr val="E00000"/>
              </a:gs>
              <a:gs pos="100000">
                <a:srgbClr val="FFFFFF"/>
              </a:gs>
              <a:gs pos="99000">
                <a:schemeClr val="tx2">
                  <a:lumMod val="75000"/>
                </a:scheme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1600" dirty="0" smtClean="0">
              <a:solidFill>
                <a:srgbClr val="E00000"/>
              </a:solidFill>
              <a:latin typeface="Arial" pitchFamily="34" charset="0"/>
              <a:cs typeface="Arial" pitchFamily="34" charset="0"/>
            </a:endParaRPr>
          </a:p>
        </p:txBody>
      </p:sp>
      <p:sp>
        <p:nvSpPr>
          <p:cNvPr id="22" name="Extract 39"/>
          <p:cNvSpPr/>
          <p:nvPr/>
        </p:nvSpPr>
        <p:spPr>
          <a:xfrm rot="5400000">
            <a:off x="4920761" y="2839192"/>
            <a:ext cx="389936" cy="256244"/>
          </a:xfrm>
          <a:prstGeom prst="flowChartExtract">
            <a:avLst/>
          </a:prstGeom>
          <a:gradFill flip="none" rotWithShape="1">
            <a:gsLst>
              <a:gs pos="0">
                <a:srgbClr val="E00000"/>
              </a:gs>
              <a:gs pos="100000">
                <a:srgbClr val="FFFFFF"/>
              </a:gs>
              <a:gs pos="99000">
                <a:schemeClr val="tx2">
                  <a:lumMod val="75000"/>
                </a:scheme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1600" dirty="0" smtClean="0">
              <a:solidFill>
                <a:srgbClr val="E00000"/>
              </a:solidFill>
              <a:latin typeface="Arial" pitchFamily="34" charset="0"/>
              <a:cs typeface="Arial" pitchFamily="34" charset="0"/>
            </a:endParaRPr>
          </a:p>
        </p:txBody>
      </p:sp>
      <p:sp>
        <p:nvSpPr>
          <p:cNvPr id="23" name="TextBox 22"/>
          <p:cNvSpPr txBox="1"/>
          <p:nvPr/>
        </p:nvSpPr>
        <p:spPr>
          <a:xfrm>
            <a:off x="814448" y="658105"/>
            <a:ext cx="6445821" cy="646331"/>
          </a:xfrm>
          <a:prstGeom prst="rect">
            <a:avLst/>
          </a:prstGeom>
          <a:noFill/>
          <a:ln>
            <a:noFill/>
          </a:ln>
        </p:spPr>
        <p:txBody>
          <a:bodyPr wrap="square" lIns="0" tIns="0" rIns="0" bIns="0" rtlCol="0">
            <a:spAutoFit/>
          </a:bodyPr>
          <a:lstStyle/>
          <a:p>
            <a:pPr fontAlgn="base">
              <a:spcBef>
                <a:spcPct val="0"/>
              </a:spcBef>
              <a:spcAft>
                <a:spcPct val="0"/>
              </a:spcAft>
            </a:pPr>
            <a:r>
              <a:rPr lang="en-US" sz="1400" dirty="0" smtClean="0">
                <a:solidFill>
                  <a:srgbClr val="FFFFFF">
                    <a:lumMod val="65000"/>
                  </a:srgbClr>
                </a:solidFill>
                <a:latin typeface="Arial" pitchFamily="34" charset="0"/>
                <a:ea typeface="ＭＳ Ｐゴシック" pitchFamily="34" charset="-128"/>
                <a:cs typeface="Arial" pitchFamily="34" charset="0"/>
              </a:rPr>
              <a:t>One of the two largest tire manufacturers in the world. In addition to the Michelin brand, it also owns the BFGoodrich, Kleber, Tigar, Riken, Kormoran and Uniroyal (in North America) tire brands. </a:t>
            </a:r>
          </a:p>
        </p:txBody>
      </p:sp>
      <p:sp>
        <p:nvSpPr>
          <p:cNvPr id="25" name="Rectangle 24"/>
          <p:cNvSpPr/>
          <p:nvPr/>
        </p:nvSpPr>
        <p:spPr>
          <a:xfrm>
            <a:off x="8896098" y="4595798"/>
            <a:ext cx="511679" cy="200055"/>
          </a:xfrm>
          <a:prstGeom prst="rect">
            <a:avLst/>
          </a:prstGeom>
        </p:spPr>
        <p:txBody>
          <a:bodyPr wrap="none">
            <a:spAutoFit/>
          </a:bodyPr>
          <a:lstStyle/>
          <a:p>
            <a:pPr fontAlgn="base">
              <a:spcBef>
                <a:spcPct val="0"/>
              </a:spcBef>
              <a:spcAft>
                <a:spcPct val="0"/>
              </a:spcAft>
            </a:pPr>
            <a:r>
              <a:rPr lang="en-US" sz="700" dirty="0" err="1" smtClean="0">
                <a:solidFill>
                  <a:srgbClr val="000000"/>
                </a:solidFill>
                <a:latin typeface="Arial" pitchFamily="34" charset="0"/>
                <a:ea typeface="ＭＳ Ｐゴシック" pitchFamily="34" charset="-128"/>
                <a:cs typeface="Arial" pitchFamily="34" charset="0"/>
              </a:rPr>
              <a:t>michelin</a:t>
            </a:r>
            <a:endParaRPr lang="en-US" sz="700" dirty="0">
              <a:solidFill>
                <a:srgbClr val="000000"/>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23927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p:cNvSpPr>
            <a:spLocks noGrp="1"/>
          </p:cNvSpPr>
          <p:nvPr>
            <p:ph type="title"/>
          </p:nvPr>
        </p:nvSpPr>
        <p:spPr>
          <a:xfrm>
            <a:off x="455613" y="1173163"/>
            <a:ext cx="5030787" cy="1101725"/>
          </a:xfrm>
        </p:spPr>
        <p:txBody>
          <a:bodyPr/>
          <a:lstStyle/>
          <a:p>
            <a:pPr eaLnBrk="0" hangingPunct="0">
              <a:spcBef>
                <a:spcPct val="50000"/>
              </a:spcBef>
            </a:pPr>
            <a:r>
              <a:rPr sz="4000" dirty="0" smtClean="0">
                <a:ln>
                  <a:noFill/>
                </a:ln>
                <a:solidFill>
                  <a:srgbClr val="000000"/>
                </a:solidFill>
                <a:ea typeface="ＭＳ Ｐゴシック" pitchFamily="34" charset="-128"/>
                <a:cs typeface="Times New Roman" pitchFamily="18" charset="0"/>
              </a:rPr>
              <a:t>Fusion</a:t>
            </a:r>
            <a:br>
              <a:rPr sz="4000" dirty="0" smtClean="0">
                <a:ln>
                  <a:noFill/>
                </a:ln>
                <a:solidFill>
                  <a:srgbClr val="000000"/>
                </a:solidFill>
                <a:ea typeface="ＭＳ Ｐゴシック" pitchFamily="34" charset="-128"/>
                <a:cs typeface="Times New Roman" pitchFamily="18" charset="0"/>
              </a:rPr>
            </a:b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Inventory </a:t>
            </a:r>
            <a:br>
              <a:rPr dirty="0" smtClean="0">
                <a:ln>
                  <a:noFill/>
                </a:ln>
                <a:solidFill>
                  <a:srgbClr val="000000"/>
                </a:solidFill>
                <a:ea typeface="ＭＳ Ｐゴシック" pitchFamily="34" charset="-128"/>
                <a:cs typeface="Times New Roman" pitchFamily="18" charset="0"/>
              </a:rPr>
            </a:br>
            <a:r>
              <a:rPr lang="en-US" sz="2400" i="1" dirty="0" smtClean="0">
                <a:ln>
                  <a:noFill/>
                </a:ln>
                <a:solidFill>
                  <a:srgbClr val="000000"/>
                </a:solidFill>
                <a:ea typeface="ＭＳ Ｐゴシック" pitchFamily="34" charset="-128"/>
                <a:cs typeface="Times New Roman" pitchFamily="18" charset="0"/>
              </a:rPr>
              <a:t>Materials </a:t>
            </a:r>
            <a:r>
              <a:rPr sz="2400" i="1" dirty="0" smtClean="0">
                <a:ln>
                  <a:noFill/>
                </a:ln>
                <a:solidFill>
                  <a:srgbClr val="000000"/>
                </a:solidFill>
                <a:ea typeface="ＭＳ Ｐゴシック" pitchFamily="34" charset="-128"/>
                <a:cs typeface="Times New Roman" pitchFamily="18" charset="0"/>
              </a:rPr>
              <a:t>and Cost Management</a:t>
            </a:r>
            <a:r>
              <a:rPr dirty="0" smtClean="0">
                <a:ln>
                  <a:noFill/>
                </a:ln>
                <a:solidFill>
                  <a:srgbClr val="000000"/>
                </a:solidFill>
                <a:ea typeface="ＭＳ Ｐゴシック" pitchFamily="34" charset="-128"/>
                <a:cs typeface="Times New Roman" pitchFamily="18" charset="0"/>
              </a:rPr>
              <a:t/>
            </a:r>
            <a:br>
              <a:rPr dirty="0" smtClean="0">
                <a:ln>
                  <a:noFill/>
                </a:ln>
                <a:solidFill>
                  <a:srgbClr val="000000"/>
                </a:solidFill>
                <a:ea typeface="ＭＳ Ｐゴシック" pitchFamily="34" charset="-128"/>
                <a:cs typeface="Times New Roman" pitchFamily="18" charset="0"/>
              </a:rPr>
            </a:br>
            <a:endParaRPr dirty="0" smtClean="0">
              <a:ln>
                <a:noFill/>
              </a:ln>
              <a:ea typeface="ＭＳ Ｐゴシック" pitchFamily="34" charset="-128"/>
              <a:cs typeface="Times New Roman" pitchFamily="18" charset="0"/>
            </a:endParaRPr>
          </a:p>
        </p:txBody>
      </p:sp>
      <p:pic>
        <p:nvPicPr>
          <p:cNvPr id="43011" name="Picture 3" descr="Inventory Warehouse.jpg"/>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a:off x="6264275" y="-1588"/>
            <a:ext cx="2239963" cy="4629151"/>
          </a:xfrm>
          <a:noFill/>
        </p:spPr>
      </p:pic>
    </p:spTree>
    <p:extLst>
      <p:ext uri="{BB962C8B-B14F-4D97-AF65-F5344CB8AC3E}">
        <p14:creationId xmlns:p14="http://schemas.microsoft.com/office/powerpoint/2010/main" val="7691568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481013"/>
            <a:ext cx="8229600" cy="423862"/>
          </a:xfrm>
        </p:spPr>
        <p:txBody>
          <a:bodyPr/>
          <a:lstStyle/>
          <a:p>
            <a:r>
              <a:rPr lang="en-US" dirty="0" smtClean="0"/>
              <a:t>Fusion Materials Management</a:t>
            </a:r>
          </a:p>
        </p:txBody>
      </p:sp>
      <p:sp>
        <p:nvSpPr>
          <p:cNvPr id="35" name="AutoShape 43"/>
          <p:cNvSpPr>
            <a:spLocks noChangeArrowheads="1"/>
          </p:cNvSpPr>
          <p:nvPr/>
        </p:nvSpPr>
        <p:spPr bwMode="ltGray">
          <a:xfrm>
            <a:off x="2533650" y="2122488"/>
            <a:ext cx="1387475" cy="723900"/>
          </a:xfrm>
          <a:prstGeom prst="leftArrow">
            <a:avLst>
              <a:gd name="adj1" fmla="val 50000"/>
              <a:gd name="adj2" fmla="val 26645"/>
            </a:avLst>
          </a:prstGeom>
          <a:solidFill>
            <a:srgbClr val="FF0000"/>
          </a:solidFill>
          <a:ln w="9525" cap="rnd">
            <a:noFill/>
            <a:miter lim="800000"/>
            <a:headEnd/>
            <a:tailEnd/>
          </a:ln>
          <a:effectLst>
            <a:outerShdw blurRad="50800" dist="38100" dir="8100000" algn="tr" rotWithShape="0">
              <a:prstClr val="black">
                <a:alpha val="40000"/>
              </a:prstClr>
            </a:outerShdw>
          </a:effectLst>
        </p:spPr>
        <p:txBody>
          <a:bodyPr anchor="ctr" anchorCtr="1"/>
          <a:lstStyle/>
          <a:p>
            <a:pPr fontAlgn="auto">
              <a:spcBef>
                <a:spcPts val="0"/>
              </a:spcBef>
              <a:spcAft>
                <a:spcPts val="0"/>
              </a:spcAft>
              <a:defRPr/>
            </a:pPr>
            <a:r>
              <a:rPr lang="en-US" sz="1400" kern="0" dirty="0">
                <a:solidFill>
                  <a:srgbClr val="FFFFFF"/>
                </a:solidFill>
                <a:effectLst>
                  <a:outerShdw blurRad="38100" dist="38100" dir="2700000" algn="tl">
                    <a:srgbClr val="000000"/>
                  </a:outerShdw>
                </a:effectLst>
              </a:rPr>
              <a:t>Ship</a:t>
            </a:r>
          </a:p>
        </p:txBody>
      </p:sp>
      <p:sp>
        <p:nvSpPr>
          <p:cNvPr id="36" name="AutoShape 44"/>
          <p:cNvSpPr>
            <a:spLocks noChangeArrowheads="1"/>
          </p:cNvSpPr>
          <p:nvPr/>
        </p:nvSpPr>
        <p:spPr bwMode="ltGray">
          <a:xfrm>
            <a:off x="3708400" y="2122488"/>
            <a:ext cx="1387475" cy="723900"/>
          </a:xfrm>
          <a:prstGeom prst="leftArrow">
            <a:avLst>
              <a:gd name="adj1" fmla="val 50000"/>
              <a:gd name="adj2" fmla="val 26645"/>
            </a:avLst>
          </a:prstGeom>
          <a:solidFill>
            <a:srgbClr val="FF0000"/>
          </a:solidFill>
          <a:ln w="9525" cap="rnd">
            <a:noFill/>
            <a:miter lim="800000"/>
            <a:headEnd/>
            <a:tailEnd/>
          </a:ln>
          <a:effectLst>
            <a:outerShdw blurRad="50800" dist="38100" dir="8100000" algn="tr" rotWithShape="0">
              <a:prstClr val="black">
                <a:alpha val="40000"/>
              </a:prstClr>
            </a:outerShdw>
          </a:effectLst>
        </p:spPr>
        <p:txBody>
          <a:bodyPr anchor="ctr" anchorCtr="1"/>
          <a:lstStyle/>
          <a:p>
            <a:pPr fontAlgn="auto">
              <a:spcBef>
                <a:spcPts val="0"/>
              </a:spcBef>
              <a:spcAft>
                <a:spcPts val="0"/>
              </a:spcAft>
              <a:defRPr/>
            </a:pPr>
            <a:r>
              <a:rPr lang="en-US" sz="1400" kern="0" dirty="0">
                <a:solidFill>
                  <a:srgbClr val="FFFFFF"/>
                </a:solidFill>
                <a:effectLst>
                  <a:outerShdw blurRad="38100" dist="38100" dir="2700000" algn="tl">
                    <a:srgbClr val="000000"/>
                  </a:outerShdw>
                </a:effectLst>
              </a:rPr>
              <a:t> Pack</a:t>
            </a:r>
          </a:p>
        </p:txBody>
      </p:sp>
      <p:sp>
        <p:nvSpPr>
          <p:cNvPr id="37" name="AutoShape 45"/>
          <p:cNvSpPr>
            <a:spLocks noChangeArrowheads="1"/>
          </p:cNvSpPr>
          <p:nvPr/>
        </p:nvSpPr>
        <p:spPr bwMode="ltGray">
          <a:xfrm>
            <a:off x="4827588" y="2122488"/>
            <a:ext cx="1490662" cy="723900"/>
          </a:xfrm>
          <a:prstGeom prst="leftArrow">
            <a:avLst>
              <a:gd name="adj1" fmla="val 50000"/>
              <a:gd name="adj2" fmla="val 28618"/>
            </a:avLst>
          </a:prstGeom>
          <a:solidFill>
            <a:srgbClr val="FF0000"/>
          </a:solidFill>
          <a:ln w="9525" cap="rnd">
            <a:noFill/>
            <a:miter lim="800000"/>
            <a:headEnd/>
            <a:tailEnd/>
          </a:ln>
          <a:effectLst>
            <a:outerShdw blurRad="50800" dist="38100" dir="8100000" algn="tr" rotWithShape="0">
              <a:prstClr val="black">
                <a:alpha val="40000"/>
              </a:prstClr>
            </a:outerShdw>
          </a:effectLst>
        </p:spPr>
        <p:txBody>
          <a:bodyPr anchor="ctr" anchorCtr="1"/>
          <a:lstStyle/>
          <a:p>
            <a:pPr fontAlgn="auto">
              <a:spcBef>
                <a:spcPts val="0"/>
              </a:spcBef>
              <a:spcAft>
                <a:spcPts val="0"/>
              </a:spcAft>
              <a:defRPr/>
            </a:pPr>
            <a:r>
              <a:rPr lang="en-US" sz="1400" kern="0" dirty="0">
                <a:solidFill>
                  <a:srgbClr val="FFFFFF"/>
                </a:solidFill>
                <a:effectLst>
                  <a:outerShdw blurRad="38100" dist="38100" dir="2700000" algn="tl">
                    <a:srgbClr val="000000"/>
                  </a:outerShdw>
                </a:effectLst>
              </a:rPr>
              <a:t>   Pick</a:t>
            </a:r>
          </a:p>
        </p:txBody>
      </p:sp>
      <p:sp>
        <p:nvSpPr>
          <p:cNvPr id="38" name="Line 2"/>
          <p:cNvSpPr>
            <a:spLocks noChangeShapeType="1"/>
          </p:cNvSpPr>
          <p:nvPr/>
        </p:nvSpPr>
        <p:spPr bwMode="auto">
          <a:xfrm>
            <a:off x="2843213" y="2892425"/>
            <a:ext cx="0" cy="558800"/>
          </a:xfrm>
          <a:prstGeom prst="line">
            <a:avLst/>
          </a:prstGeom>
          <a:noFill/>
          <a:ln w="12700">
            <a:solidFill>
              <a:srgbClr val="000000"/>
            </a:solidFill>
            <a:round/>
            <a:headEnd type="triangle" w="med" len="med"/>
            <a:tailEnd type="triangle" w="med" len="med"/>
          </a:ln>
        </p:spPr>
        <p:txBody>
          <a:bodyPr/>
          <a:lstStyle/>
          <a:p>
            <a:pPr fontAlgn="auto">
              <a:spcBef>
                <a:spcPts val="0"/>
              </a:spcBef>
              <a:spcAft>
                <a:spcPts val="0"/>
              </a:spcAft>
              <a:defRPr/>
            </a:pPr>
            <a:endParaRPr lang="en-US" kern="0" dirty="0">
              <a:solidFill>
                <a:sysClr val="windowText" lastClr="000000"/>
              </a:solidFill>
            </a:endParaRPr>
          </a:p>
        </p:txBody>
      </p:sp>
      <p:sp>
        <p:nvSpPr>
          <p:cNvPr id="39" name="Line 3"/>
          <p:cNvSpPr>
            <a:spLocks noChangeShapeType="1"/>
          </p:cNvSpPr>
          <p:nvPr/>
        </p:nvSpPr>
        <p:spPr bwMode="auto">
          <a:xfrm>
            <a:off x="4270375" y="2892425"/>
            <a:ext cx="0" cy="558800"/>
          </a:xfrm>
          <a:prstGeom prst="line">
            <a:avLst/>
          </a:prstGeom>
          <a:noFill/>
          <a:ln w="12700">
            <a:solidFill>
              <a:srgbClr val="000000"/>
            </a:solidFill>
            <a:round/>
            <a:headEnd type="triangle" w="med" len="med"/>
            <a:tailEnd type="triangle" w="med" len="med"/>
          </a:ln>
        </p:spPr>
        <p:txBody>
          <a:bodyPr/>
          <a:lstStyle/>
          <a:p>
            <a:pPr fontAlgn="auto">
              <a:spcBef>
                <a:spcPts val="0"/>
              </a:spcBef>
              <a:spcAft>
                <a:spcPts val="0"/>
              </a:spcAft>
              <a:defRPr/>
            </a:pPr>
            <a:endParaRPr lang="en-US" kern="0" dirty="0">
              <a:solidFill>
                <a:sysClr val="windowText" lastClr="000000"/>
              </a:solidFill>
            </a:endParaRPr>
          </a:p>
        </p:txBody>
      </p:sp>
      <p:sp>
        <p:nvSpPr>
          <p:cNvPr id="40" name="Line 4"/>
          <p:cNvSpPr>
            <a:spLocks noChangeShapeType="1"/>
          </p:cNvSpPr>
          <p:nvPr/>
        </p:nvSpPr>
        <p:spPr bwMode="auto">
          <a:xfrm>
            <a:off x="5699125" y="2892425"/>
            <a:ext cx="0" cy="558800"/>
          </a:xfrm>
          <a:prstGeom prst="line">
            <a:avLst/>
          </a:prstGeom>
          <a:noFill/>
          <a:ln w="12700">
            <a:solidFill>
              <a:srgbClr val="000000"/>
            </a:solidFill>
            <a:round/>
            <a:headEnd type="triangle" w="med" len="med"/>
            <a:tailEnd type="triangle" w="med" len="med"/>
          </a:ln>
        </p:spPr>
        <p:txBody>
          <a:bodyPr/>
          <a:lstStyle/>
          <a:p>
            <a:pPr fontAlgn="auto">
              <a:spcBef>
                <a:spcPts val="0"/>
              </a:spcBef>
              <a:spcAft>
                <a:spcPts val="0"/>
              </a:spcAft>
              <a:defRPr/>
            </a:pPr>
            <a:endParaRPr lang="en-US" kern="0" dirty="0">
              <a:solidFill>
                <a:sysClr val="windowText" lastClr="000000"/>
              </a:solidFill>
            </a:endParaRPr>
          </a:p>
        </p:txBody>
      </p:sp>
      <p:sp>
        <p:nvSpPr>
          <p:cNvPr id="41" name="AutoShape 7"/>
          <p:cNvSpPr>
            <a:spLocks noChangeArrowheads="1"/>
          </p:cNvSpPr>
          <p:nvPr/>
        </p:nvSpPr>
        <p:spPr bwMode="blackWhite">
          <a:xfrm>
            <a:off x="1485900" y="3560563"/>
            <a:ext cx="1697038" cy="679847"/>
          </a:xfrm>
          <a:prstGeom prst="roundRect">
            <a:avLst>
              <a:gd name="adj" fmla="val 16667"/>
            </a:avLst>
          </a:prstGeom>
          <a:solidFill>
            <a:srgbClr val="7F7F7F"/>
          </a:solidFill>
          <a:ln w="12700">
            <a:noFill/>
            <a:prstDash val="solid"/>
            <a:round/>
            <a:headEnd/>
            <a:tailEnd/>
          </a:ln>
          <a:effectLst/>
          <a:scene3d>
            <a:camera prst="orthographicFront">
              <a:rot lat="0" lon="0" rev="0"/>
            </a:camera>
            <a:lightRig rig="contrasting" dir="t">
              <a:rot lat="0" lon="0" rev="7800000"/>
            </a:lightRig>
          </a:scene3d>
          <a:sp3d>
            <a:bevelT w="139700" h="139700"/>
          </a:sp3d>
        </p:spPr>
        <p:txBody>
          <a:bodyPr anchor="ctr"/>
          <a:lstStyle/>
          <a:p>
            <a:pPr algn="ctr" fontAlgn="auto">
              <a:lnSpc>
                <a:spcPts val="1500"/>
              </a:lnSpc>
              <a:spcBef>
                <a:spcPts val="0"/>
              </a:spcBef>
              <a:spcAft>
                <a:spcPts val="0"/>
              </a:spcAft>
              <a:defRPr/>
            </a:pPr>
            <a:r>
              <a:rPr lang="en-US" sz="1600" kern="0" dirty="0">
                <a:solidFill>
                  <a:srgbClr val="FFFFFF"/>
                </a:solidFill>
              </a:rPr>
              <a:t>Distributed Order Orchestration</a:t>
            </a:r>
          </a:p>
        </p:txBody>
      </p:sp>
      <p:sp>
        <p:nvSpPr>
          <p:cNvPr id="42" name="AutoShape 8"/>
          <p:cNvSpPr>
            <a:spLocks noChangeArrowheads="1"/>
          </p:cNvSpPr>
          <p:nvPr/>
        </p:nvSpPr>
        <p:spPr bwMode="blackWhite">
          <a:xfrm>
            <a:off x="5077884" y="3568303"/>
            <a:ext cx="1314450" cy="664369"/>
          </a:xfrm>
          <a:prstGeom prst="roundRect">
            <a:avLst>
              <a:gd name="adj" fmla="val 16667"/>
            </a:avLst>
          </a:prstGeom>
          <a:solidFill>
            <a:srgbClr val="7F7F7F"/>
          </a:solidFill>
          <a:ln w="12700">
            <a:noFill/>
            <a:prstDash val="solid"/>
            <a:round/>
            <a:headEnd/>
            <a:tailEnd/>
          </a:ln>
          <a:effectLst/>
          <a:scene3d>
            <a:camera prst="orthographicFront">
              <a:rot lat="0" lon="0" rev="0"/>
            </a:camera>
            <a:lightRig rig="contrasting" dir="t">
              <a:rot lat="0" lon="0" rev="7800000"/>
            </a:lightRig>
          </a:scene3d>
          <a:sp3d>
            <a:bevelT w="139700" h="139700"/>
          </a:sp3d>
        </p:spPr>
        <p:txBody>
          <a:bodyPr anchor="ctr"/>
          <a:lstStyle/>
          <a:p>
            <a:pPr algn="ctr" fontAlgn="auto">
              <a:lnSpc>
                <a:spcPts val="1500"/>
              </a:lnSpc>
              <a:spcBef>
                <a:spcPts val="0"/>
              </a:spcBef>
              <a:spcAft>
                <a:spcPts val="0"/>
              </a:spcAft>
              <a:defRPr/>
            </a:pPr>
            <a:r>
              <a:rPr lang="en-US" sz="1600" kern="0" dirty="0">
                <a:solidFill>
                  <a:srgbClr val="FFFFFF"/>
                </a:solidFill>
              </a:rPr>
              <a:t>Financials</a:t>
            </a:r>
          </a:p>
        </p:txBody>
      </p:sp>
      <p:sp>
        <p:nvSpPr>
          <p:cNvPr id="43" name="AutoShape 10"/>
          <p:cNvSpPr>
            <a:spLocks noChangeArrowheads="1"/>
          </p:cNvSpPr>
          <p:nvPr/>
        </p:nvSpPr>
        <p:spPr bwMode="blackWhite">
          <a:xfrm>
            <a:off x="3351742" y="3567707"/>
            <a:ext cx="1557338" cy="665559"/>
          </a:xfrm>
          <a:prstGeom prst="roundRect">
            <a:avLst>
              <a:gd name="adj" fmla="val 16667"/>
            </a:avLst>
          </a:prstGeom>
          <a:solidFill>
            <a:srgbClr val="7F7F7F"/>
          </a:solidFill>
          <a:ln w="12700">
            <a:noFill/>
            <a:prstDash val="solid"/>
            <a:round/>
            <a:headEnd/>
            <a:tailEnd/>
          </a:ln>
          <a:effectLst/>
          <a:scene3d>
            <a:camera prst="orthographicFront">
              <a:rot lat="0" lon="0" rev="0"/>
            </a:camera>
            <a:lightRig rig="contrasting" dir="t">
              <a:rot lat="0" lon="0" rev="7800000"/>
            </a:lightRig>
          </a:scene3d>
          <a:sp3d>
            <a:bevelT w="139700" h="139700"/>
          </a:sp3d>
        </p:spPr>
        <p:txBody>
          <a:bodyPr anchor="ctr"/>
          <a:lstStyle/>
          <a:p>
            <a:pPr algn="ctr" fontAlgn="auto">
              <a:lnSpc>
                <a:spcPts val="1500"/>
              </a:lnSpc>
              <a:spcBef>
                <a:spcPts val="0"/>
              </a:spcBef>
              <a:spcAft>
                <a:spcPts val="0"/>
              </a:spcAft>
              <a:defRPr/>
            </a:pPr>
            <a:r>
              <a:rPr lang="en-US" sz="1600" kern="0" dirty="0">
                <a:solidFill>
                  <a:srgbClr val="FFFFFF"/>
                </a:solidFill>
              </a:rPr>
              <a:t>Procurement</a:t>
            </a:r>
          </a:p>
        </p:txBody>
      </p:sp>
      <p:pic>
        <p:nvPicPr>
          <p:cNvPr id="45074" name="Picture 12" descr="tractor-trailer_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14338" y="2038350"/>
            <a:ext cx="1079500" cy="703263"/>
          </a:xfrm>
          <a:prstGeom prst="rect">
            <a:avLst/>
          </a:prstGeom>
          <a:noFill/>
          <a:ln w="9525">
            <a:noFill/>
            <a:miter lim="800000"/>
            <a:headEnd/>
            <a:tailEnd/>
          </a:ln>
        </p:spPr>
      </p:pic>
      <p:sp>
        <p:nvSpPr>
          <p:cNvPr id="45" name="Text Box 13"/>
          <p:cNvSpPr txBox="1">
            <a:spLocks noChangeArrowheads="1"/>
          </p:cNvSpPr>
          <p:nvPr/>
        </p:nvSpPr>
        <p:spPr bwMode="auto">
          <a:xfrm>
            <a:off x="1144588" y="2155825"/>
            <a:ext cx="1460500" cy="831850"/>
          </a:xfrm>
          <a:prstGeom prst="rect">
            <a:avLst/>
          </a:prstGeom>
          <a:noFill/>
          <a:ln w="9525">
            <a:noFill/>
            <a:miter lim="800000"/>
            <a:headEnd/>
            <a:tailEnd/>
          </a:ln>
        </p:spPr>
        <p:txBody>
          <a:bodyPr>
            <a:spAutoFit/>
          </a:bodyPr>
          <a:lstStyle/>
          <a:p>
            <a:pPr fontAlgn="auto">
              <a:spcBef>
                <a:spcPts val="0"/>
              </a:spcBef>
              <a:spcAft>
                <a:spcPts val="0"/>
              </a:spcAft>
              <a:defRPr/>
            </a:pPr>
            <a:r>
              <a:rPr lang="en-US" sz="1600" kern="0" dirty="0">
                <a:solidFill>
                  <a:srgbClr val="000000"/>
                </a:solidFill>
              </a:rPr>
              <a:t>            RTVs </a:t>
            </a:r>
            <a:br>
              <a:rPr lang="en-US" sz="1600" kern="0" dirty="0">
                <a:solidFill>
                  <a:srgbClr val="000000"/>
                </a:solidFill>
              </a:rPr>
            </a:br>
            <a:r>
              <a:rPr lang="en-US" sz="1600" kern="0" dirty="0">
                <a:solidFill>
                  <a:srgbClr val="000000"/>
                </a:solidFill>
              </a:rPr>
              <a:t>     Orders</a:t>
            </a:r>
            <a:br>
              <a:rPr lang="en-US" sz="1600" kern="0" dirty="0">
                <a:solidFill>
                  <a:srgbClr val="000000"/>
                </a:solidFill>
              </a:rPr>
            </a:br>
            <a:r>
              <a:rPr lang="en-US" sz="1600" kern="0" dirty="0">
                <a:solidFill>
                  <a:srgbClr val="000000"/>
                </a:solidFill>
              </a:rPr>
              <a:t>Transfers</a:t>
            </a:r>
          </a:p>
        </p:txBody>
      </p:sp>
      <p:pic>
        <p:nvPicPr>
          <p:cNvPr id="45076" name="Picture 14" descr="tractor-trailer_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23863" y="1236663"/>
            <a:ext cx="1079500" cy="701675"/>
          </a:xfrm>
          <a:prstGeom prst="rect">
            <a:avLst/>
          </a:prstGeom>
          <a:noFill/>
          <a:ln w="9525">
            <a:noFill/>
            <a:miter lim="800000"/>
            <a:headEnd/>
            <a:tailEnd/>
          </a:ln>
        </p:spPr>
      </p:pic>
      <p:sp>
        <p:nvSpPr>
          <p:cNvPr id="47" name="Text Box 15"/>
          <p:cNvSpPr txBox="1">
            <a:spLocks noChangeArrowheads="1"/>
          </p:cNvSpPr>
          <p:nvPr/>
        </p:nvSpPr>
        <p:spPr bwMode="auto">
          <a:xfrm>
            <a:off x="1217613" y="1363663"/>
            <a:ext cx="1473200" cy="830262"/>
          </a:xfrm>
          <a:prstGeom prst="rect">
            <a:avLst/>
          </a:prstGeom>
          <a:noFill/>
          <a:ln w="9525">
            <a:noFill/>
            <a:miter lim="800000"/>
            <a:headEnd/>
            <a:tailEnd/>
          </a:ln>
        </p:spPr>
        <p:txBody>
          <a:bodyPr>
            <a:spAutoFit/>
          </a:bodyPr>
          <a:lstStyle/>
          <a:p>
            <a:pPr fontAlgn="auto">
              <a:spcBef>
                <a:spcPts val="0"/>
              </a:spcBef>
              <a:spcAft>
                <a:spcPts val="0"/>
              </a:spcAft>
              <a:defRPr/>
            </a:pPr>
            <a:r>
              <a:rPr lang="en-US" sz="1600" kern="0" dirty="0">
                <a:solidFill>
                  <a:srgbClr val="000000"/>
                </a:solidFill>
              </a:rPr>
              <a:t>           RMAs</a:t>
            </a:r>
            <a:br>
              <a:rPr lang="en-US" sz="1600" kern="0" dirty="0">
                <a:solidFill>
                  <a:srgbClr val="000000"/>
                </a:solidFill>
              </a:rPr>
            </a:br>
            <a:r>
              <a:rPr lang="en-US" sz="1600" kern="0" dirty="0">
                <a:solidFill>
                  <a:srgbClr val="000000"/>
                </a:solidFill>
              </a:rPr>
              <a:t>    Purchases</a:t>
            </a:r>
            <a:br>
              <a:rPr lang="en-US" sz="1600" kern="0" dirty="0">
                <a:solidFill>
                  <a:srgbClr val="000000"/>
                </a:solidFill>
              </a:rPr>
            </a:br>
            <a:r>
              <a:rPr lang="en-US" sz="1600" kern="0" dirty="0">
                <a:solidFill>
                  <a:srgbClr val="000000"/>
                </a:solidFill>
              </a:rPr>
              <a:t>Transfers</a:t>
            </a:r>
          </a:p>
        </p:txBody>
      </p:sp>
      <p:sp>
        <p:nvSpPr>
          <p:cNvPr id="48" name="Freeform 32"/>
          <p:cNvSpPr>
            <a:spLocks noChangeAspect="1"/>
          </p:cNvSpPr>
          <p:nvPr/>
        </p:nvSpPr>
        <p:spPr bwMode="ltGray">
          <a:xfrm>
            <a:off x="6129338" y="957263"/>
            <a:ext cx="1095375" cy="787400"/>
          </a:xfrm>
          <a:custGeom>
            <a:avLst/>
            <a:gdLst>
              <a:gd name="T0" fmla="*/ 0 w 821"/>
              <a:gd name="T1" fmla="*/ 2147483647 h 787"/>
              <a:gd name="T2" fmla="*/ 2147483647 w 821"/>
              <a:gd name="T3" fmla="*/ 2147483647 h 787"/>
              <a:gd name="T4" fmla="*/ 2147483647 w 821"/>
              <a:gd name="T5" fmla="*/ 2147483647 h 787"/>
              <a:gd name="T6" fmla="*/ 2147483647 w 821"/>
              <a:gd name="T7" fmla="*/ 2147483647 h 787"/>
              <a:gd name="T8" fmla="*/ 2147483647 w 821"/>
              <a:gd name="T9" fmla="*/ 2147483647 h 787"/>
              <a:gd name="T10" fmla="*/ 2147483647 w 821"/>
              <a:gd name="T11" fmla="*/ 2147483647 h 787"/>
              <a:gd name="T12" fmla="*/ 2147483647 w 821"/>
              <a:gd name="T13" fmla="*/ 2147483647 h 787"/>
              <a:gd name="T14" fmla="*/ 2147483647 w 821"/>
              <a:gd name="T15" fmla="*/ 2147483647 h 787"/>
              <a:gd name="T16" fmla="*/ 2147483647 w 821"/>
              <a:gd name="T17" fmla="*/ 2147483647 h 787"/>
              <a:gd name="T18" fmla="*/ 2147483647 w 821"/>
              <a:gd name="T19" fmla="*/ 2147483647 h 787"/>
              <a:gd name="T20" fmla="*/ 2147483647 w 821"/>
              <a:gd name="T21" fmla="*/ 2147483647 h 787"/>
              <a:gd name="T22" fmla="*/ 2147483647 w 821"/>
              <a:gd name="T23" fmla="*/ 2147483647 h 787"/>
              <a:gd name="T24" fmla="*/ 2147483647 w 821"/>
              <a:gd name="T25" fmla="*/ 2147483647 h 787"/>
              <a:gd name="T26" fmla="*/ 2147483647 w 821"/>
              <a:gd name="T27" fmla="*/ 2147483647 h 787"/>
              <a:gd name="T28" fmla="*/ 2147483647 w 821"/>
              <a:gd name="T29" fmla="*/ 2147483647 h 787"/>
              <a:gd name="T30" fmla="*/ 2147483647 w 821"/>
              <a:gd name="T31" fmla="*/ 2147483647 h 787"/>
              <a:gd name="T32" fmla="*/ 2147483647 w 821"/>
              <a:gd name="T33" fmla="*/ 2147483647 h 787"/>
              <a:gd name="T34" fmla="*/ 2147483647 w 821"/>
              <a:gd name="T35" fmla="*/ 2147483647 h 787"/>
              <a:gd name="T36" fmla="*/ 2147483647 w 821"/>
              <a:gd name="T37" fmla="*/ 2147483647 h 787"/>
              <a:gd name="T38" fmla="*/ 2147483647 w 821"/>
              <a:gd name="T39" fmla="*/ 2147483647 h 787"/>
              <a:gd name="T40" fmla="*/ 2147483647 w 821"/>
              <a:gd name="T41" fmla="*/ 2147483647 h 787"/>
              <a:gd name="T42" fmla="*/ 2147483647 w 821"/>
              <a:gd name="T43" fmla="*/ 2147483647 h 787"/>
              <a:gd name="T44" fmla="*/ 2147483647 w 821"/>
              <a:gd name="T45" fmla="*/ 2147483647 h 787"/>
              <a:gd name="T46" fmla="*/ 2147483647 w 821"/>
              <a:gd name="T47" fmla="*/ 2147483647 h 787"/>
              <a:gd name="T48" fmla="*/ 2147483647 w 821"/>
              <a:gd name="T49" fmla="*/ 2147483647 h 787"/>
              <a:gd name="T50" fmla="*/ 2147483647 w 821"/>
              <a:gd name="T51" fmla="*/ 2147483647 h 787"/>
              <a:gd name="T52" fmla="*/ 2147483647 w 821"/>
              <a:gd name="T53" fmla="*/ 2147483647 h 787"/>
              <a:gd name="T54" fmla="*/ 2147483647 w 821"/>
              <a:gd name="T55" fmla="*/ 2147483647 h 787"/>
              <a:gd name="T56" fmla="*/ 2147483647 w 821"/>
              <a:gd name="T57" fmla="*/ 2147483647 h 787"/>
              <a:gd name="T58" fmla="*/ 2147483647 w 821"/>
              <a:gd name="T59" fmla="*/ 2147483647 h 787"/>
              <a:gd name="T60" fmla="*/ 2147483647 w 821"/>
              <a:gd name="T61" fmla="*/ 2147483647 h 787"/>
              <a:gd name="T62" fmla="*/ 2147483647 w 821"/>
              <a:gd name="T63" fmla="*/ 2147483647 h 787"/>
              <a:gd name="T64" fmla="*/ 2147483647 w 821"/>
              <a:gd name="T65" fmla="*/ 2147483647 h 787"/>
              <a:gd name="T66" fmla="*/ 2147483647 w 821"/>
              <a:gd name="T67" fmla="*/ 2147483647 h 787"/>
              <a:gd name="T68" fmla="*/ 2147483647 w 821"/>
              <a:gd name="T69" fmla="*/ 2147483647 h 787"/>
              <a:gd name="T70" fmla="*/ 2147483647 w 821"/>
              <a:gd name="T71" fmla="*/ 2147483647 h 787"/>
              <a:gd name="T72" fmla="*/ 2147483647 w 821"/>
              <a:gd name="T73" fmla="*/ 2147483647 h 787"/>
              <a:gd name="T74" fmla="*/ 2147483647 w 821"/>
              <a:gd name="T75" fmla="*/ 2147483647 h 787"/>
              <a:gd name="T76" fmla="*/ 2147483647 w 821"/>
              <a:gd name="T77" fmla="*/ 0 h 787"/>
              <a:gd name="T78" fmla="*/ 2147483647 w 821"/>
              <a:gd name="T79" fmla="*/ 2147483647 h 787"/>
              <a:gd name="T80" fmla="*/ 2147483647 w 821"/>
              <a:gd name="T81" fmla="*/ 2147483647 h 787"/>
              <a:gd name="T82" fmla="*/ 2147483647 w 821"/>
              <a:gd name="T83" fmla="*/ 2147483647 h 787"/>
              <a:gd name="T84" fmla="*/ 2147483647 w 821"/>
              <a:gd name="T85" fmla="*/ 2147483647 h 787"/>
              <a:gd name="T86" fmla="*/ 2147483647 w 821"/>
              <a:gd name="T87" fmla="*/ 2147483647 h 787"/>
              <a:gd name="T88" fmla="*/ 2147483647 w 821"/>
              <a:gd name="T89" fmla="*/ 2147483647 h 787"/>
              <a:gd name="T90" fmla="*/ 2147483647 w 821"/>
              <a:gd name="T91" fmla="*/ 2147483647 h 787"/>
              <a:gd name="T92" fmla="*/ 2147483647 w 821"/>
              <a:gd name="T93" fmla="*/ 2147483647 h 787"/>
              <a:gd name="T94" fmla="*/ 2147483647 w 821"/>
              <a:gd name="T95" fmla="*/ 2147483647 h 787"/>
              <a:gd name="T96" fmla="*/ 2147483647 w 821"/>
              <a:gd name="T97" fmla="*/ 2147483647 h 787"/>
              <a:gd name="T98" fmla="*/ 2147483647 w 821"/>
              <a:gd name="T99" fmla="*/ 2147483647 h 787"/>
              <a:gd name="T100" fmla="*/ 2147483647 w 821"/>
              <a:gd name="T101" fmla="*/ 2147483647 h 787"/>
              <a:gd name="T102" fmla="*/ 2147483647 w 821"/>
              <a:gd name="T103" fmla="*/ 2147483647 h 787"/>
              <a:gd name="T104" fmla="*/ 2147483647 w 821"/>
              <a:gd name="T105" fmla="*/ 2147483647 h 787"/>
              <a:gd name="T106" fmla="*/ 2147483647 w 821"/>
              <a:gd name="T107" fmla="*/ 2147483647 h 787"/>
              <a:gd name="T108" fmla="*/ 2147483647 w 821"/>
              <a:gd name="T109" fmla="*/ 2147483647 h 787"/>
              <a:gd name="T110" fmla="*/ 2147483647 w 821"/>
              <a:gd name="T111" fmla="*/ 2147483647 h 787"/>
              <a:gd name="T112" fmla="*/ 2147483647 w 821"/>
              <a:gd name="T113" fmla="*/ 2147483647 h 787"/>
              <a:gd name="T114" fmla="*/ 2147483647 w 821"/>
              <a:gd name="T115" fmla="*/ 2147483647 h 787"/>
              <a:gd name="T116" fmla="*/ 2147483647 w 821"/>
              <a:gd name="T117" fmla="*/ 2147483647 h 787"/>
              <a:gd name="T118" fmla="*/ 0 w 821"/>
              <a:gd name="T119" fmla="*/ 2147483647 h 7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1"/>
              <a:gd name="T181" fmla="*/ 0 h 787"/>
              <a:gd name="T182" fmla="*/ 821 w 821"/>
              <a:gd name="T183" fmla="*/ 787 h 7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1" h="787">
                <a:moveTo>
                  <a:pt x="0" y="623"/>
                </a:moveTo>
                <a:lnTo>
                  <a:pt x="9" y="607"/>
                </a:lnTo>
                <a:lnTo>
                  <a:pt x="16" y="596"/>
                </a:lnTo>
                <a:lnTo>
                  <a:pt x="23" y="580"/>
                </a:lnTo>
                <a:lnTo>
                  <a:pt x="31" y="566"/>
                </a:lnTo>
                <a:lnTo>
                  <a:pt x="39" y="553"/>
                </a:lnTo>
                <a:lnTo>
                  <a:pt x="50" y="537"/>
                </a:lnTo>
                <a:lnTo>
                  <a:pt x="58" y="524"/>
                </a:lnTo>
                <a:lnTo>
                  <a:pt x="66" y="510"/>
                </a:lnTo>
                <a:lnTo>
                  <a:pt x="77" y="495"/>
                </a:lnTo>
                <a:lnTo>
                  <a:pt x="89" y="477"/>
                </a:lnTo>
                <a:lnTo>
                  <a:pt x="99" y="464"/>
                </a:lnTo>
                <a:lnTo>
                  <a:pt x="111" y="451"/>
                </a:lnTo>
                <a:lnTo>
                  <a:pt x="123" y="439"/>
                </a:lnTo>
                <a:lnTo>
                  <a:pt x="135" y="421"/>
                </a:lnTo>
                <a:lnTo>
                  <a:pt x="148" y="407"/>
                </a:lnTo>
                <a:lnTo>
                  <a:pt x="160" y="392"/>
                </a:lnTo>
                <a:lnTo>
                  <a:pt x="175" y="380"/>
                </a:lnTo>
                <a:lnTo>
                  <a:pt x="190" y="361"/>
                </a:lnTo>
                <a:lnTo>
                  <a:pt x="205" y="346"/>
                </a:lnTo>
                <a:lnTo>
                  <a:pt x="217" y="335"/>
                </a:lnTo>
                <a:lnTo>
                  <a:pt x="233" y="322"/>
                </a:lnTo>
                <a:lnTo>
                  <a:pt x="246" y="310"/>
                </a:lnTo>
                <a:lnTo>
                  <a:pt x="260" y="298"/>
                </a:lnTo>
                <a:lnTo>
                  <a:pt x="274" y="288"/>
                </a:lnTo>
                <a:lnTo>
                  <a:pt x="292" y="273"/>
                </a:lnTo>
                <a:lnTo>
                  <a:pt x="306" y="262"/>
                </a:lnTo>
                <a:lnTo>
                  <a:pt x="323" y="250"/>
                </a:lnTo>
                <a:lnTo>
                  <a:pt x="344" y="236"/>
                </a:lnTo>
                <a:lnTo>
                  <a:pt x="363" y="223"/>
                </a:lnTo>
                <a:lnTo>
                  <a:pt x="384" y="208"/>
                </a:lnTo>
                <a:lnTo>
                  <a:pt x="403" y="197"/>
                </a:lnTo>
                <a:lnTo>
                  <a:pt x="425" y="187"/>
                </a:lnTo>
                <a:lnTo>
                  <a:pt x="446" y="173"/>
                </a:lnTo>
                <a:lnTo>
                  <a:pt x="464" y="166"/>
                </a:lnTo>
                <a:lnTo>
                  <a:pt x="483" y="155"/>
                </a:lnTo>
                <a:lnTo>
                  <a:pt x="502" y="148"/>
                </a:lnTo>
                <a:lnTo>
                  <a:pt x="517" y="141"/>
                </a:lnTo>
                <a:lnTo>
                  <a:pt x="455" y="0"/>
                </a:lnTo>
                <a:lnTo>
                  <a:pt x="820" y="201"/>
                </a:lnTo>
                <a:lnTo>
                  <a:pt x="724" y="619"/>
                </a:lnTo>
                <a:lnTo>
                  <a:pt x="666" y="495"/>
                </a:lnTo>
                <a:lnTo>
                  <a:pt x="642" y="506"/>
                </a:lnTo>
                <a:lnTo>
                  <a:pt x="619" y="518"/>
                </a:lnTo>
                <a:lnTo>
                  <a:pt x="594" y="532"/>
                </a:lnTo>
                <a:lnTo>
                  <a:pt x="564" y="552"/>
                </a:lnTo>
                <a:lnTo>
                  <a:pt x="546" y="565"/>
                </a:lnTo>
                <a:lnTo>
                  <a:pt x="524" y="583"/>
                </a:lnTo>
                <a:lnTo>
                  <a:pt x="502" y="600"/>
                </a:lnTo>
                <a:lnTo>
                  <a:pt x="485" y="617"/>
                </a:lnTo>
                <a:lnTo>
                  <a:pt x="467" y="636"/>
                </a:lnTo>
                <a:lnTo>
                  <a:pt x="451" y="653"/>
                </a:lnTo>
                <a:lnTo>
                  <a:pt x="433" y="673"/>
                </a:lnTo>
                <a:lnTo>
                  <a:pt x="417" y="693"/>
                </a:lnTo>
                <a:lnTo>
                  <a:pt x="402" y="710"/>
                </a:lnTo>
                <a:lnTo>
                  <a:pt x="390" y="732"/>
                </a:lnTo>
                <a:lnTo>
                  <a:pt x="375" y="755"/>
                </a:lnTo>
                <a:lnTo>
                  <a:pt x="367" y="772"/>
                </a:lnTo>
                <a:lnTo>
                  <a:pt x="359" y="786"/>
                </a:lnTo>
                <a:lnTo>
                  <a:pt x="0" y="623"/>
                </a:lnTo>
              </a:path>
            </a:pathLst>
          </a:custGeom>
          <a:solidFill>
            <a:srgbClr val="FF0000"/>
          </a:solidFill>
          <a:ln w="9525" cap="rnd">
            <a:noFill/>
            <a:round/>
            <a:headEnd type="none" w="sm" len="sm"/>
            <a:tailEnd type="none" w="sm" len="sm"/>
          </a:ln>
          <a:effectLst>
            <a:outerShdw blurRad="44450" dist="27940" dir="5400000" algn="ctr">
              <a:srgbClr val="000000">
                <a:alpha val="32000"/>
              </a:srgbClr>
            </a:outerShdw>
          </a:effectLst>
        </p:spPr>
        <p:txBody>
          <a:bodyPr/>
          <a:lstStyle/>
          <a:p>
            <a:pPr fontAlgn="auto">
              <a:spcBef>
                <a:spcPts val="0"/>
              </a:spcBef>
              <a:spcAft>
                <a:spcPts val="0"/>
              </a:spcAft>
              <a:defRPr/>
            </a:pPr>
            <a:endParaRPr lang="en-US" kern="0" dirty="0">
              <a:solidFill>
                <a:sysClr val="windowText" lastClr="000000"/>
              </a:solidFill>
            </a:endParaRPr>
          </a:p>
        </p:txBody>
      </p:sp>
      <p:sp>
        <p:nvSpPr>
          <p:cNvPr id="49" name="Freeform 34"/>
          <p:cNvSpPr>
            <a:spLocks noChangeAspect="1"/>
          </p:cNvSpPr>
          <p:nvPr/>
        </p:nvSpPr>
        <p:spPr bwMode="ltGray">
          <a:xfrm>
            <a:off x="5903913" y="2165350"/>
            <a:ext cx="1092200" cy="749300"/>
          </a:xfrm>
          <a:custGeom>
            <a:avLst/>
            <a:gdLst>
              <a:gd name="T0" fmla="*/ 2147483647 w 819"/>
              <a:gd name="T1" fmla="*/ 2147483647 h 750"/>
              <a:gd name="T2" fmla="*/ 2147483647 w 819"/>
              <a:gd name="T3" fmla="*/ 2147483647 h 750"/>
              <a:gd name="T4" fmla="*/ 2147483647 w 819"/>
              <a:gd name="T5" fmla="*/ 2147483647 h 750"/>
              <a:gd name="T6" fmla="*/ 2147483647 w 819"/>
              <a:gd name="T7" fmla="*/ 2147483647 h 750"/>
              <a:gd name="T8" fmla="*/ 2147483647 w 819"/>
              <a:gd name="T9" fmla="*/ 2147483647 h 750"/>
              <a:gd name="T10" fmla="*/ 2147483647 w 819"/>
              <a:gd name="T11" fmla="*/ 2147483647 h 750"/>
              <a:gd name="T12" fmla="*/ 2147483647 w 819"/>
              <a:gd name="T13" fmla="*/ 2147483647 h 750"/>
              <a:gd name="T14" fmla="*/ 2147483647 w 819"/>
              <a:gd name="T15" fmla="*/ 2147483647 h 750"/>
              <a:gd name="T16" fmla="*/ 2147483647 w 819"/>
              <a:gd name="T17" fmla="*/ 2147483647 h 750"/>
              <a:gd name="T18" fmla="*/ 2147483647 w 819"/>
              <a:gd name="T19" fmla="*/ 2147483647 h 750"/>
              <a:gd name="T20" fmla="*/ 2147483647 w 819"/>
              <a:gd name="T21" fmla="*/ 2147483647 h 750"/>
              <a:gd name="T22" fmla="*/ 2147483647 w 819"/>
              <a:gd name="T23" fmla="*/ 2147483647 h 750"/>
              <a:gd name="T24" fmla="*/ 2147483647 w 819"/>
              <a:gd name="T25" fmla="*/ 2147483647 h 750"/>
              <a:gd name="T26" fmla="*/ 2147483647 w 819"/>
              <a:gd name="T27" fmla="*/ 2147483647 h 750"/>
              <a:gd name="T28" fmla="*/ 2147483647 w 819"/>
              <a:gd name="T29" fmla="*/ 2147483647 h 750"/>
              <a:gd name="T30" fmla="*/ 2147483647 w 819"/>
              <a:gd name="T31" fmla="*/ 2147483647 h 750"/>
              <a:gd name="T32" fmla="*/ 2147483647 w 819"/>
              <a:gd name="T33" fmla="*/ 2147483647 h 750"/>
              <a:gd name="T34" fmla="*/ 2147483647 w 819"/>
              <a:gd name="T35" fmla="*/ 2147483647 h 750"/>
              <a:gd name="T36" fmla="*/ 2147483647 w 819"/>
              <a:gd name="T37" fmla="*/ 2147483647 h 750"/>
              <a:gd name="T38" fmla="*/ 2147483647 w 819"/>
              <a:gd name="T39" fmla="*/ 2147483647 h 750"/>
              <a:gd name="T40" fmla="*/ 2147483647 w 819"/>
              <a:gd name="T41" fmla="*/ 2147483647 h 750"/>
              <a:gd name="T42" fmla="*/ 2147483647 w 819"/>
              <a:gd name="T43" fmla="*/ 2147483647 h 750"/>
              <a:gd name="T44" fmla="*/ 2147483647 w 819"/>
              <a:gd name="T45" fmla="*/ 2147483647 h 750"/>
              <a:gd name="T46" fmla="*/ 2147483647 w 819"/>
              <a:gd name="T47" fmla="*/ 2147483647 h 750"/>
              <a:gd name="T48" fmla="*/ 2147483647 w 819"/>
              <a:gd name="T49" fmla="*/ 2147483647 h 750"/>
              <a:gd name="T50" fmla="*/ 2147483647 w 819"/>
              <a:gd name="T51" fmla="*/ 2147483647 h 750"/>
              <a:gd name="T52" fmla="*/ 2147483647 w 819"/>
              <a:gd name="T53" fmla="*/ 2147483647 h 750"/>
              <a:gd name="T54" fmla="*/ 2147483647 w 819"/>
              <a:gd name="T55" fmla="*/ 2147483647 h 750"/>
              <a:gd name="T56" fmla="*/ 2147483647 w 819"/>
              <a:gd name="T57" fmla="*/ 2147483647 h 750"/>
              <a:gd name="T58" fmla="*/ 2147483647 w 819"/>
              <a:gd name="T59" fmla="*/ 2147483647 h 750"/>
              <a:gd name="T60" fmla="*/ 2147483647 w 819"/>
              <a:gd name="T61" fmla="*/ 2147483647 h 750"/>
              <a:gd name="T62" fmla="*/ 2147483647 w 819"/>
              <a:gd name="T63" fmla="*/ 2147483647 h 750"/>
              <a:gd name="T64" fmla="*/ 2147483647 w 819"/>
              <a:gd name="T65" fmla="*/ 2147483647 h 750"/>
              <a:gd name="T66" fmla="*/ 2147483647 w 819"/>
              <a:gd name="T67" fmla="*/ 2147483647 h 750"/>
              <a:gd name="T68" fmla="*/ 2147483647 w 819"/>
              <a:gd name="T69" fmla="*/ 2147483647 h 750"/>
              <a:gd name="T70" fmla="*/ 2147483647 w 819"/>
              <a:gd name="T71" fmla="*/ 2147483647 h 750"/>
              <a:gd name="T72" fmla="*/ 2147483647 w 819"/>
              <a:gd name="T73" fmla="*/ 2147483647 h 750"/>
              <a:gd name="T74" fmla="*/ 0 w 819"/>
              <a:gd name="T75" fmla="*/ 2147483647 h 750"/>
              <a:gd name="T76" fmla="*/ 2147483647 w 819"/>
              <a:gd name="T77" fmla="*/ 0 h 750"/>
              <a:gd name="T78" fmla="*/ 2147483647 w 819"/>
              <a:gd name="T79" fmla="*/ 2147483647 h 750"/>
              <a:gd name="T80" fmla="*/ 2147483647 w 819"/>
              <a:gd name="T81" fmla="*/ 2147483647 h 750"/>
              <a:gd name="T82" fmla="*/ 2147483647 w 819"/>
              <a:gd name="T83" fmla="*/ 2147483647 h 750"/>
              <a:gd name="T84" fmla="*/ 2147483647 w 819"/>
              <a:gd name="T85" fmla="*/ 2147483647 h 750"/>
              <a:gd name="T86" fmla="*/ 2147483647 w 819"/>
              <a:gd name="T87" fmla="*/ 2147483647 h 750"/>
              <a:gd name="T88" fmla="*/ 2147483647 w 819"/>
              <a:gd name="T89" fmla="*/ 2147483647 h 750"/>
              <a:gd name="T90" fmla="*/ 2147483647 w 819"/>
              <a:gd name="T91" fmla="*/ 2147483647 h 750"/>
              <a:gd name="T92" fmla="*/ 2147483647 w 819"/>
              <a:gd name="T93" fmla="*/ 2147483647 h 750"/>
              <a:gd name="T94" fmla="*/ 2147483647 w 819"/>
              <a:gd name="T95" fmla="*/ 2147483647 h 750"/>
              <a:gd name="T96" fmla="*/ 2147483647 w 819"/>
              <a:gd name="T97" fmla="*/ 2147483647 h 750"/>
              <a:gd name="T98" fmla="*/ 2147483647 w 819"/>
              <a:gd name="T99" fmla="*/ 2147483647 h 750"/>
              <a:gd name="T100" fmla="*/ 2147483647 w 819"/>
              <a:gd name="T101" fmla="*/ 2147483647 h 750"/>
              <a:gd name="T102" fmla="*/ 2147483647 w 819"/>
              <a:gd name="T103" fmla="*/ 2147483647 h 750"/>
              <a:gd name="T104" fmla="*/ 2147483647 w 819"/>
              <a:gd name="T105" fmla="*/ 2147483647 h 750"/>
              <a:gd name="T106" fmla="*/ 2147483647 w 819"/>
              <a:gd name="T107" fmla="*/ 2147483647 h 750"/>
              <a:gd name="T108" fmla="*/ 2147483647 w 819"/>
              <a:gd name="T109" fmla="*/ 2147483647 h 750"/>
              <a:gd name="T110" fmla="*/ 2147483647 w 819"/>
              <a:gd name="T111" fmla="*/ 2147483647 h 750"/>
              <a:gd name="T112" fmla="*/ 2147483647 w 819"/>
              <a:gd name="T113" fmla="*/ 2147483647 h 750"/>
              <a:gd name="T114" fmla="*/ 2147483647 w 819"/>
              <a:gd name="T115" fmla="*/ 2147483647 h 750"/>
              <a:gd name="T116" fmla="*/ 2147483647 w 819"/>
              <a:gd name="T117" fmla="*/ 2147483647 h 7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19"/>
              <a:gd name="T178" fmla="*/ 0 h 750"/>
              <a:gd name="T179" fmla="*/ 819 w 819"/>
              <a:gd name="T180" fmla="*/ 750 h 7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19" h="750">
                <a:moveTo>
                  <a:pt x="650" y="749"/>
                </a:moveTo>
                <a:lnTo>
                  <a:pt x="633" y="742"/>
                </a:lnTo>
                <a:lnTo>
                  <a:pt x="619" y="733"/>
                </a:lnTo>
                <a:lnTo>
                  <a:pt x="604" y="725"/>
                </a:lnTo>
                <a:lnTo>
                  <a:pt x="591" y="721"/>
                </a:lnTo>
                <a:lnTo>
                  <a:pt x="576" y="712"/>
                </a:lnTo>
                <a:lnTo>
                  <a:pt x="561" y="702"/>
                </a:lnTo>
                <a:lnTo>
                  <a:pt x="550" y="694"/>
                </a:lnTo>
                <a:lnTo>
                  <a:pt x="534" y="687"/>
                </a:lnTo>
                <a:lnTo>
                  <a:pt x="517" y="675"/>
                </a:lnTo>
                <a:lnTo>
                  <a:pt x="500" y="663"/>
                </a:lnTo>
                <a:lnTo>
                  <a:pt x="484" y="654"/>
                </a:lnTo>
                <a:lnTo>
                  <a:pt x="471" y="643"/>
                </a:lnTo>
                <a:lnTo>
                  <a:pt x="456" y="631"/>
                </a:lnTo>
                <a:lnTo>
                  <a:pt x="438" y="620"/>
                </a:lnTo>
                <a:lnTo>
                  <a:pt x="425" y="608"/>
                </a:lnTo>
                <a:lnTo>
                  <a:pt x="408" y="593"/>
                </a:lnTo>
                <a:lnTo>
                  <a:pt x="397" y="582"/>
                </a:lnTo>
                <a:lnTo>
                  <a:pt x="379" y="566"/>
                </a:lnTo>
                <a:lnTo>
                  <a:pt x="363" y="554"/>
                </a:lnTo>
                <a:lnTo>
                  <a:pt x="350" y="538"/>
                </a:lnTo>
                <a:lnTo>
                  <a:pt x="336" y="523"/>
                </a:lnTo>
                <a:lnTo>
                  <a:pt x="325" y="514"/>
                </a:lnTo>
                <a:lnTo>
                  <a:pt x="313" y="499"/>
                </a:lnTo>
                <a:lnTo>
                  <a:pt x="299" y="486"/>
                </a:lnTo>
                <a:lnTo>
                  <a:pt x="287" y="468"/>
                </a:lnTo>
                <a:lnTo>
                  <a:pt x="274" y="454"/>
                </a:lnTo>
                <a:lnTo>
                  <a:pt x="261" y="437"/>
                </a:lnTo>
                <a:lnTo>
                  <a:pt x="246" y="417"/>
                </a:lnTo>
                <a:lnTo>
                  <a:pt x="233" y="400"/>
                </a:lnTo>
                <a:lnTo>
                  <a:pt x="220" y="382"/>
                </a:lnTo>
                <a:lnTo>
                  <a:pt x="207" y="362"/>
                </a:lnTo>
                <a:lnTo>
                  <a:pt x="196" y="344"/>
                </a:lnTo>
                <a:lnTo>
                  <a:pt x="182" y="320"/>
                </a:lnTo>
                <a:lnTo>
                  <a:pt x="175" y="302"/>
                </a:lnTo>
                <a:lnTo>
                  <a:pt x="164" y="286"/>
                </a:lnTo>
                <a:lnTo>
                  <a:pt x="155" y="265"/>
                </a:lnTo>
                <a:lnTo>
                  <a:pt x="0" y="337"/>
                </a:lnTo>
                <a:lnTo>
                  <a:pt x="255" y="0"/>
                </a:lnTo>
                <a:lnTo>
                  <a:pt x="693" y="36"/>
                </a:lnTo>
                <a:lnTo>
                  <a:pt x="517" y="110"/>
                </a:lnTo>
                <a:lnTo>
                  <a:pt x="528" y="133"/>
                </a:lnTo>
                <a:lnTo>
                  <a:pt x="540" y="155"/>
                </a:lnTo>
                <a:lnTo>
                  <a:pt x="555" y="178"/>
                </a:lnTo>
                <a:lnTo>
                  <a:pt x="574" y="205"/>
                </a:lnTo>
                <a:lnTo>
                  <a:pt x="589" y="225"/>
                </a:lnTo>
                <a:lnTo>
                  <a:pt x="609" y="246"/>
                </a:lnTo>
                <a:lnTo>
                  <a:pt x="624" y="265"/>
                </a:lnTo>
                <a:lnTo>
                  <a:pt x="642" y="283"/>
                </a:lnTo>
                <a:lnTo>
                  <a:pt x="662" y="301"/>
                </a:lnTo>
                <a:lnTo>
                  <a:pt x="682" y="316"/>
                </a:lnTo>
                <a:lnTo>
                  <a:pt x="701" y="332"/>
                </a:lnTo>
                <a:lnTo>
                  <a:pt x="720" y="350"/>
                </a:lnTo>
                <a:lnTo>
                  <a:pt x="741" y="360"/>
                </a:lnTo>
                <a:lnTo>
                  <a:pt x="763" y="375"/>
                </a:lnTo>
                <a:lnTo>
                  <a:pt x="786" y="388"/>
                </a:lnTo>
                <a:lnTo>
                  <a:pt x="802" y="396"/>
                </a:lnTo>
                <a:lnTo>
                  <a:pt x="818" y="403"/>
                </a:lnTo>
                <a:lnTo>
                  <a:pt x="650" y="749"/>
                </a:lnTo>
              </a:path>
            </a:pathLst>
          </a:custGeom>
          <a:solidFill>
            <a:srgbClr val="FF0000"/>
          </a:solidFill>
          <a:ln w="9525" cap="rnd">
            <a:noFill/>
            <a:round/>
            <a:headEnd type="none" w="sm" len="sm"/>
            <a:tailEnd type="none" w="sm" len="sm"/>
          </a:ln>
          <a:effectLst>
            <a:outerShdw blurRad="44450" dist="27940" dir="5400000" algn="ctr">
              <a:srgbClr val="000000">
                <a:alpha val="32000"/>
              </a:srgbClr>
            </a:outerShdw>
          </a:effectLst>
        </p:spPr>
        <p:txBody>
          <a:bodyPr/>
          <a:lstStyle/>
          <a:p>
            <a:pPr fontAlgn="auto">
              <a:spcBef>
                <a:spcPts val="0"/>
              </a:spcBef>
              <a:spcAft>
                <a:spcPts val="0"/>
              </a:spcAft>
              <a:defRPr/>
            </a:pPr>
            <a:endParaRPr lang="en-US" kern="0" dirty="0">
              <a:solidFill>
                <a:sysClr val="windowText" lastClr="000000"/>
              </a:solidFill>
            </a:endParaRPr>
          </a:p>
        </p:txBody>
      </p:sp>
      <p:sp>
        <p:nvSpPr>
          <p:cNvPr id="50" name="Freeform 35"/>
          <p:cNvSpPr>
            <a:spLocks noChangeAspect="1"/>
          </p:cNvSpPr>
          <p:nvPr/>
        </p:nvSpPr>
        <p:spPr bwMode="ltGray">
          <a:xfrm>
            <a:off x="6723063" y="2427288"/>
            <a:ext cx="1192212" cy="685800"/>
          </a:xfrm>
          <a:custGeom>
            <a:avLst/>
            <a:gdLst>
              <a:gd name="T0" fmla="*/ 2147483647 w 893"/>
              <a:gd name="T1" fmla="*/ 0 h 685"/>
              <a:gd name="T2" fmla="*/ 2147483647 w 893"/>
              <a:gd name="T3" fmla="*/ 2147483647 h 685"/>
              <a:gd name="T4" fmla="*/ 2147483647 w 893"/>
              <a:gd name="T5" fmla="*/ 2147483647 h 685"/>
              <a:gd name="T6" fmla="*/ 2147483647 w 893"/>
              <a:gd name="T7" fmla="*/ 2147483647 h 685"/>
              <a:gd name="T8" fmla="*/ 2147483647 w 893"/>
              <a:gd name="T9" fmla="*/ 2147483647 h 685"/>
              <a:gd name="T10" fmla="*/ 2147483647 w 893"/>
              <a:gd name="T11" fmla="*/ 2147483647 h 685"/>
              <a:gd name="T12" fmla="*/ 2147483647 w 893"/>
              <a:gd name="T13" fmla="*/ 2147483647 h 685"/>
              <a:gd name="T14" fmla="*/ 2147483647 w 893"/>
              <a:gd name="T15" fmla="*/ 2147483647 h 685"/>
              <a:gd name="T16" fmla="*/ 2147483647 w 893"/>
              <a:gd name="T17" fmla="*/ 2147483647 h 685"/>
              <a:gd name="T18" fmla="*/ 2147483647 w 893"/>
              <a:gd name="T19" fmla="*/ 2147483647 h 685"/>
              <a:gd name="T20" fmla="*/ 2147483647 w 893"/>
              <a:gd name="T21" fmla="*/ 2147483647 h 685"/>
              <a:gd name="T22" fmla="*/ 2147483647 w 893"/>
              <a:gd name="T23" fmla="*/ 2147483647 h 685"/>
              <a:gd name="T24" fmla="*/ 2147483647 w 893"/>
              <a:gd name="T25" fmla="*/ 2147483647 h 685"/>
              <a:gd name="T26" fmla="*/ 2147483647 w 893"/>
              <a:gd name="T27" fmla="*/ 2147483647 h 685"/>
              <a:gd name="T28" fmla="*/ 2147483647 w 893"/>
              <a:gd name="T29" fmla="*/ 2147483647 h 685"/>
              <a:gd name="T30" fmla="*/ 2147483647 w 893"/>
              <a:gd name="T31" fmla="*/ 2147483647 h 685"/>
              <a:gd name="T32" fmla="*/ 2147483647 w 893"/>
              <a:gd name="T33" fmla="*/ 2147483647 h 685"/>
              <a:gd name="T34" fmla="*/ 2147483647 w 893"/>
              <a:gd name="T35" fmla="*/ 2147483647 h 685"/>
              <a:gd name="T36" fmla="*/ 2147483647 w 893"/>
              <a:gd name="T37" fmla="*/ 2147483647 h 685"/>
              <a:gd name="T38" fmla="*/ 2147483647 w 893"/>
              <a:gd name="T39" fmla="*/ 2147483647 h 685"/>
              <a:gd name="T40" fmla="*/ 2147483647 w 893"/>
              <a:gd name="T41" fmla="*/ 2147483647 h 685"/>
              <a:gd name="T42" fmla="*/ 2147483647 w 893"/>
              <a:gd name="T43" fmla="*/ 2147483647 h 685"/>
              <a:gd name="T44" fmla="*/ 2147483647 w 893"/>
              <a:gd name="T45" fmla="*/ 2147483647 h 685"/>
              <a:gd name="T46" fmla="*/ 2147483647 w 893"/>
              <a:gd name="T47" fmla="*/ 2147483647 h 685"/>
              <a:gd name="T48" fmla="*/ 2147483647 w 893"/>
              <a:gd name="T49" fmla="*/ 2147483647 h 685"/>
              <a:gd name="T50" fmla="*/ 2147483647 w 893"/>
              <a:gd name="T51" fmla="*/ 2147483647 h 685"/>
              <a:gd name="T52" fmla="*/ 2147483647 w 893"/>
              <a:gd name="T53" fmla="*/ 2147483647 h 685"/>
              <a:gd name="T54" fmla="*/ 2147483647 w 893"/>
              <a:gd name="T55" fmla="*/ 2147483647 h 685"/>
              <a:gd name="T56" fmla="*/ 2147483647 w 893"/>
              <a:gd name="T57" fmla="*/ 2147483647 h 685"/>
              <a:gd name="T58" fmla="*/ 2147483647 w 893"/>
              <a:gd name="T59" fmla="*/ 2147483647 h 685"/>
              <a:gd name="T60" fmla="*/ 2147483647 w 893"/>
              <a:gd name="T61" fmla="*/ 2147483647 h 685"/>
              <a:gd name="T62" fmla="*/ 2147483647 w 893"/>
              <a:gd name="T63" fmla="*/ 2147483647 h 685"/>
              <a:gd name="T64" fmla="*/ 2147483647 w 893"/>
              <a:gd name="T65" fmla="*/ 2147483647 h 685"/>
              <a:gd name="T66" fmla="*/ 2147483647 w 893"/>
              <a:gd name="T67" fmla="*/ 2147483647 h 685"/>
              <a:gd name="T68" fmla="*/ 2147483647 w 893"/>
              <a:gd name="T69" fmla="*/ 2147483647 h 685"/>
              <a:gd name="T70" fmla="*/ 2147483647 w 893"/>
              <a:gd name="T71" fmla="*/ 2147483647 h 685"/>
              <a:gd name="T72" fmla="*/ 2147483647 w 893"/>
              <a:gd name="T73" fmla="*/ 2147483647 h 685"/>
              <a:gd name="T74" fmla="*/ 2147483647 w 893"/>
              <a:gd name="T75" fmla="*/ 2147483647 h 685"/>
              <a:gd name="T76" fmla="*/ 2147483647 w 893"/>
              <a:gd name="T77" fmla="*/ 2147483647 h 685"/>
              <a:gd name="T78" fmla="*/ 2147483647 w 893"/>
              <a:gd name="T79" fmla="*/ 2147483647 h 685"/>
              <a:gd name="T80" fmla="*/ 2147483647 w 893"/>
              <a:gd name="T81" fmla="*/ 2147483647 h 685"/>
              <a:gd name="T82" fmla="*/ 2147483647 w 893"/>
              <a:gd name="T83" fmla="*/ 2147483647 h 685"/>
              <a:gd name="T84" fmla="*/ 2147483647 w 893"/>
              <a:gd name="T85" fmla="*/ 2147483647 h 685"/>
              <a:gd name="T86" fmla="*/ 2147483647 w 893"/>
              <a:gd name="T87" fmla="*/ 2147483647 h 685"/>
              <a:gd name="T88" fmla="*/ 2147483647 w 893"/>
              <a:gd name="T89" fmla="*/ 2147483647 h 685"/>
              <a:gd name="T90" fmla="*/ 2147483647 w 893"/>
              <a:gd name="T91" fmla="*/ 2147483647 h 685"/>
              <a:gd name="T92" fmla="*/ 2147483647 w 893"/>
              <a:gd name="T93" fmla="*/ 2147483647 h 685"/>
              <a:gd name="T94" fmla="*/ 2147483647 w 893"/>
              <a:gd name="T95" fmla="*/ 2147483647 h 685"/>
              <a:gd name="T96" fmla="*/ 2147483647 w 893"/>
              <a:gd name="T97" fmla="*/ 2147483647 h 685"/>
              <a:gd name="T98" fmla="*/ 2147483647 w 893"/>
              <a:gd name="T99" fmla="*/ 2147483647 h 685"/>
              <a:gd name="T100" fmla="*/ 2147483647 w 893"/>
              <a:gd name="T101" fmla="*/ 2147483647 h 685"/>
              <a:gd name="T102" fmla="*/ 2147483647 w 893"/>
              <a:gd name="T103" fmla="*/ 2147483647 h 685"/>
              <a:gd name="T104" fmla="*/ 2147483647 w 893"/>
              <a:gd name="T105" fmla="*/ 2147483647 h 685"/>
              <a:gd name="T106" fmla="*/ 2147483647 w 893"/>
              <a:gd name="T107" fmla="*/ 2147483647 h 685"/>
              <a:gd name="T108" fmla="*/ 2147483647 w 893"/>
              <a:gd name="T109" fmla="*/ 2147483647 h 685"/>
              <a:gd name="T110" fmla="*/ 0 w 893"/>
              <a:gd name="T111" fmla="*/ 2147483647 h 685"/>
              <a:gd name="T112" fmla="*/ 2147483647 w 893"/>
              <a:gd name="T113" fmla="*/ 0 h 6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93"/>
              <a:gd name="T172" fmla="*/ 0 h 685"/>
              <a:gd name="T173" fmla="*/ 893 w 893"/>
              <a:gd name="T174" fmla="*/ 685 h 6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93" h="685">
                <a:moveTo>
                  <a:pt x="356" y="0"/>
                </a:moveTo>
                <a:lnTo>
                  <a:pt x="281" y="174"/>
                </a:lnTo>
                <a:lnTo>
                  <a:pt x="298" y="183"/>
                </a:lnTo>
                <a:lnTo>
                  <a:pt x="315" y="188"/>
                </a:lnTo>
                <a:lnTo>
                  <a:pt x="332" y="189"/>
                </a:lnTo>
                <a:lnTo>
                  <a:pt x="353" y="196"/>
                </a:lnTo>
                <a:lnTo>
                  <a:pt x="375" y="203"/>
                </a:lnTo>
                <a:lnTo>
                  <a:pt x="396" y="204"/>
                </a:lnTo>
                <a:lnTo>
                  <a:pt x="417" y="208"/>
                </a:lnTo>
                <a:lnTo>
                  <a:pt x="443" y="210"/>
                </a:lnTo>
                <a:lnTo>
                  <a:pt x="468" y="212"/>
                </a:lnTo>
                <a:lnTo>
                  <a:pt x="513" y="212"/>
                </a:lnTo>
                <a:lnTo>
                  <a:pt x="537" y="212"/>
                </a:lnTo>
                <a:lnTo>
                  <a:pt x="558" y="209"/>
                </a:lnTo>
                <a:lnTo>
                  <a:pt x="581" y="205"/>
                </a:lnTo>
                <a:lnTo>
                  <a:pt x="603" y="202"/>
                </a:lnTo>
                <a:lnTo>
                  <a:pt x="624" y="197"/>
                </a:lnTo>
                <a:lnTo>
                  <a:pt x="650" y="192"/>
                </a:lnTo>
                <a:lnTo>
                  <a:pt x="674" y="186"/>
                </a:lnTo>
                <a:lnTo>
                  <a:pt x="892" y="516"/>
                </a:lnTo>
                <a:lnTo>
                  <a:pt x="871" y="526"/>
                </a:lnTo>
                <a:lnTo>
                  <a:pt x="851" y="531"/>
                </a:lnTo>
                <a:lnTo>
                  <a:pt x="830" y="539"/>
                </a:lnTo>
                <a:lnTo>
                  <a:pt x="811" y="544"/>
                </a:lnTo>
                <a:lnTo>
                  <a:pt x="794" y="549"/>
                </a:lnTo>
                <a:lnTo>
                  <a:pt x="774" y="555"/>
                </a:lnTo>
                <a:lnTo>
                  <a:pt x="758" y="561"/>
                </a:lnTo>
                <a:lnTo>
                  <a:pt x="740" y="563"/>
                </a:lnTo>
                <a:lnTo>
                  <a:pt x="722" y="568"/>
                </a:lnTo>
                <a:lnTo>
                  <a:pt x="703" y="574"/>
                </a:lnTo>
                <a:lnTo>
                  <a:pt x="679" y="577"/>
                </a:lnTo>
                <a:lnTo>
                  <a:pt x="662" y="579"/>
                </a:lnTo>
                <a:lnTo>
                  <a:pt x="639" y="583"/>
                </a:lnTo>
                <a:lnTo>
                  <a:pt x="617" y="587"/>
                </a:lnTo>
                <a:lnTo>
                  <a:pt x="594" y="589"/>
                </a:lnTo>
                <a:lnTo>
                  <a:pt x="568" y="589"/>
                </a:lnTo>
                <a:lnTo>
                  <a:pt x="543" y="591"/>
                </a:lnTo>
                <a:lnTo>
                  <a:pt x="520" y="590"/>
                </a:lnTo>
                <a:lnTo>
                  <a:pt x="495" y="592"/>
                </a:lnTo>
                <a:lnTo>
                  <a:pt x="463" y="591"/>
                </a:lnTo>
                <a:lnTo>
                  <a:pt x="435" y="589"/>
                </a:lnTo>
                <a:lnTo>
                  <a:pt x="415" y="589"/>
                </a:lnTo>
                <a:lnTo>
                  <a:pt x="392" y="589"/>
                </a:lnTo>
                <a:lnTo>
                  <a:pt x="369" y="589"/>
                </a:lnTo>
                <a:lnTo>
                  <a:pt x="341" y="583"/>
                </a:lnTo>
                <a:lnTo>
                  <a:pt x="322" y="578"/>
                </a:lnTo>
                <a:lnTo>
                  <a:pt x="298" y="577"/>
                </a:lnTo>
                <a:lnTo>
                  <a:pt x="272" y="568"/>
                </a:lnTo>
                <a:lnTo>
                  <a:pt x="252" y="565"/>
                </a:lnTo>
                <a:lnTo>
                  <a:pt x="227" y="558"/>
                </a:lnTo>
                <a:lnTo>
                  <a:pt x="205" y="555"/>
                </a:lnTo>
                <a:lnTo>
                  <a:pt x="184" y="547"/>
                </a:lnTo>
                <a:lnTo>
                  <a:pt x="160" y="539"/>
                </a:lnTo>
                <a:lnTo>
                  <a:pt x="131" y="528"/>
                </a:lnTo>
                <a:lnTo>
                  <a:pt x="64" y="684"/>
                </a:lnTo>
                <a:lnTo>
                  <a:pt x="0" y="244"/>
                </a:lnTo>
                <a:lnTo>
                  <a:pt x="356" y="0"/>
                </a:lnTo>
              </a:path>
            </a:pathLst>
          </a:custGeom>
          <a:solidFill>
            <a:srgbClr val="FF0000"/>
          </a:solidFill>
          <a:ln w="9525" cap="rnd">
            <a:noFill/>
            <a:round/>
            <a:headEnd type="none" w="sm" len="sm"/>
            <a:tailEnd type="none" w="sm" len="sm"/>
          </a:ln>
          <a:effectLst>
            <a:outerShdw blurRad="44450" dist="27940" dir="5400000" algn="ctr">
              <a:srgbClr val="000000">
                <a:alpha val="32000"/>
              </a:srgbClr>
            </a:outerShdw>
          </a:effectLst>
        </p:spPr>
        <p:txBody>
          <a:bodyPr/>
          <a:lstStyle/>
          <a:p>
            <a:pPr fontAlgn="auto">
              <a:spcBef>
                <a:spcPts val="0"/>
              </a:spcBef>
              <a:spcAft>
                <a:spcPts val="0"/>
              </a:spcAft>
              <a:defRPr/>
            </a:pPr>
            <a:endParaRPr lang="en-US" kern="0" dirty="0">
              <a:solidFill>
                <a:sysClr val="windowText" lastClr="000000"/>
              </a:solidFill>
            </a:endParaRPr>
          </a:p>
        </p:txBody>
      </p:sp>
      <p:sp>
        <p:nvSpPr>
          <p:cNvPr id="51" name="Freeform 36"/>
          <p:cNvSpPr>
            <a:spLocks noChangeAspect="1"/>
          </p:cNvSpPr>
          <p:nvPr/>
        </p:nvSpPr>
        <p:spPr bwMode="ltGray">
          <a:xfrm>
            <a:off x="7581900" y="2293938"/>
            <a:ext cx="1030288" cy="742950"/>
          </a:xfrm>
          <a:custGeom>
            <a:avLst/>
            <a:gdLst>
              <a:gd name="T0" fmla="*/ 2147483647 w 773"/>
              <a:gd name="T1" fmla="*/ 2147483647 h 744"/>
              <a:gd name="T2" fmla="*/ 2147483647 w 773"/>
              <a:gd name="T3" fmla="*/ 2147483647 h 744"/>
              <a:gd name="T4" fmla="*/ 2147483647 w 773"/>
              <a:gd name="T5" fmla="*/ 2147483647 h 744"/>
              <a:gd name="T6" fmla="*/ 2147483647 w 773"/>
              <a:gd name="T7" fmla="*/ 2147483647 h 744"/>
              <a:gd name="T8" fmla="*/ 2147483647 w 773"/>
              <a:gd name="T9" fmla="*/ 2147483647 h 744"/>
              <a:gd name="T10" fmla="*/ 2147483647 w 773"/>
              <a:gd name="T11" fmla="*/ 2147483647 h 744"/>
              <a:gd name="T12" fmla="*/ 2147483647 w 773"/>
              <a:gd name="T13" fmla="*/ 2147483647 h 744"/>
              <a:gd name="T14" fmla="*/ 2147483647 w 773"/>
              <a:gd name="T15" fmla="*/ 2147483647 h 744"/>
              <a:gd name="T16" fmla="*/ 2147483647 w 773"/>
              <a:gd name="T17" fmla="*/ 2147483647 h 744"/>
              <a:gd name="T18" fmla="*/ 2147483647 w 773"/>
              <a:gd name="T19" fmla="*/ 2147483647 h 744"/>
              <a:gd name="T20" fmla="*/ 2147483647 w 773"/>
              <a:gd name="T21" fmla="*/ 2147483647 h 744"/>
              <a:gd name="T22" fmla="*/ 2147483647 w 773"/>
              <a:gd name="T23" fmla="*/ 2147483647 h 744"/>
              <a:gd name="T24" fmla="*/ 2147483647 w 773"/>
              <a:gd name="T25" fmla="*/ 2147483647 h 744"/>
              <a:gd name="T26" fmla="*/ 2147483647 w 773"/>
              <a:gd name="T27" fmla="*/ 2147483647 h 744"/>
              <a:gd name="T28" fmla="*/ 2147483647 w 773"/>
              <a:gd name="T29" fmla="*/ 2147483647 h 744"/>
              <a:gd name="T30" fmla="*/ 2147483647 w 773"/>
              <a:gd name="T31" fmla="*/ 2147483647 h 744"/>
              <a:gd name="T32" fmla="*/ 2147483647 w 773"/>
              <a:gd name="T33" fmla="*/ 2147483647 h 744"/>
              <a:gd name="T34" fmla="*/ 2147483647 w 773"/>
              <a:gd name="T35" fmla="*/ 2147483647 h 744"/>
              <a:gd name="T36" fmla="*/ 2147483647 w 773"/>
              <a:gd name="T37" fmla="*/ 2147483647 h 744"/>
              <a:gd name="T38" fmla="*/ 2147483647 w 773"/>
              <a:gd name="T39" fmla="*/ 2147483647 h 744"/>
              <a:gd name="T40" fmla="*/ 2147483647 w 773"/>
              <a:gd name="T41" fmla="*/ 2147483647 h 744"/>
              <a:gd name="T42" fmla="*/ 2147483647 w 773"/>
              <a:gd name="T43" fmla="*/ 2147483647 h 744"/>
              <a:gd name="T44" fmla="*/ 2147483647 w 773"/>
              <a:gd name="T45" fmla="*/ 2147483647 h 744"/>
              <a:gd name="T46" fmla="*/ 2147483647 w 773"/>
              <a:gd name="T47" fmla="*/ 2147483647 h 744"/>
              <a:gd name="T48" fmla="*/ 2147483647 w 773"/>
              <a:gd name="T49" fmla="*/ 2147483647 h 744"/>
              <a:gd name="T50" fmla="*/ 2147483647 w 773"/>
              <a:gd name="T51" fmla="*/ 2147483647 h 744"/>
              <a:gd name="T52" fmla="*/ 2147483647 w 773"/>
              <a:gd name="T53" fmla="*/ 2147483647 h 744"/>
              <a:gd name="T54" fmla="*/ 2147483647 w 773"/>
              <a:gd name="T55" fmla="*/ 2147483647 h 744"/>
              <a:gd name="T56" fmla="*/ 2147483647 w 773"/>
              <a:gd name="T57" fmla="*/ 2147483647 h 744"/>
              <a:gd name="T58" fmla="*/ 2147483647 w 773"/>
              <a:gd name="T59" fmla="*/ 2147483647 h 744"/>
              <a:gd name="T60" fmla="*/ 2147483647 w 773"/>
              <a:gd name="T61" fmla="*/ 2147483647 h 744"/>
              <a:gd name="T62" fmla="*/ 2147483647 w 773"/>
              <a:gd name="T63" fmla="*/ 2147483647 h 744"/>
              <a:gd name="T64" fmla="*/ 2147483647 w 773"/>
              <a:gd name="T65" fmla="*/ 2147483647 h 744"/>
              <a:gd name="T66" fmla="*/ 2147483647 w 773"/>
              <a:gd name="T67" fmla="*/ 2147483647 h 744"/>
              <a:gd name="T68" fmla="*/ 2147483647 w 773"/>
              <a:gd name="T69" fmla="*/ 2147483647 h 744"/>
              <a:gd name="T70" fmla="*/ 0 w 773"/>
              <a:gd name="T71" fmla="*/ 2147483647 h 744"/>
              <a:gd name="T72" fmla="*/ 2147483647 w 773"/>
              <a:gd name="T73" fmla="*/ 2147483647 h 744"/>
              <a:gd name="T74" fmla="*/ 2147483647 w 773"/>
              <a:gd name="T75" fmla="*/ 2147483647 h 744"/>
              <a:gd name="T76" fmla="*/ 2147483647 w 773"/>
              <a:gd name="T77" fmla="*/ 2147483647 h 744"/>
              <a:gd name="T78" fmla="*/ 2147483647 w 773"/>
              <a:gd name="T79" fmla="*/ 2147483647 h 744"/>
              <a:gd name="T80" fmla="*/ 2147483647 w 773"/>
              <a:gd name="T81" fmla="*/ 2147483647 h 744"/>
              <a:gd name="T82" fmla="*/ 2147483647 w 773"/>
              <a:gd name="T83" fmla="*/ 2147483647 h 744"/>
              <a:gd name="T84" fmla="*/ 2147483647 w 773"/>
              <a:gd name="T85" fmla="*/ 2147483647 h 744"/>
              <a:gd name="T86" fmla="*/ 2147483647 w 773"/>
              <a:gd name="T87" fmla="*/ 2147483647 h 744"/>
              <a:gd name="T88" fmla="*/ 2147483647 w 773"/>
              <a:gd name="T89" fmla="*/ 2147483647 h 744"/>
              <a:gd name="T90" fmla="*/ 2147483647 w 773"/>
              <a:gd name="T91" fmla="*/ 2147483647 h 744"/>
              <a:gd name="T92" fmla="*/ 2147483647 w 773"/>
              <a:gd name="T93" fmla="*/ 2147483647 h 744"/>
              <a:gd name="T94" fmla="*/ 2147483647 w 773"/>
              <a:gd name="T95" fmla="*/ 2147483647 h 744"/>
              <a:gd name="T96" fmla="*/ 2147483647 w 773"/>
              <a:gd name="T97" fmla="*/ 2147483647 h 744"/>
              <a:gd name="T98" fmla="*/ 2147483647 w 773"/>
              <a:gd name="T99" fmla="*/ 2147483647 h 744"/>
              <a:gd name="T100" fmla="*/ 2147483647 w 773"/>
              <a:gd name="T101" fmla="*/ 2147483647 h 744"/>
              <a:gd name="T102" fmla="*/ 2147483647 w 773"/>
              <a:gd name="T103" fmla="*/ 2147483647 h 744"/>
              <a:gd name="T104" fmla="*/ 2147483647 w 773"/>
              <a:gd name="T105" fmla="*/ 2147483647 h 744"/>
              <a:gd name="T106" fmla="*/ 2147483647 w 773"/>
              <a:gd name="T107" fmla="*/ 2147483647 h 744"/>
              <a:gd name="T108" fmla="*/ 2147483647 w 773"/>
              <a:gd name="T109" fmla="*/ 0 h 744"/>
              <a:gd name="T110" fmla="*/ 2147483647 w 773"/>
              <a:gd name="T111" fmla="*/ 2147483647 h 7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73"/>
              <a:gd name="T169" fmla="*/ 0 h 744"/>
              <a:gd name="T170" fmla="*/ 773 w 773"/>
              <a:gd name="T171" fmla="*/ 744 h 74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73" h="744">
                <a:moveTo>
                  <a:pt x="772" y="162"/>
                </a:moveTo>
                <a:lnTo>
                  <a:pt x="763" y="180"/>
                </a:lnTo>
                <a:lnTo>
                  <a:pt x="753" y="190"/>
                </a:lnTo>
                <a:lnTo>
                  <a:pt x="745" y="205"/>
                </a:lnTo>
                <a:lnTo>
                  <a:pt x="741" y="220"/>
                </a:lnTo>
                <a:lnTo>
                  <a:pt x="731" y="232"/>
                </a:lnTo>
                <a:lnTo>
                  <a:pt x="722" y="247"/>
                </a:lnTo>
                <a:lnTo>
                  <a:pt x="712" y="259"/>
                </a:lnTo>
                <a:lnTo>
                  <a:pt x="706" y="275"/>
                </a:lnTo>
                <a:lnTo>
                  <a:pt x="693" y="289"/>
                </a:lnTo>
                <a:lnTo>
                  <a:pt x="683" y="307"/>
                </a:lnTo>
                <a:lnTo>
                  <a:pt x="672" y="320"/>
                </a:lnTo>
                <a:lnTo>
                  <a:pt x="661" y="331"/>
                </a:lnTo>
                <a:lnTo>
                  <a:pt x="648" y="348"/>
                </a:lnTo>
                <a:lnTo>
                  <a:pt x="634" y="365"/>
                </a:lnTo>
                <a:lnTo>
                  <a:pt x="623" y="380"/>
                </a:lnTo>
                <a:lnTo>
                  <a:pt x="608" y="394"/>
                </a:lnTo>
                <a:lnTo>
                  <a:pt x="595" y="408"/>
                </a:lnTo>
                <a:lnTo>
                  <a:pt x="581" y="423"/>
                </a:lnTo>
                <a:lnTo>
                  <a:pt x="566" y="439"/>
                </a:lnTo>
                <a:lnTo>
                  <a:pt x="552" y="451"/>
                </a:lnTo>
                <a:lnTo>
                  <a:pt x="536" y="465"/>
                </a:lnTo>
                <a:lnTo>
                  <a:pt x="523" y="473"/>
                </a:lnTo>
                <a:lnTo>
                  <a:pt x="511" y="487"/>
                </a:lnTo>
                <a:lnTo>
                  <a:pt x="497" y="499"/>
                </a:lnTo>
                <a:lnTo>
                  <a:pt x="478" y="511"/>
                </a:lnTo>
                <a:lnTo>
                  <a:pt x="464" y="523"/>
                </a:lnTo>
                <a:lnTo>
                  <a:pt x="446" y="535"/>
                </a:lnTo>
                <a:lnTo>
                  <a:pt x="427" y="549"/>
                </a:lnTo>
                <a:lnTo>
                  <a:pt x="410" y="561"/>
                </a:lnTo>
                <a:lnTo>
                  <a:pt x="388" y="575"/>
                </a:lnTo>
                <a:lnTo>
                  <a:pt x="370" y="587"/>
                </a:lnTo>
                <a:lnTo>
                  <a:pt x="349" y="599"/>
                </a:lnTo>
                <a:lnTo>
                  <a:pt x="454" y="743"/>
                </a:lnTo>
                <a:lnTo>
                  <a:pt x="29" y="557"/>
                </a:lnTo>
                <a:lnTo>
                  <a:pt x="0" y="195"/>
                </a:lnTo>
                <a:lnTo>
                  <a:pt x="86" y="297"/>
                </a:lnTo>
                <a:lnTo>
                  <a:pt x="106" y="290"/>
                </a:lnTo>
                <a:lnTo>
                  <a:pt x="127" y="279"/>
                </a:lnTo>
                <a:lnTo>
                  <a:pt x="152" y="266"/>
                </a:lnTo>
                <a:lnTo>
                  <a:pt x="179" y="253"/>
                </a:lnTo>
                <a:lnTo>
                  <a:pt x="204" y="234"/>
                </a:lnTo>
                <a:lnTo>
                  <a:pt x="226" y="220"/>
                </a:lnTo>
                <a:lnTo>
                  <a:pt x="249" y="201"/>
                </a:lnTo>
                <a:lnTo>
                  <a:pt x="268" y="186"/>
                </a:lnTo>
                <a:lnTo>
                  <a:pt x="286" y="169"/>
                </a:lnTo>
                <a:lnTo>
                  <a:pt x="304" y="150"/>
                </a:lnTo>
                <a:lnTo>
                  <a:pt x="323" y="131"/>
                </a:lnTo>
                <a:lnTo>
                  <a:pt x="339" y="113"/>
                </a:lnTo>
                <a:lnTo>
                  <a:pt x="355" y="93"/>
                </a:lnTo>
                <a:lnTo>
                  <a:pt x="369" y="76"/>
                </a:lnTo>
                <a:lnTo>
                  <a:pt x="384" y="53"/>
                </a:lnTo>
                <a:lnTo>
                  <a:pt x="396" y="30"/>
                </a:lnTo>
                <a:lnTo>
                  <a:pt x="403" y="16"/>
                </a:lnTo>
                <a:lnTo>
                  <a:pt x="412" y="0"/>
                </a:lnTo>
                <a:lnTo>
                  <a:pt x="772" y="162"/>
                </a:lnTo>
              </a:path>
            </a:pathLst>
          </a:custGeom>
          <a:solidFill>
            <a:srgbClr val="FF0000"/>
          </a:solidFill>
          <a:ln w="9525" cap="rnd">
            <a:noFill/>
            <a:round/>
            <a:headEnd type="none" w="sm" len="sm"/>
            <a:tailEnd type="none" w="sm" len="sm"/>
          </a:ln>
          <a:effectLst>
            <a:outerShdw blurRad="44450" dist="27940" dir="5400000" algn="ctr">
              <a:srgbClr val="000000">
                <a:alpha val="32000"/>
              </a:srgbClr>
            </a:outerShdw>
          </a:effectLst>
        </p:spPr>
        <p:txBody>
          <a:bodyPr/>
          <a:lstStyle/>
          <a:p>
            <a:pPr fontAlgn="auto">
              <a:spcBef>
                <a:spcPts val="0"/>
              </a:spcBef>
              <a:spcAft>
                <a:spcPts val="0"/>
              </a:spcAft>
              <a:defRPr/>
            </a:pPr>
            <a:endParaRPr lang="en-US" kern="0" dirty="0">
              <a:solidFill>
                <a:sysClr val="windowText" lastClr="000000"/>
              </a:solidFill>
            </a:endParaRPr>
          </a:p>
        </p:txBody>
      </p:sp>
      <p:sp>
        <p:nvSpPr>
          <p:cNvPr id="52" name="Freeform 37"/>
          <p:cNvSpPr>
            <a:spLocks noChangeAspect="1"/>
          </p:cNvSpPr>
          <p:nvPr/>
        </p:nvSpPr>
        <p:spPr bwMode="ltGray">
          <a:xfrm>
            <a:off x="7926388" y="1627188"/>
            <a:ext cx="1046162" cy="866775"/>
          </a:xfrm>
          <a:custGeom>
            <a:avLst/>
            <a:gdLst>
              <a:gd name="T0" fmla="*/ 0 w 712"/>
              <a:gd name="T1" fmla="*/ 2147483647 h 866"/>
              <a:gd name="T2" fmla="*/ 2147483647 w 712"/>
              <a:gd name="T3" fmla="*/ 2147483647 h 866"/>
              <a:gd name="T4" fmla="*/ 2147483647 w 712"/>
              <a:gd name="T5" fmla="*/ 2147483647 h 866"/>
              <a:gd name="T6" fmla="*/ 2147483647 w 712"/>
              <a:gd name="T7" fmla="*/ 2147483647 h 866"/>
              <a:gd name="T8" fmla="*/ 2147483647 w 712"/>
              <a:gd name="T9" fmla="*/ 2147483647 h 866"/>
              <a:gd name="T10" fmla="*/ 2147483647 w 712"/>
              <a:gd name="T11" fmla="*/ 2147483647 h 866"/>
              <a:gd name="T12" fmla="*/ 2147483647 w 712"/>
              <a:gd name="T13" fmla="*/ 2147483647 h 866"/>
              <a:gd name="T14" fmla="*/ 2147483647 w 712"/>
              <a:gd name="T15" fmla="*/ 2147483647 h 866"/>
              <a:gd name="T16" fmla="*/ 2147483647 w 712"/>
              <a:gd name="T17" fmla="*/ 2147483647 h 866"/>
              <a:gd name="T18" fmla="*/ 2147483647 w 712"/>
              <a:gd name="T19" fmla="*/ 2147483647 h 866"/>
              <a:gd name="T20" fmla="*/ 2147483647 w 712"/>
              <a:gd name="T21" fmla="*/ 2147483647 h 866"/>
              <a:gd name="T22" fmla="*/ 2147483647 w 712"/>
              <a:gd name="T23" fmla="*/ 2147483647 h 866"/>
              <a:gd name="T24" fmla="*/ 2147483647 w 712"/>
              <a:gd name="T25" fmla="*/ 2147483647 h 866"/>
              <a:gd name="T26" fmla="*/ 2147483647 w 712"/>
              <a:gd name="T27" fmla="*/ 2147483647 h 866"/>
              <a:gd name="T28" fmla="*/ 2147483647 w 712"/>
              <a:gd name="T29" fmla="*/ 2147483647 h 866"/>
              <a:gd name="T30" fmla="*/ 2147483647 w 712"/>
              <a:gd name="T31" fmla="*/ 2147483647 h 866"/>
              <a:gd name="T32" fmla="*/ 2147483647 w 712"/>
              <a:gd name="T33" fmla="*/ 2147483647 h 866"/>
              <a:gd name="T34" fmla="*/ 2147483647 w 712"/>
              <a:gd name="T35" fmla="*/ 2147483647 h 866"/>
              <a:gd name="T36" fmla="*/ 2147483647 w 712"/>
              <a:gd name="T37" fmla="*/ 2147483647 h 866"/>
              <a:gd name="T38" fmla="*/ 2147483647 w 712"/>
              <a:gd name="T39" fmla="*/ 2147483647 h 866"/>
              <a:gd name="T40" fmla="*/ 2147483647 w 712"/>
              <a:gd name="T41" fmla="*/ 0 h 866"/>
              <a:gd name="T42" fmla="*/ 2147483647 w 712"/>
              <a:gd name="T43" fmla="*/ 2147483647 h 866"/>
              <a:gd name="T44" fmla="*/ 2147483647 w 712"/>
              <a:gd name="T45" fmla="*/ 2147483647 h 866"/>
              <a:gd name="T46" fmla="*/ 2147483647 w 712"/>
              <a:gd name="T47" fmla="*/ 2147483647 h 866"/>
              <a:gd name="T48" fmla="*/ 2147483647 w 712"/>
              <a:gd name="T49" fmla="*/ 2147483647 h 866"/>
              <a:gd name="T50" fmla="*/ 2147483647 w 712"/>
              <a:gd name="T51" fmla="*/ 2147483647 h 866"/>
              <a:gd name="T52" fmla="*/ 2147483647 w 712"/>
              <a:gd name="T53" fmla="*/ 2147483647 h 866"/>
              <a:gd name="T54" fmla="*/ 2147483647 w 712"/>
              <a:gd name="T55" fmla="*/ 2147483647 h 866"/>
              <a:gd name="T56" fmla="*/ 2147483647 w 712"/>
              <a:gd name="T57" fmla="*/ 2147483647 h 866"/>
              <a:gd name="T58" fmla="*/ 2147483647 w 712"/>
              <a:gd name="T59" fmla="*/ 2147483647 h 866"/>
              <a:gd name="T60" fmla="*/ 2147483647 w 712"/>
              <a:gd name="T61" fmla="*/ 2147483647 h 866"/>
              <a:gd name="T62" fmla="*/ 2147483647 w 712"/>
              <a:gd name="T63" fmla="*/ 2147483647 h 866"/>
              <a:gd name="T64" fmla="*/ 2147483647 w 712"/>
              <a:gd name="T65" fmla="*/ 2147483647 h 866"/>
              <a:gd name="T66" fmla="*/ 2147483647 w 712"/>
              <a:gd name="T67" fmla="*/ 2147483647 h 866"/>
              <a:gd name="T68" fmla="*/ 2147483647 w 712"/>
              <a:gd name="T69" fmla="*/ 2147483647 h 866"/>
              <a:gd name="T70" fmla="*/ 2147483647 w 712"/>
              <a:gd name="T71" fmla="*/ 2147483647 h 866"/>
              <a:gd name="T72" fmla="*/ 2147483647 w 712"/>
              <a:gd name="T73" fmla="*/ 2147483647 h 866"/>
              <a:gd name="T74" fmla="*/ 2147483647 w 712"/>
              <a:gd name="T75" fmla="*/ 2147483647 h 866"/>
              <a:gd name="T76" fmla="*/ 2147483647 w 712"/>
              <a:gd name="T77" fmla="*/ 2147483647 h 866"/>
              <a:gd name="T78" fmla="*/ 2147483647 w 712"/>
              <a:gd name="T79" fmla="*/ 2147483647 h 866"/>
              <a:gd name="T80" fmla="*/ 2147483647 w 712"/>
              <a:gd name="T81" fmla="*/ 2147483647 h 866"/>
              <a:gd name="T82" fmla="*/ 2147483647 w 712"/>
              <a:gd name="T83" fmla="*/ 2147483647 h 866"/>
              <a:gd name="T84" fmla="*/ 2147483647 w 712"/>
              <a:gd name="T85" fmla="*/ 2147483647 h 866"/>
              <a:gd name="T86" fmla="*/ 2147483647 w 712"/>
              <a:gd name="T87" fmla="*/ 2147483647 h 866"/>
              <a:gd name="T88" fmla="*/ 2147483647 w 712"/>
              <a:gd name="T89" fmla="*/ 2147483647 h 866"/>
              <a:gd name="T90" fmla="*/ 2147483647 w 712"/>
              <a:gd name="T91" fmla="*/ 2147483647 h 866"/>
              <a:gd name="T92" fmla="*/ 2147483647 w 712"/>
              <a:gd name="T93" fmla="*/ 2147483647 h 866"/>
              <a:gd name="T94" fmla="*/ 2147483647 w 712"/>
              <a:gd name="T95" fmla="*/ 2147483647 h 866"/>
              <a:gd name="T96" fmla="*/ 2147483647 w 712"/>
              <a:gd name="T97" fmla="*/ 2147483647 h 866"/>
              <a:gd name="T98" fmla="*/ 2147483647 w 712"/>
              <a:gd name="T99" fmla="*/ 2147483647 h 866"/>
              <a:gd name="T100" fmla="*/ 2147483647 w 712"/>
              <a:gd name="T101" fmla="*/ 2147483647 h 866"/>
              <a:gd name="T102" fmla="*/ 2147483647 w 712"/>
              <a:gd name="T103" fmla="*/ 2147483647 h 866"/>
              <a:gd name="T104" fmla="*/ 2147483647 w 712"/>
              <a:gd name="T105" fmla="*/ 2147483647 h 866"/>
              <a:gd name="T106" fmla="*/ 2147483647 w 712"/>
              <a:gd name="T107" fmla="*/ 2147483647 h 866"/>
              <a:gd name="T108" fmla="*/ 2147483647 w 712"/>
              <a:gd name="T109" fmla="*/ 2147483647 h 866"/>
              <a:gd name="T110" fmla="*/ 2147483647 w 712"/>
              <a:gd name="T111" fmla="*/ 2147483647 h 866"/>
              <a:gd name="T112" fmla="*/ 2147483647 w 712"/>
              <a:gd name="T113" fmla="*/ 2147483647 h 866"/>
              <a:gd name="T114" fmla="*/ 2147483647 w 712"/>
              <a:gd name="T115" fmla="*/ 2147483647 h 866"/>
              <a:gd name="T116" fmla="*/ 0 w 712"/>
              <a:gd name="T117" fmla="*/ 2147483647 h 8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2"/>
              <a:gd name="T178" fmla="*/ 0 h 866"/>
              <a:gd name="T179" fmla="*/ 712 w 712"/>
              <a:gd name="T180" fmla="*/ 866 h 8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2" h="866">
                <a:moveTo>
                  <a:pt x="0" y="550"/>
                </a:moveTo>
                <a:lnTo>
                  <a:pt x="176" y="614"/>
                </a:lnTo>
                <a:lnTo>
                  <a:pt x="186" y="592"/>
                </a:lnTo>
                <a:lnTo>
                  <a:pt x="191" y="572"/>
                </a:lnTo>
                <a:lnTo>
                  <a:pt x="200" y="552"/>
                </a:lnTo>
                <a:lnTo>
                  <a:pt x="206" y="537"/>
                </a:lnTo>
                <a:lnTo>
                  <a:pt x="208" y="516"/>
                </a:lnTo>
                <a:lnTo>
                  <a:pt x="213" y="494"/>
                </a:lnTo>
                <a:lnTo>
                  <a:pt x="215" y="474"/>
                </a:lnTo>
                <a:lnTo>
                  <a:pt x="220" y="452"/>
                </a:lnTo>
                <a:lnTo>
                  <a:pt x="222" y="429"/>
                </a:lnTo>
                <a:lnTo>
                  <a:pt x="223" y="405"/>
                </a:lnTo>
                <a:lnTo>
                  <a:pt x="224" y="360"/>
                </a:lnTo>
                <a:lnTo>
                  <a:pt x="223" y="337"/>
                </a:lnTo>
                <a:lnTo>
                  <a:pt x="222" y="318"/>
                </a:lnTo>
                <a:lnTo>
                  <a:pt x="220" y="298"/>
                </a:lnTo>
                <a:lnTo>
                  <a:pt x="214" y="275"/>
                </a:lnTo>
                <a:lnTo>
                  <a:pt x="209" y="257"/>
                </a:lnTo>
                <a:lnTo>
                  <a:pt x="206" y="231"/>
                </a:lnTo>
                <a:lnTo>
                  <a:pt x="200" y="207"/>
                </a:lnTo>
                <a:lnTo>
                  <a:pt x="540" y="0"/>
                </a:lnTo>
                <a:lnTo>
                  <a:pt x="548" y="20"/>
                </a:lnTo>
                <a:lnTo>
                  <a:pt x="558" y="40"/>
                </a:lnTo>
                <a:lnTo>
                  <a:pt x="562" y="56"/>
                </a:lnTo>
                <a:lnTo>
                  <a:pt x="568" y="73"/>
                </a:lnTo>
                <a:lnTo>
                  <a:pt x="575" y="92"/>
                </a:lnTo>
                <a:lnTo>
                  <a:pt x="581" y="112"/>
                </a:lnTo>
                <a:lnTo>
                  <a:pt x="585" y="126"/>
                </a:lnTo>
                <a:lnTo>
                  <a:pt x="590" y="144"/>
                </a:lnTo>
                <a:lnTo>
                  <a:pt x="592" y="160"/>
                </a:lnTo>
                <a:lnTo>
                  <a:pt x="600" y="181"/>
                </a:lnTo>
                <a:lnTo>
                  <a:pt x="603" y="202"/>
                </a:lnTo>
                <a:lnTo>
                  <a:pt x="606" y="222"/>
                </a:lnTo>
                <a:lnTo>
                  <a:pt x="611" y="243"/>
                </a:lnTo>
                <a:lnTo>
                  <a:pt x="613" y="260"/>
                </a:lnTo>
                <a:lnTo>
                  <a:pt x="614" y="286"/>
                </a:lnTo>
                <a:lnTo>
                  <a:pt x="616" y="308"/>
                </a:lnTo>
                <a:lnTo>
                  <a:pt x="619" y="330"/>
                </a:lnTo>
                <a:lnTo>
                  <a:pt x="617" y="353"/>
                </a:lnTo>
                <a:lnTo>
                  <a:pt x="619" y="377"/>
                </a:lnTo>
                <a:lnTo>
                  <a:pt x="619" y="408"/>
                </a:lnTo>
                <a:lnTo>
                  <a:pt x="617" y="436"/>
                </a:lnTo>
                <a:lnTo>
                  <a:pt x="618" y="455"/>
                </a:lnTo>
                <a:lnTo>
                  <a:pt x="614" y="477"/>
                </a:lnTo>
                <a:lnTo>
                  <a:pt x="613" y="499"/>
                </a:lnTo>
                <a:lnTo>
                  <a:pt x="610" y="524"/>
                </a:lnTo>
                <a:lnTo>
                  <a:pt x="605" y="545"/>
                </a:lnTo>
                <a:lnTo>
                  <a:pt x="602" y="567"/>
                </a:lnTo>
                <a:lnTo>
                  <a:pt x="594" y="593"/>
                </a:lnTo>
                <a:lnTo>
                  <a:pt x="591" y="611"/>
                </a:lnTo>
                <a:lnTo>
                  <a:pt x="585" y="635"/>
                </a:lnTo>
                <a:lnTo>
                  <a:pt x="579" y="658"/>
                </a:lnTo>
                <a:lnTo>
                  <a:pt x="571" y="677"/>
                </a:lnTo>
                <a:lnTo>
                  <a:pt x="563" y="702"/>
                </a:lnTo>
                <a:lnTo>
                  <a:pt x="554" y="729"/>
                </a:lnTo>
                <a:lnTo>
                  <a:pt x="544" y="756"/>
                </a:lnTo>
                <a:lnTo>
                  <a:pt x="711" y="821"/>
                </a:lnTo>
                <a:lnTo>
                  <a:pt x="292" y="865"/>
                </a:lnTo>
                <a:lnTo>
                  <a:pt x="0" y="550"/>
                </a:lnTo>
              </a:path>
            </a:pathLst>
          </a:custGeom>
          <a:solidFill>
            <a:srgbClr val="FF0000"/>
          </a:solidFill>
          <a:ln w="9525" cap="rnd">
            <a:noFill/>
            <a:round/>
            <a:headEnd type="none" w="sm" len="sm"/>
            <a:tailEnd type="none" w="sm" len="sm"/>
          </a:ln>
          <a:effectLst>
            <a:outerShdw blurRad="44450" dist="27940" dir="5400000" algn="ctr">
              <a:srgbClr val="000000">
                <a:alpha val="32000"/>
              </a:srgbClr>
            </a:outerShdw>
          </a:effectLst>
        </p:spPr>
        <p:txBody>
          <a:bodyPr/>
          <a:lstStyle/>
          <a:p>
            <a:pPr fontAlgn="auto">
              <a:spcBef>
                <a:spcPts val="0"/>
              </a:spcBef>
              <a:spcAft>
                <a:spcPts val="0"/>
              </a:spcAft>
              <a:defRPr/>
            </a:pPr>
            <a:endParaRPr lang="en-US" kern="0" dirty="0">
              <a:solidFill>
                <a:sysClr val="windowText" lastClr="000000"/>
              </a:solidFill>
            </a:endParaRPr>
          </a:p>
        </p:txBody>
      </p:sp>
      <p:sp>
        <p:nvSpPr>
          <p:cNvPr id="53" name="Freeform 38"/>
          <p:cNvSpPr>
            <a:spLocks noChangeAspect="1"/>
          </p:cNvSpPr>
          <p:nvPr/>
        </p:nvSpPr>
        <p:spPr bwMode="ltGray">
          <a:xfrm>
            <a:off x="7697788" y="1090613"/>
            <a:ext cx="1203325" cy="750887"/>
          </a:xfrm>
          <a:custGeom>
            <a:avLst/>
            <a:gdLst>
              <a:gd name="T0" fmla="*/ 2147483647 w 903"/>
              <a:gd name="T1" fmla="*/ 0 h 751"/>
              <a:gd name="T2" fmla="*/ 2147483647 w 903"/>
              <a:gd name="T3" fmla="*/ 2147483647 h 751"/>
              <a:gd name="T4" fmla="*/ 2147483647 w 903"/>
              <a:gd name="T5" fmla="*/ 2147483647 h 751"/>
              <a:gd name="T6" fmla="*/ 2147483647 w 903"/>
              <a:gd name="T7" fmla="*/ 2147483647 h 751"/>
              <a:gd name="T8" fmla="*/ 2147483647 w 903"/>
              <a:gd name="T9" fmla="*/ 2147483647 h 751"/>
              <a:gd name="T10" fmla="*/ 2147483647 w 903"/>
              <a:gd name="T11" fmla="*/ 2147483647 h 751"/>
              <a:gd name="T12" fmla="*/ 2147483647 w 903"/>
              <a:gd name="T13" fmla="*/ 2147483647 h 751"/>
              <a:gd name="T14" fmla="*/ 2147483647 w 903"/>
              <a:gd name="T15" fmla="*/ 2147483647 h 751"/>
              <a:gd name="T16" fmla="*/ 2147483647 w 903"/>
              <a:gd name="T17" fmla="*/ 2147483647 h 751"/>
              <a:gd name="T18" fmla="*/ 2147483647 w 903"/>
              <a:gd name="T19" fmla="*/ 2147483647 h 751"/>
              <a:gd name="T20" fmla="*/ 2147483647 w 903"/>
              <a:gd name="T21" fmla="*/ 2147483647 h 751"/>
              <a:gd name="T22" fmla="*/ 2147483647 w 903"/>
              <a:gd name="T23" fmla="*/ 2147483647 h 751"/>
              <a:gd name="T24" fmla="*/ 2147483647 w 903"/>
              <a:gd name="T25" fmla="*/ 2147483647 h 751"/>
              <a:gd name="T26" fmla="*/ 2147483647 w 903"/>
              <a:gd name="T27" fmla="*/ 2147483647 h 751"/>
              <a:gd name="T28" fmla="*/ 2147483647 w 903"/>
              <a:gd name="T29" fmla="*/ 2147483647 h 751"/>
              <a:gd name="T30" fmla="*/ 2147483647 w 903"/>
              <a:gd name="T31" fmla="*/ 2147483647 h 751"/>
              <a:gd name="T32" fmla="*/ 2147483647 w 903"/>
              <a:gd name="T33" fmla="*/ 2147483647 h 751"/>
              <a:gd name="T34" fmla="*/ 2147483647 w 903"/>
              <a:gd name="T35" fmla="*/ 2147483647 h 751"/>
              <a:gd name="T36" fmla="*/ 2147483647 w 903"/>
              <a:gd name="T37" fmla="*/ 2147483647 h 751"/>
              <a:gd name="T38" fmla="*/ 2147483647 w 903"/>
              <a:gd name="T39" fmla="*/ 2147483647 h 751"/>
              <a:gd name="T40" fmla="*/ 2147483647 w 903"/>
              <a:gd name="T41" fmla="*/ 2147483647 h 751"/>
              <a:gd name="T42" fmla="*/ 2147483647 w 903"/>
              <a:gd name="T43" fmla="*/ 2147483647 h 751"/>
              <a:gd name="T44" fmla="*/ 2147483647 w 903"/>
              <a:gd name="T45" fmla="*/ 2147483647 h 751"/>
              <a:gd name="T46" fmla="*/ 2147483647 w 903"/>
              <a:gd name="T47" fmla="*/ 2147483647 h 751"/>
              <a:gd name="T48" fmla="*/ 2147483647 w 903"/>
              <a:gd name="T49" fmla="*/ 2147483647 h 751"/>
              <a:gd name="T50" fmla="*/ 2147483647 w 903"/>
              <a:gd name="T51" fmla="*/ 2147483647 h 751"/>
              <a:gd name="T52" fmla="*/ 2147483647 w 903"/>
              <a:gd name="T53" fmla="*/ 2147483647 h 751"/>
              <a:gd name="T54" fmla="*/ 2147483647 w 903"/>
              <a:gd name="T55" fmla="*/ 2147483647 h 751"/>
              <a:gd name="T56" fmla="*/ 2147483647 w 903"/>
              <a:gd name="T57" fmla="*/ 2147483647 h 751"/>
              <a:gd name="T58" fmla="*/ 2147483647 w 903"/>
              <a:gd name="T59" fmla="*/ 2147483647 h 751"/>
              <a:gd name="T60" fmla="*/ 2147483647 w 903"/>
              <a:gd name="T61" fmla="*/ 2147483647 h 751"/>
              <a:gd name="T62" fmla="*/ 2147483647 w 903"/>
              <a:gd name="T63" fmla="*/ 2147483647 h 751"/>
              <a:gd name="T64" fmla="*/ 2147483647 w 903"/>
              <a:gd name="T65" fmla="*/ 2147483647 h 751"/>
              <a:gd name="T66" fmla="*/ 2147483647 w 903"/>
              <a:gd name="T67" fmla="*/ 2147483647 h 751"/>
              <a:gd name="T68" fmla="*/ 2147483647 w 903"/>
              <a:gd name="T69" fmla="*/ 2147483647 h 751"/>
              <a:gd name="T70" fmla="*/ 2147483647 w 903"/>
              <a:gd name="T71" fmla="*/ 2147483647 h 751"/>
              <a:gd name="T72" fmla="*/ 2147483647 w 903"/>
              <a:gd name="T73" fmla="*/ 2147483647 h 751"/>
              <a:gd name="T74" fmla="*/ 2147483647 w 903"/>
              <a:gd name="T75" fmla="*/ 2147483647 h 751"/>
              <a:gd name="T76" fmla="*/ 2147483647 w 903"/>
              <a:gd name="T77" fmla="*/ 2147483647 h 751"/>
              <a:gd name="T78" fmla="*/ 2147483647 w 903"/>
              <a:gd name="T79" fmla="*/ 2147483647 h 751"/>
              <a:gd name="T80" fmla="*/ 2147483647 w 903"/>
              <a:gd name="T81" fmla="*/ 2147483647 h 751"/>
              <a:gd name="T82" fmla="*/ 2147483647 w 903"/>
              <a:gd name="T83" fmla="*/ 2147483647 h 751"/>
              <a:gd name="T84" fmla="*/ 2147483647 w 903"/>
              <a:gd name="T85" fmla="*/ 2147483647 h 751"/>
              <a:gd name="T86" fmla="*/ 2147483647 w 903"/>
              <a:gd name="T87" fmla="*/ 2147483647 h 751"/>
              <a:gd name="T88" fmla="*/ 2147483647 w 903"/>
              <a:gd name="T89" fmla="*/ 2147483647 h 751"/>
              <a:gd name="T90" fmla="*/ 2147483647 w 903"/>
              <a:gd name="T91" fmla="*/ 2147483647 h 751"/>
              <a:gd name="T92" fmla="*/ 2147483647 w 903"/>
              <a:gd name="T93" fmla="*/ 2147483647 h 751"/>
              <a:gd name="T94" fmla="*/ 2147483647 w 903"/>
              <a:gd name="T95" fmla="*/ 2147483647 h 751"/>
              <a:gd name="T96" fmla="*/ 2147483647 w 903"/>
              <a:gd name="T97" fmla="*/ 2147483647 h 751"/>
              <a:gd name="T98" fmla="*/ 2147483647 w 903"/>
              <a:gd name="T99" fmla="*/ 2147483647 h 751"/>
              <a:gd name="T100" fmla="*/ 2147483647 w 903"/>
              <a:gd name="T101" fmla="*/ 2147483647 h 751"/>
              <a:gd name="T102" fmla="*/ 2147483647 w 903"/>
              <a:gd name="T103" fmla="*/ 2147483647 h 751"/>
              <a:gd name="T104" fmla="*/ 2147483647 w 903"/>
              <a:gd name="T105" fmla="*/ 2147483647 h 751"/>
              <a:gd name="T106" fmla="*/ 2147483647 w 903"/>
              <a:gd name="T107" fmla="*/ 2147483647 h 751"/>
              <a:gd name="T108" fmla="*/ 2147483647 w 903"/>
              <a:gd name="T109" fmla="*/ 2147483647 h 751"/>
              <a:gd name="T110" fmla="*/ 2147483647 w 903"/>
              <a:gd name="T111" fmla="*/ 2147483647 h 751"/>
              <a:gd name="T112" fmla="*/ 2147483647 w 903"/>
              <a:gd name="T113" fmla="*/ 2147483647 h 751"/>
              <a:gd name="T114" fmla="*/ 2147483647 w 903"/>
              <a:gd name="T115" fmla="*/ 2147483647 h 751"/>
              <a:gd name="T116" fmla="*/ 0 w 903"/>
              <a:gd name="T117" fmla="*/ 2147483647 h 751"/>
              <a:gd name="T118" fmla="*/ 2147483647 w 903"/>
              <a:gd name="T119" fmla="*/ 0 h 7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3"/>
              <a:gd name="T181" fmla="*/ 0 h 751"/>
              <a:gd name="T182" fmla="*/ 903 w 903"/>
              <a:gd name="T183" fmla="*/ 751 h 7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3" h="751">
                <a:moveTo>
                  <a:pt x="184" y="0"/>
                </a:moveTo>
                <a:lnTo>
                  <a:pt x="202" y="7"/>
                </a:lnTo>
                <a:lnTo>
                  <a:pt x="217" y="14"/>
                </a:lnTo>
                <a:lnTo>
                  <a:pt x="234" y="21"/>
                </a:lnTo>
                <a:lnTo>
                  <a:pt x="245" y="28"/>
                </a:lnTo>
                <a:lnTo>
                  <a:pt x="261" y="36"/>
                </a:lnTo>
                <a:lnTo>
                  <a:pt x="278" y="45"/>
                </a:lnTo>
                <a:lnTo>
                  <a:pt x="293" y="51"/>
                </a:lnTo>
                <a:lnTo>
                  <a:pt x="308" y="60"/>
                </a:lnTo>
                <a:lnTo>
                  <a:pt x="326" y="73"/>
                </a:lnTo>
                <a:lnTo>
                  <a:pt x="343" y="81"/>
                </a:lnTo>
                <a:lnTo>
                  <a:pt x="358" y="92"/>
                </a:lnTo>
                <a:lnTo>
                  <a:pt x="375" y="103"/>
                </a:lnTo>
                <a:lnTo>
                  <a:pt x="391" y="114"/>
                </a:lnTo>
                <a:lnTo>
                  <a:pt x="410" y="125"/>
                </a:lnTo>
                <a:lnTo>
                  <a:pt x="426" y="137"/>
                </a:lnTo>
                <a:lnTo>
                  <a:pt x="444" y="152"/>
                </a:lnTo>
                <a:lnTo>
                  <a:pt x="458" y="164"/>
                </a:lnTo>
                <a:lnTo>
                  <a:pt x="476" y="178"/>
                </a:lnTo>
                <a:lnTo>
                  <a:pt x="494" y="190"/>
                </a:lnTo>
                <a:lnTo>
                  <a:pt x="504" y="204"/>
                </a:lnTo>
                <a:lnTo>
                  <a:pt x="522" y="218"/>
                </a:lnTo>
                <a:lnTo>
                  <a:pt x="533" y="231"/>
                </a:lnTo>
                <a:lnTo>
                  <a:pt x="547" y="244"/>
                </a:lnTo>
                <a:lnTo>
                  <a:pt x="561" y="259"/>
                </a:lnTo>
                <a:lnTo>
                  <a:pt x="576" y="275"/>
                </a:lnTo>
                <a:lnTo>
                  <a:pt x="587" y="289"/>
                </a:lnTo>
                <a:lnTo>
                  <a:pt x="602" y="304"/>
                </a:lnTo>
                <a:lnTo>
                  <a:pt x="619" y="325"/>
                </a:lnTo>
                <a:lnTo>
                  <a:pt x="633" y="341"/>
                </a:lnTo>
                <a:lnTo>
                  <a:pt x="646" y="359"/>
                </a:lnTo>
                <a:lnTo>
                  <a:pt x="661" y="379"/>
                </a:lnTo>
                <a:lnTo>
                  <a:pt x="674" y="401"/>
                </a:lnTo>
                <a:lnTo>
                  <a:pt x="685" y="419"/>
                </a:lnTo>
                <a:lnTo>
                  <a:pt x="697" y="437"/>
                </a:lnTo>
                <a:lnTo>
                  <a:pt x="707" y="453"/>
                </a:lnTo>
                <a:lnTo>
                  <a:pt x="717" y="473"/>
                </a:lnTo>
                <a:lnTo>
                  <a:pt x="722" y="487"/>
                </a:lnTo>
                <a:lnTo>
                  <a:pt x="902" y="425"/>
                </a:lnTo>
                <a:lnTo>
                  <a:pt x="621" y="750"/>
                </a:lnTo>
                <a:lnTo>
                  <a:pt x="131" y="698"/>
                </a:lnTo>
                <a:lnTo>
                  <a:pt x="324" y="628"/>
                </a:lnTo>
                <a:lnTo>
                  <a:pt x="313" y="606"/>
                </a:lnTo>
                <a:lnTo>
                  <a:pt x="299" y="583"/>
                </a:lnTo>
                <a:lnTo>
                  <a:pt x="284" y="559"/>
                </a:lnTo>
                <a:lnTo>
                  <a:pt x="266" y="534"/>
                </a:lnTo>
                <a:lnTo>
                  <a:pt x="245" y="511"/>
                </a:lnTo>
                <a:lnTo>
                  <a:pt x="229" y="494"/>
                </a:lnTo>
                <a:lnTo>
                  <a:pt x="209" y="473"/>
                </a:lnTo>
                <a:lnTo>
                  <a:pt x="190" y="456"/>
                </a:lnTo>
                <a:lnTo>
                  <a:pt x="170" y="440"/>
                </a:lnTo>
                <a:lnTo>
                  <a:pt x="148" y="423"/>
                </a:lnTo>
                <a:lnTo>
                  <a:pt x="125" y="408"/>
                </a:lnTo>
                <a:lnTo>
                  <a:pt x="105" y="392"/>
                </a:lnTo>
                <a:lnTo>
                  <a:pt x="84" y="378"/>
                </a:lnTo>
                <a:lnTo>
                  <a:pt x="60" y="366"/>
                </a:lnTo>
                <a:lnTo>
                  <a:pt x="34" y="351"/>
                </a:lnTo>
                <a:lnTo>
                  <a:pt x="18" y="347"/>
                </a:lnTo>
                <a:lnTo>
                  <a:pt x="0" y="336"/>
                </a:lnTo>
                <a:lnTo>
                  <a:pt x="184" y="0"/>
                </a:lnTo>
              </a:path>
            </a:pathLst>
          </a:custGeom>
          <a:solidFill>
            <a:srgbClr val="FF0000"/>
          </a:solidFill>
          <a:ln w="9525" cap="rnd">
            <a:noFill/>
            <a:round/>
            <a:headEnd type="none" w="sm" len="sm"/>
            <a:tailEnd type="none" w="sm" len="sm"/>
          </a:ln>
          <a:effectLst>
            <a:outerShdw blurRad="44450" dist="27940" dir="5400000" algn="ctr">
              <a:srgbClr val="000000">
                <a:alpha val="32000"/>
              </a:srgbClr>
            </a:outerShdw>
          </a:effectLst>
        </p:spPr>
        <p:txBody>
          <a:bodyPr/>
          <a:lstStyle/>
          <a:p>
            <a:pPr fontAlgn="auto">
              <a:spcBef>
                <a:spcPts val="0"/>
              </a:spcBef>
              <a:spcAft>
                <a:spcPts val="0"/>
              </a:spcAft>
              <a:defRPr/>
            </a:pPr>
            <a:endParaRPr lang="en-US" kern="0" dirty="0">
              <a:solidFill>
                <a:sysClr val="windowText" lastClr="000000"/>
              </a:solidFill>
            </a:endParaRPr>
          </a:p>
        </p:txBody>
      </p:sp>
      <p:sp>
        <p:nvSpPr>
          <p:cNvPr id="54" name="Freeform 39"/>
          <p:cNvSpPr>
            <a:spLocks noChangeAspect="1"/>
          </p:cNvSpPr>
          <p:nvPr/>
        </p:nvSpPr>
        <p:spPr bwMode="ltGray">
          <a:xfrm>
            <a:off x="6962775" y="903288"/>
            <a:ext cx="1068388" cy="633412"/>
          </a:xfrm>
          <a:custGeom>
            <a:avLst/>
            <a:gdLst>
              <a:gd name="T0" fmla="*/ 2147483647 w 801"/>
              <a:gd name="T1" fmla="*/ 2147483647 h 633"/>
              <a:gd name="T2" fmla="*/ 2147483647 w 801"/>
              <a:gd name="T3" fmla="*/ 2147483647 h 633"/>
              <a:gd name="T4" fmla="*/ 2147483647 w 801"/>
              <a:gd name="T5" fmla="*/ 2147483647 h 633"/>
              <a:gd name="T6" fmla="*/ 2147483647 w 801"/>
              <a:gd name="T7" fmla="*/ 2147483647 h 633"/>
              <a:gd name="T8" fmla="*/ 2147483647 w 801"/>
              <a:gd name="T9" fmla="*/ 2147483647 h 633"/>
              <a:gd name="T10" fmla="*/ 2147483647 w 801"/>
              <a:gd name="T11" fmla="*/ 2147483647 h 633"/>
              <a:gd name="T12" fmla="*/ 2147483647 w 801"/>
              <a:gd name="T13" fmla="*/ 2147483647 h 633"/>
              <a:gd name="T14" fmla="*/ 2147483647 w 801"/>
              <a:gd name="T15" fmla="*/ 2147483647 h 633"/>
              <a:gd name="T16" fmla="*/ 2147483647 w 801"/>
              <a:gd name="T17" fmla="*/ 2147483647 h 633"/>
              <a:gd name="T18" fmla="*/ 2147483647 w 801"/>
              <a:gd name="T19" fmla="*/ 2147483647 h 633"/>
              <a:gd name="T20" fmla="*/ 2147483647 w 801"/>
              <a:gd name="T21" fmla="*/ 2147483647 h 633"/>
              <a:gd name="T22" fmla="*/ 2147483647 w 801"/>
              <a:gd name="T23" fmla="*/ 2147483647 h 633"/>
              <a:gd name="T24" fmla="*/ 2147483647 w 801"/>
              <a:gd name="T25" fmla="*/ 2147483647 h 633"/>
              <a:gd name="T26" fmla="*/ 2147483647 w 801"/>
              <a:gd name="T27" fmla="*/ 2147483647 h 633"/>
              <a:gd name="T28" fmla="*/ 2147483647 w 801"/>
              <a:gd name="T29" fmla="*/ 2147483647 h 633"/>
              <a:gd name="T30" fmla="*/ 2147483647 w 801"/>
              <a:gd name="T31" fmla="*/ 2147483647 h 633"/>
              <a:gd name="T32" fmla="*/ 2147483647 w 801"/>
              <a:gd name="T33" fmla="*/ 2147483647 h 633"/>
              <a:gd name="T34" fmla="*/ 2147483647 w 801"/>
              <a:gd name="T35" fmla="*/ 2147483647 h 633"/>
              <a:gd name="T36" fmla="*/ 0 w 801"/>
              <a:gd name="T37" fmla="*/ 2147483647 h 633"/>
              <a:gd name="T38" fmla="*/ 2147483647 w 801"/>
              <a:gd name="T39" fmla="*/ 2147483647 h 633"/>
              <a:gd name="T40" fmla="*/ 2147483647 w 801"/>
              <a:gd name="T41" fmla="*/ 2147483647 h 633"/>
              <a:gd name="T42" fmla="*/ 2147483647 w 801"/>
              <a:gd name="T43" fmla="*/ 2147483647 h 633"/>
              <a:gd name="T44" fmla="*/ 2147483647 w 801"/>
              <a:gd name="T45" fmla="*/ 2147483647 h 633"/>
              <a:gd name="T46" fmla="*/ 2147483647 w 801"/>
              <a:gd name="T47" fmla="*/ 2147483647 h 633"/>
              <a:gd name="T48" fmla="*/ 2147483647 w 801"/>
              <a:gd name="T49" fmla="*/ 2147483647 h 633"/>
              <a:gd name="T50" fmla="*/ 2147483647 w 801"/>
              <a:gd name="T51" fmla="*/ 2147483647 h 633"/>
              <a:gd name="T52" fmla="*/ 2147483647 w 801"/>
              <a:gd name="T53" fmla="*/ 2147483647 h 633"/>
              <a:gd name="T54" fmla="*/ 2147483647 w 801"/>
              <a:gd name="T55" fmla="*/ 2147483647 h 633"/>
              <a:gd name="T56" fmla="*/ 2147483647 w 801"/>
              <a:gd name="T57" fmla="*/ 2147483647 h 633"/>
              <a:gd name="T58" fmla="*/ 2147483647 w 801"/>
              <a:gd name="T59" fmla="*/ 2147483647 h 633"/>
              <a:gd name="T60" fmla="*/ 2147483647 w 801"/>
              <a:gd name="T61" fmla="*/ 2147483647 h 633"/>
              <a:gd name="T62" fmla="*/ 2147483647 w 801"/>
              <a:gd name="T63" fmla="*/ 2147483647 h 633"/>
              <a:gd name="T64" fmla="*/ 2147483647 w 801"/>
              <a:gd name="T65" fmla="*/ 2147483647 h 633"/>
              <a:gd name="T66" fmla="*/ 2147483647 w 801"/>
              <a:gd name="T67" fmla="*/ 2147483647 h 633"/>
              <a:gd name="T68" fmla="*/ 2147483647 w 801"/>
              <a:gd name="T69" fmla="*/ 2147483647 h 633"/>
              <a:gd name="T70" fmla="*/ 2147483647 w 801"/>
              <a:gd name="T71" fmla="*/ 2147483647 h 633"/>
              <a:gd name="T72" fmla="*/ 2147483647 w 801"/>
              <a:gd name="T73" fmla="*/ 2147483647 h 633"/>
              <a:gd name="T74" fmla="*/ 2147483647 w 801"/>
              <a:gd name="T75" fmla="*/ 2147483647 h 633"/>
              <a:gd name="T76" fmla="*/ 2147483647 w 801"/>
              <a:gd name="T77" fmla="*/ 2147483647 h 633"/>
              <a:gd name="T78" fmla="*/ 2147483647 w 801"/>
              <a:gd name="T79" fmla="*/ 2147483647 h 633"/>
              <a:gd name="T80" fmla="*/ 2147483647 w 801"/>
              <a:gd name="T81" fmla="*/ 2147483647 h 633"/>
              <a:gd name="T82" fmla="*/ 2147483647 w 801"/>
              <a:gd name="T83" fmla="*/ 2147483647 h 633"/>
              <a:gd name="T84" fmla="*/ 2147483647 w 801"/>
              <a:gd name="T85" fmla="*/ 2147483647 h 633"/>
              <a:gd name="T86" fmla="*/ 2147483647 w 801"/>
              <a:gd name="T87" fmla="*/ 2147483647 h 633"/>
              <a:gd name="T88" fmla="*/ 2147483647 w 801"/>
              <a:gd name="T89" fmla="*/ 2147483647 h 633"/>
              <a:gd name="T90" fmla="*/ 2147483647 w 801"/>
              <a:gd name="T91" fmla="*/ 2147483647 h 633"/>
              <a:gd name="T92" fmla="*/ 2147483647 w 801"/>
              <a:gd name="T93" fmla="*/ 2147483647 h 633"/>
              <a:gd name="T94" fmla="*/ 2147483647 w 801"/>
              <a:gd name="T95" fmla="*/ 2147483647 h 633"/>
              <a:gd name="T96" fmla="*/ 2147483647 w 801"/>
              <a:gd name="T97" fmla="*/ 0 h 633"/>
              <a:gd name="T98" fmla="*/ 2147483647 w 801"/>
              <a:gd name="T99" fmla="*/ 2147483647 h 633"/>
              <a:gd name="T100" fmla="*/ 2147483647 w 801"/>
              <a:gd name="T101" fmla="*/ 2147483647 h 6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01"/>
              <a:gd name="T154" fmla="*/ 0 h 633"/>
              <a:gd name="T155" fmla="*/ 801 w 801"/>
              <a:gd name="T156" fmla="*/ 633 h 6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01" h="633">
                <a:moveTo>
                  <a:pt x="425" y="632"/>
                </a:moveTo>
                <a:lnTo>
                  <a:pt x="478" y="508"/>
                </a:lnTo>
                <a:lnTo>
                  <a:pt x="460" y="503"/>
                </a:lnTo>
                <a:lnTo>
                  <a:pt x="443" y="502"/>
                </a:lnTo>
                <a:lnTo>
                  <a:pt x="419" y="494"/>
                </a:lnTo>
                <a:lnTo>
                  <a:pt x="397" y="492"/>
                </a:lnTo>
                <a:lnTo>
                  <a:pt x="376" y="490"/>
                </a:lnTo>
                <a:lnTo>
                  <a:pt x="352" y="486"/>
                </a:lnTo>
                <a:lnTo>
                  <a:pt x="326" y="485"/>
                </a:lnTo>
                <a:lnTo>
                  <a:pt x="281" y="485"/>
                </a:lnTo>
                <a:lnTo>
                  <a:pt x="259" y="487"/>
                </a:lnTo>
                <a:lnTo>
                  <a:pt x="237" y="487"/>
                </a:lnTo>
                <a:lnTo>
                  <a:pt x="215" y="490"/>
                </a:lnTo>
                <a:lnTo>
                  <a:pt x="193" y="495"/>
                </a:lnTo>
                <a:lnTo>
                  <a:pt x="175" y="498"/>
                </a:lnTo>
                <a:lnTo>
                  <a:pt x="148" y="505"/>
                </a:lnTo>
                <a:lnTo>
                  <a:pt x="126" y="509"/>
                </a:lnTo>
                <a:lnTo>
                  <a:pt x="184" y="250"/>
                </a:lnTo>
                <a:lnTo>
                  <a:pt x="0" y="145"/>
                </a:lnTo>
                <a:lnTo>
                  <a:pt x="8" y="142"/>
                </a:lnTo>
                <a:lnTo>
                  <a:pt x="28" y="136"/>
                </a:lnTo>
                <a:lnTo>
                  <a:pt x="42" y="133"/>
                </a:lnTo>
                <a:lnTo>
                  <a:pt x="59" y="128"/>
                </a:lnTo>
                <a:lnTo>
                  <a:pt x="78" y="124"/>
                </a:lnTo>
                <a:lnTo>
                  <a:pt x="95" y="119"/>
                </a:lnTo>
                <a:lnTo>
                  <a:pt x="118" y="113"/>
                </a:lnTo>
                <a:lnTo>
                  <a:pt x="137" y="112"/>
                </a:lnTo>
                <a:lnTo>
                  <a:pt x="159" y="107"/>
                </a:lnTo>
                <a:lnTo>
                  <a:pt x="181" y="105"/>
                </a:lnTo>
                <a:lnTo>
                  <a:pt x="203" y="103"/>
                </a:lnTo>
                <a:lnTo>
                  <a:pt x="229" y="102"/>
                </a:lnTo>
                <a:lnTo>
                  <a:pt x="252" y="100"/>
                </a:lnTo>
                <a:lnTo>
                  <a:pt x="276" y="100"/>
                </a:lnTo>
                <a:lnTo>
                  <a:pt x="300" y="100"/>
                </a:lnTo>
                <a:lnTo>
                  <a:pt x="333" y="99"/>
                </a:lnTo>
                <a:lnTo>
                  <a:pt x="359" y="101"/>
                </a:lnTo>
                <a:lnTo>
                  <a:pt x="380" y="102"/>
                </a:lnTo>
                <a:lnTo>
                  <a:pt x="403" y="104"/>
                </a:lnTo>
                <a:lnTo>
                  <a:pt x="423" y="107"/>
                </a:lnTo>
                <a:lnTo>
                  <a:pt x="451" y="109"/>
                </a:lnTo>
                <a:lnTo>
                  <a:pt x="474" y="114"/>
                </a:lnTo>
                <a:lnTo>
                  <a:pt x="493" y="117"/>
                </a:lnTo>
                <a:lnTo>
                  <a:pt x="521" y="121"/>
                </a:lnTo>
                <a:lnTo>
                  <a:pt x="542" y="127"/>
                </a:lnTo>
                <a:lnTo>
                  <a:pt x="566" y="136"/>
                </a:lnTo>
                <a:lnTo>
                  <a:pt x="588" y="140"/>
                </a:lnTo>
                <a:lnTo>
                  <a:pt x="609" y="145"/>
                </a:lnTo>
                <a:lnTo>
                  <a:pt x="634" y="155"/>
                </a:lnTo>
                <a:lnTo>
                  <a:pt x="701" y="0"/>
                </a:lnTo>
                <a:lnTo>
                  <a:pt x="800" y="428"/>
                </a:lnTo>
                <a:lnTo>
                  <a:pt x="425" y="632"/>
                </a:lnTo>
              </a:path>
            </a:pathLst>
          </a:custGeom>
          <a:solidFill>
            <a:srgbClr val="FF0000"/>
          </a:solidFill>
          <a:ln w="9525" cap="rnd">
            <a:noFill/>
            <a:round/>
            <a:headEnd type="none" w="sm" len="sm"/>
            <a:tailEnd type="none" w="sm" len="sm"/>
          </a:ln>
          <a:effectLst>
            <a:outerShdw blurRad="44450" dist="27940" dir="5400000" algn="ctr">
              <a:srgbClr val="000000">
                <a:alpha val="32000"/>
              </a:srgbClr>
            </a:outerShdw>
          </a:effectLst>
        </p:spPr>
        <p:txBody>
          <a:bodyPr/>
          <a:lstStyle/>
          <a:p>
            <a:pPr fontAlgn="auto">
              <a:spcBef>
                <a:spcPts val="0"/>
              </a:spcBef>
              <a:spcAft>
                <a:spcPts val="0"/>
              </a:spcAft>
              <a:defRPr/>
            </a:pPr>
            <a:endParaRPr lang="en-US" kern="0" dirty="0">
              <a:solidFill>
                <a:sysClr val="windowText" lastClr="000000"/>
              </a:solidFill>
            </a:endParaRPr>
          </a:p>
        </p:txBody>
      </p:sp>
      <p:sp>
        <p:nvSpPr>
          <p:cNvPr id="55" name="Rectangle 47"/>
          <p:cNvSpPr>
            <a:spLocks noChangeArrowheads="1"/>
          </p:cNvSpPr>
          <p:nvPr/>
        </p:nvSpPr>
        <p:spPr bwMode="white">
          <a:xfrm>
            <a:off x="6470650" y="1219200"/>
            <a:ext cx="1028700" cy="307975"/>
          </a:xfrm>
          <a:prstGeom prst="rect">
            <a:avLst/>
          </a:prstGeom>
          <a:noFill/>
          <a:ln w="9525">
            <a:noFill/>
            <a:miter lim="800000"/>
            <a:headEnd/>
            <a:tailEnd/>
          </a:ln>
          <a:effectLst>
            <a:outerShdw dist="17961" dir="2700000" algn="ctr" rotWithShape="0">
              <a:srgbClr val="000000"/>
            </a:outerShdw>
          </a:effectLst>
        </p:spPr>
        <p:txBody>
          <a:bodyPr>
            <a:spAutoFit/>
          </a:bodyPr>
          <a:lstStyle/>
          <a:p>
            <a:pPr fontAlgn="auto">
              <a:spcBef>
                <a:spcPts val="0"/>
              </a:spcBef>
              <a:spcAft>
                <a:spcPts val="0"/>
              </a:spcAft>
              <a:defRPr/>
            </a:pPr>
            <a:r>
              <a:rPr lang="en-US" sz="1400" kern="0" dirty="0">
                <a:solidFill>
                  <a:srgbClr val="FFFFFF"/>
                </a:solidFill>
              </a:rPr>
              <a:t>Cost</a:t>
            </a:r>
          </a:p>
        </p:txBody>
      </p:sp>
      <p:sp>
        <p:nvSpPr>
          <p:cNvPr id="56" name="Text Box 48"/>
          <p:cNvSpPr txBox="1">
            <a:spLocks noChangeArrowheads="1"/>
          </p:cNvSpPr>
          <p:nvPr/>
        </p:nvSpPr>
        <p:spPr bwMode="white">
          <a:xfrm>
            <a:off x="6083300" y="2365375"/>
            <a:ext cx="838200" cy="307975"/>
          </a:xfrm>
          <a:prstGeom prst="rect">
            <a:avLst/>
          </a:prstGeom>
          <a:noFill/>
          <a:ln w="9525">
            <a:noFill/>
            <a:miter lim="800000"/>
            <a:headEnd/>
            <a:tailEnd/>
          </a:ln>
          <a:effectLst>
            <a:outerShdw dist="17961" dir="2700000" algn="ctr" rotWithShape="0">
              <a:srgbClr val="000000"/>
            </a:outerShdw>
          </a:effectLst>
        </p:spPr>
        <p:txBody>
          <a:bodyPr>
            <a:spAutoFit/>
          </a:bodyPr>
          <a:lstStyle/>
          <a:p>
            <a:pPr fontAlgn="auto">
              <a:spcBef>
                <a:spcPts val="0"/>
              </a:spcBef>
              <a:spcAft>
                <a:spcPts val="0"/>
              </a:spcAft>
              <a:defRPr/>
            </a:pPr>
            <a:r>
              <a:rPr lang="en-US" sz="1400" kern="0" dirty="0">
                <a:solidFill>
                  <a:srgbClr val="FFFFFF"/>
                </a:solidFill>
              </a:rPr>
              <a:t>Report</a:t>
            </a:r>
          </a:p>
        </p:txBody>
      </p:sp>
      <p:sp>
        <p:nvSpPr>
          <p:cNvPr id="57" name="Rectangle 49"/>
          <p:cNvSpPr>
            <a:spLocks noChangeArrowheads="1"/>
          </p:cNvSpPr>
          <p:nvPr/>
        </p:nvSpPr>
        <p:spPr bwMode="white">
          <a:xfrm>
            <a:off x="6773863" y="2670175"/>
            <a:ext cx="900112" cy="307975"/>
          </a:xfrm>
          <a:prstGeom prst="rect">
            <a:avLst/>
          </a:prstGeom>
          <a:noFill/>
          <a:ln w="9525">
            <a:noFill/>
            <a:miter lim="800000"/>
            <a:headEnd/>
            <a:tailEnd/>
          </a:ln>
          <a:effectLst>
            <a:outerShdw dist="17961" dir="2700000" algn="ctr" rotWithShape="0">
              <a:srgbClr val="000000"/>
            </a:outerShdw>
          </a:effectLst>
        </p:spPr>
        <p:txBody>
          <a:bodyPr>
            <a:spAutoFit/>
          </a:bodyPr>
          <a:lstStyle/>
          <a:p>
            <a:pPr fontAlgn="auto">
              <a:spcBef>
                <a:spcPts val="0"/>
              </a:spcBef>
              <a:spcAft>
                <a:spcPts val="0"/>
              </a:spcAft>
              <a:defRPr/>
            </a:pPr>
            <a:r>
              <a:rPr lang="en-US" sz="1400" kern="0" dirty="0">
                <a:solidFill>
                  <a:srgbClr val="FFFFFF"/>
                </a:solidFill>
              </a:rPr>
              <a:t>Transfer</a:t>
            </a:r>
          </a:p>
        </p:txBody>
      </p:sp>
      <p:sp>
        <p:nvSpPr>
          <p:cNvPr id="58" name="Rectangle 50"/>
          <p:cNvSpPr>
            <a:spLocks noChangeArrowheads="1"/>
          </p:cNvSpPr>
          <p:nvPr/>
        </p:nvSpPr>
        <p:spPr bwMode="white">
          <a:xfrm>
            <a:off x="7577138" y="2460625"/>
            <a:ext cx="1109662" cy="523875"/>
          </a:xfrm>
          <a:prstGeom prst="rect">
            <a:avLst/>
          </a:prstGeom>
          <a:noFill/>
          <a:ln w="9525">
            <a:noFill/>
            <a:miter lim="800000"/>
            <a:headEnd/>
            <a:tailEnd/>
          </a:ln>
          <a:effectLst>
            <a:outerShdw dist="17961" dir="2700000" algn="ctr" rotWithShape="0">
              <a:srgbClr val="000000"/>
            </a:outerShdw>
          </a:effectLst>
        </p:spPr>
        <p:txBody>
          <a:bodyPr>
            <a:spAutoFit/>
          </a:bodyPr>
          <a:lstStyle/>
          <a:p>
            <a:pPr fontAlgn="auto">
              <a:spcBef>
                <a:spcPts val="0"/>
              </a:spcBef>
              <a:spcAft>
                <a:spcPts val="0"/>
              </a:spcAft>
              <a:defRPr/>
            </a:pPr>
            <a:r>
              <a:rPr lang="en-US" sz="1400" kern="0" dirty="0">
                <a:solidFill>
                  <a:srgbClr val="F8F8F8"/>
                </a:solidFill>
              </a:rPr>
              <a:t>Physical Inventory</a:t>
            </a:r>
          </a:p>
        </p:txBody>
      </p:sp>
      <p:sp>
        <p:nvSpPr>
          <p:cNvPr id="59" name="Rectangle 51"/>
          <p:cNvSpPr>
            <a:spLocks noChangeArrowheads="1"/>
          </p:cNvSpPr>
          <p:nvPr/>
        </p:nvSpPr>
        <p:spPr bwMode="white">
          <a:xfrm>
            <a:off x="8223250" y="1957388"/>
            <a:ext cx="642938" cy="523875"/>
          </a:xfrm>
          <a:prstGeom prst="rect">
            <a:avLst/>
          </a:prstGeom>
          <a:noFill/>
          <a:ln w="9525">
            <a:noFill/>
            <a:miter lim="800000"/>
            <a:headEnd/>
            <a:tailEnd/>
          </a:ln>
          <a:effectLst>
            <a:outerShdw dist="17961" dir="2700000" algn="ctr" rotWithShape="0">
              <a:srgbClr val="000000"/>
            </a:outerShdw>
          </a:effectLst>
        </p:spPr>
        <p:txBody>
          <a:bodyPr>
            <a:spAutoFit/>
          </a:bodyPr>
          <a:lstStyle/>
          <a:p>
            <a:pPr fontAlgn="auto">
              <a:spcBef>
                <a:spcPts val="0"/>
              </a:spcBef>
              <a:spcAft>
                <a:spcPts val="0"/>
              </a:spcAft>
              <a:defRPr/>
            </a:pPr>
            <a:r>
              <a:rPr lang="en-US" sz="1400" kern="0" dirty="0">
                <a:solidFill>
                  <a:srgbClr val="F8F8F8"/>
                </a:solidFill>
              </a:rPr>
              <a:t>Move</a:t>
            </a:r>
            <a:br>
              <a:rPr lang="en-US" sz="1400" kern="0" dirty="0">
                <a:solidFill>
                  <a:srgbClr val="F8F8F8"/>
                </a:solidFill>
              </a:rPr>
            </a:br>
            <a:endParaRPr lang="en-US" sz="1400" kern="0" dirty="0">
              <a:solidFill>
                <a:srgbClr val="F8F8F8"/>
              </a:solidFill>
            </a:endParaRPr>
          </a:p>
        </p:txBody>
      </p:sp>
      <p:sp>
        <p:nvSpPr>
          <p:cNvPr id="60" name="Rectangle 52"/>
          <p:cNvSpPr>
            <a:spLocks noChangeArrowheads="1"/>
          </p:cNvSpPr>
          <p:nvPr/>
        </p:nvSpPr>
        <p:spPr bwMode="white">
          <a:xfrm>
            <a:off x="7783513" y="1341438"/>
            <a:ext cx="1036637" cy="523875"/>
          </a:xfrm>
          <a:prstGeom prst="rect">
            <a:avLst/>
          </a:prstGeom>
          <a:noFill/>
          <a:ln w="9525">
            <a:noFill/>
            <a:miter lim="800000"/>
            <a:headEnd/>
            <a:tailEnd/>
          </a:ln>
          <a:effectLst>
            <a:outerShdw dist="17961" dir="2700000" algn="ctr" rotWithShape="0">
              <a:srgbClr val="000000"/>
            </a:outerShdw>
          </a:effectLst>
        </p:spPr>
        <p:txBody>
          <a:bodyPr>
            <a:spAutoFit/>
          </a:bodyPr>
          <a:lstStyle/>
          <a:p>
            <a:pPr algn="ctr" fontAlgn="auto">
              <a:spcBef>
                <a:spcPts val="0"/>
              </a:spcBef>
              <a:spcAft>
                <a:spcPts val="0"/>
              </a:spcAft>
              <a:defRPr/>
            </a:pPr>
            <a:r>
              <a:rPr lang="en-US" sz="1400" kern="0" dirty="0">
                <a:solidFill>
                  <a:srgbClr val="F8F8F8"/>
                </a:solidFill>
              </a:rPr>
              <a:t>Cycle Count</a:t>
            </a:r>
          </a:p>
        </p:txBody>
      </p:sp>
      <p:sp>
        <p:nvSpPr>
          <p:cNvPr id="61" name="Rectangle 53"/>
          <p:cNvSpPr>
            <a:spLocks noChangeArrowheads="1"/>
          </p:cNvSpPr>
          <p:nvPr/>
        </p:nvSpPr>
        <p:spPr bwMode="white">
          <a:xfrm>
            <a:off x="7115175" y="1085850"/>
            <a:ext cx="1076325" cy="307975"/>
          </a:xfrm>
          <a:prstGeom prst="rect">
            <a:avLst/>
          </a:prstGeom>
          <a:noFill/>
          <a:ln w="9525">
            <a:noFill/>
            <a:miter lim="800000"/>
            <a:headEnd/>
            <a:tailEnd/>
          </a:ln>
          <a:effectLst>
            <a:outerShdw dist="17961" dir="2700000" algn="ctr" rotWithShape="0">
              <a:srgbClr val="000000"/>
            </a:outerShdw>
          </a:effectLst>
        </p:spPr>
        <p:txBody>
          <a:bodyPr>
            <a:spAutoFit/>
          </a:bodyPr>
          <a:lstStyle/>
          <a:p>
            <a:pPr fontAlgn="auto">
              <a:spcBef>
                <a:spcPts val="0"/>
              </a:spcBef>
              <a:spcAft>
                <a:spcPts val="0"/>
              </a:spcAft>
              <a:defRPr/>
            </a:pPr>
            <a:r>
              <a:rPr lang="en-US" sz="1400" kern="0" dirty="0">
                <a:solidFill>
                  <a:srgbClr val="FFFFFF"/>
                </a:solidFill>
              </a:rPr>
              <a:t>Replenish</a:t>
            </a:r>
          </a:p>
        </p:txBody>
      </p:sp>
      <p:sp>
        <p:nvSpPr>
          <p:cNvPr id="62" name="Text Box 6"/>
          <p:cNvSpPr txBox="1">
            <a:spLocks noChangeArrowheads="1"/>
          </p:cNvSpPr>
          <p:nvPr/>
        </p:nvSpPr>
        <p:spPr bwMode="auto">
          <a:xfrm>
            <a:off x="2667000" y="2984500"/>
            <a:ext cx="3848100" cy="461963"/>
          </a:xfrm>
          <a:prstGeom prst="rect">
            <a:avLst/>
          </a:prstGeom>
          <a:noFill/>
          <a:ln w="9525">
            <a:noFill/>
            <a:miter lim="800000"/>
            <a:headEnd/>
            <a:tailEnd/>
          </a:ln>
        </p:spPr>
        <p:txBody>
          <a:bodyPr>
            <a:spAutoFit/>
          </a:bodyPr>
          <a:lstStyle/>
          <a:p>
            <a:pPr algn="ctr" fontAlgn="auto">
              <a:spcBef>
                <a:spcPts val="0"/>
              </a:spcBef>
              <a:spcAft>
                <a:spcPts val="0"/>
              </a:spcAft>
              <a:defRPr/>
            </a:pPr>
            <a:r>
              <a:rPr lang="en-US" sz="2400" kern="0" dirty="0">
                <a:solidFill>
                  <a:srgbClr val="C9C9C9">
                    <a:lumMod val="75000"/>
                  </a:srgbClr>
                </a:solidFill>
              </a:rPr>
              <a:t>SOA-based Integration</a:t>
            </a:r>
          </a:p>
        </p:txBody>
      </p:sp>
      <p:sp>
        <p:nvSpPr>
          <p:cNvPr id="63" name="AutoShape 8"/>
          <p:cNvSpPr>
            <a:spLocks noChangeArrowheads="1"/>
          </p:cNvSpPr>
          <p:nvPr/>
        </p:nvSpPr>
        <p:spPr bwMode="blackWhite">
          <a:xfrm>
            <a:off x="6561138" y="3568303"/>
            <a:ext cx="1554162" cy="664369"/>
          </a:xfrm>
          <a:prstGeom prst="roundRect">
            <a:avLst>
              <a:gd name="adj" fmla="val 16667"/>
            </a:avLst>
          </a:prstGeom>
          <a:solidFill>
            <a:srgbClr val="7F7F7F"/>
          </a:solidFill>
          <a:ln w="12700">
            <a:noFill/>
            <a:prstDash val="solid"/>
            <a:round/>
            <a:headEnd/>
            <a:tailEnd/>
          </a:ln>
          <a:effectLst/>
          <a:scene3d>
            <a:camera prst="orthographicFront">
              <a:rot lat="0" lon="0" rev="0"/>
            </a:camera>
            <a:lightRig rig="contrasting" dir="t">
              <a:rot lat="0" lon="0" rev="7800000"/>
            </a:lightRig>
          </a:scene3d>
          <a:sp3d>
            <a:bevelT w="139700" h="139700"/>
          </a:sp3d>
        </p:spPr>
        <p:txBody>
          <a:bodyPr anchor="ctr"/>
          <a:lstStyle/>
          <a:p>
            <a:pPr algn="ctr" fontAlgn="auto">
              <a:lnSpc>
                <a:spcPts val="1500"/>
              </a:lnSpc>
              <a:spcBef>
                <a:spcPts val="0"/>
              </a:spcBef>
              <a:spcAft>
                <a:spcPts val="0"/>
              </a:spcAft>
              <a:defRPr/>
            </a:pPr>
            <a:r>
              <a:rPr lang="en-US" sz="1600" kern="0" dirty="0">
                <a:solidFill>
                  <a:srgbClr val="FFFFFF"/>
                </a:solidFill>
              </a:rPr>
              <a:t>Product Information Management</a:t>
            </a:r>
          </a:p>
        </p:txBody>
      </p:sp>
      <p:sp>
        <p:nvSpPr>
          <p:cNvPr id="64" name="AutoShape 40"/>
          <p:cNvSpPr>
            <a:spLocks noChangeArrowheads="1"/>
          </p:cNvSpPr>
          <p:nvPr/>
        </p:nvSpPr>
        <p:spPr bwMode="ltGray">
          <a:xfrm>
            <a:off x="5099050" y="1193800"/>
            <a:ext cx="1517650" cy="723900"/>
          </a:xfrm>
          <a:prstGeom prst="rightArrow">
            <a:avLst>
              <a:gd name="adj1" fmla="val 50000"/>
              <a:gd name="adj2" fmla="val 29153"/>
            </a:avLst>
          </a:prstGeom>
          <a:solidFill>
            <a:srgbClr val="FF0000"/>
          </a:solidFill>
          <a:ln w="9525" cap="rnd">
            <a:noFill/>
            <a:miter lim="800000"/>
            <a:headEnd/>
            <a:tailEnd/>
          </a:ln>
          <a:effectLst>
            <a:outerShdw blurRad="50800" dist="38100" dir="2700000" algn="tl" rotWithShape="0">
              <a:prstClr val="black">
                <a:alpha val="40000"/>
              </a:prstClr>
            </a:outerShdw>
          </a:effectLst>
        </p:spPr>
        <p:txBody>
          <a:bodyPr wrap="none" lIns="0" rIns="0" anchor="ctr" anchorCtr="1"/>
          <a:lstStyle/>
          <a:p>
            <a:pPr fontAlgn="auto">
              <a:lnSpc>
                <a:spcPct val="80000"/>
              </a:lnSpc>
              <a:spcBef>
                <a:spcPts val="0"/>
              </a:spcBef>
              <a:spcAft>
                <a:spcPts val="0"/>
              </a:spcAft>
              <a:defRPr/>
            </a:pPr>
            <a:r>
              <a:rPr lang="en-US" sz="1400" kern="0" dirty="0">
                <a:solidFill>
                  <a:srgbClr val="FFFFFF"/>
                </a:solidFill>
                <a:effectLst>
                  <a:outerShdw blurRad="38100" dist="38100" dir="2700000" algn="tl">
                    <a:srgbClr val="000000"/>
                  </a:outerShdw>
                </a:effectLst>
              </a:rPr>
              <a:t>Deliver</a:t>
            </a:r>
          </a:p>
        </p:txBody>
      </p:sp>
      <p:sp>
        <p:nvSpPr>
          <p:cNvPr id="65" name="AutoShape 41"/>
          <p:cNvSpPr>
            <a:spLocks noChangeArrowheads="1"/>
          </p:cNvSpPr>
          <p:nvPr/>
        </p:nvSpPr>
        <p:spPr bwMode="ltGray">
          <a:xfrm>
            <a:off x="4092575" y="1173163"/>
            <a:ext cx="1387475" cy="723900"/>
          </a:xfrm>
          <a:prstGeom prst="rightArrow">
            <a:avLst>
              <a:gd name="adj1" fmla="val 50000"/>
              <a:gd name="adj2" fmla="val 26645"/>
            </a:avLst>
          </a:prstGeom>
          <a:solidFill>
            <a:srgbClr val="FF0000"/>
          </a:solidFill>
          <a:ln w="9525" cap="rnd">
            <a:noFill/>
            <a:miter lim="800000"/>
            <a:headEnd/>
            <a:tailEnd/>
          </a:ln>
          <a:effectLst>
            <a:outerShdw blurRad="50800" dist="38100" dir="2700000" algn="tl" rotWithShape="0">
              <a:prstClr val="black">
                <a:alpha val="40000"/>
              </a:prstClr>
            </a:outerShdw>
          </a:effectLst>
        </p:spPr>
        <p:txBody>
          <a:bodyPr anchor="ctr" anchorCtr="1"/>
          <a:lstStyle/>
          <a:p>
            <a:pPr fontAlgn="auto">
              <a:spcBef>
                <a:spcPts val="0"/>
              </a:spcBef>
              <a:spcAft>
                <a:spcPts val="0"/>
              </a:spcAft>
              <a:defRPr/>
            </a:pPr>
            <a:r>
              <a:rPr lang="en-US" sz="1400" kern="0" dirty="0">
                <a:solidFill>
                  <a:srgbClr val="FFFFFF"/>
                </a:solidFill>
                <a:effectLst>
                  <a:outerShdw blurRad="38100" dist="38100" dir="2700000" algn="tl">
                    <a:srgbClr val="000000"/>
                  </a:outerShdw>
                </a:effectLst>
              </a:rPr>
              <a:t> Inspect</a:t>
            </a:r>
          </a:p>
        </p:txBody>
      </p:sp>
      <p:sp>
        <p:nvSpPr>
          <p:cNvPr id="66" name="AutoShape 42"/>
          <p:cNvSpPr>
            <a:spLocks noChangeArrowheads="1"/>
          </p:cNvSpPr>
          <p:nvPr/>
        </p:nvSpPr>
        <p:spPr bwMode="ltGray">
          <a:xfrm>
            <a:off x="2647950" y="1187450"/>
            <a:ext cx="1730375" cy="723900"/>
          </a:xfrm>
          <a:prstGeom prst="rightArrow">
            <a:avLst>
              <a:gd name="adj1" fmla="val 50000"/>
              <a:gd name="adj2" fmla="val 26645"/>
            </a:avLst>
          </a:prstGeom>
          <a:solidFill>
            <a:srgbClr val="FF0000"/>
          </a:solidFill>
          <a:ln w="9525" cap="rnd">
            <a:noFill/>
            <a:miter lim="800000"/>
            <a:headEnd type="none" w="sm" len="sm"/>
            <a:tailEnd type="none" w="sm" len="sm"/>
          </a:ln>
          <a:effectLst>
            <a:outerShdw blurRad="50800" dist="38100" dir="2700000" algn="tl" rotWithShape="0">
              <a:prstClr val="black">
                <a:alpha val="40000"/>
              </a:prstClr>
            </a:outerShdw>
          </a:effectLst>
        </p:spPr>
        <p:txBody>
          <a:bodyPr anchor="ctr" anchorCtr="1"/>
          <a:lstStyle/>
          <a:p>
            <a:pPr fontAlgn="auto">
              <a:spcBef>
                <a:spcPts val="0"/>
              </a:spcBef>
              <a:spcAft>
                <a:spcPts val="0"/>
              </a:spcAft>
              <a:defRPr/>
            </a:pPr>
            <a:r>
              <a:rPr lang="en-US" sz="1400" kern="0" dirty="0">
                <a:solidFill>
                  <a:srgbClr val="FFFFFF"/>
                </a:solidFill>
                <a:effectLst>
                  <a:outerShdw blurRad="38100" dist="38100" dir="2700000" algn="tl">
                    <a:srgbClr val="000000"/>
                  </a:outerShdw>
                </a:effectLst>
              </a:rPr>
              <a:t>Receive</a:t>
            </a:r>
          </a:p>
        </p:txBody>
      </p:sp>
    </p:spTree>
    <p:extLst>
      <p:ext uri="{BB962C8B-B14F-4D97-AF65-F5344CB8AC3E}">
        <p14:creationId xmlns:p14="http://schemas.microsoft.com/office/powerpoint/2010/main" val="10876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563205"/>
            <a:ext cx="8229600" cy="423862"/>
          </a:xfrm>
        </p:spPr>
        <p:txBody>
          <a:bodyPr/>
          <a:lstStyle/>
          <a:p>
            <a:r>
              <a:rPr lang="en-US" dirty="0" smtClean="0">
                <a:ea typeface="ＭＳ Ｐゴシック" pitchFamily="34" charset="-128"/>
              </a:rPr>
              <a:t>Why is Fusion Materials Management Better and Different?</a:t>
            </a:r>
            <a:endParaRPr lang="en-US" dirty="0" smtClean="0"/>
          </a:p>
        </p:txBody>
      </p:sp>
      <p:sp>
        <p:nvSpPr>
          <p:cNvPr id="16" name="Content Placeholder 2"/>
          <p:cNvSpPr txBox="1">
            <a:spLocks/>
          </p:cNvSpPr>
          <p:nvPr/>
        </p:nvSpPr>
        <p:spPr bwMode="auto">
          <a:xfrm>
            <a:off x="3688422" y="1024984"/>
            <a:ext cx="5077847" cy="3667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569913" lvl="1" indent="-228600" eaLnBrk="0" hangingPunct="0">
              <a:spcBef>
                <a:spcPts val="1200"/>
              </a:spcBef>
              <a:spcAft>
                <a:spcPts val="200"/>
              </a:spcAft>
              <a:defRPr/>
            </a:pPr>
            <a:r>
              <a:rPr lang="en-US" sz="1600" b="1" dirty="0" smtClean="0">
                <a:solidFill>
                  <a:srgbClr val="000000"/>
                </a:solidFill>
                <a:latin typeface="Arial" charset="0"/>
                <a:ea typeface="ＭＳ Ｐゴシック" pitchFamily="34" charset="-128"/>
                <a:cs typeface="ＭＳ Ｐゴシック" pitchFamily="127" charset="-128"/>
              </a:rPr>
              <a:t>Flexible deployment options</a:t>
            </a:r>
          </a:p>
          <a:p>
            <a:pPr marL="569913" lvl="1" indent="-228600" eaLnBrk="0" hangingPunct="0">
              <a:spcBef>
                <a:spcPts val="200"/>
              </a:spcBef>
              <a:spcAft>
                <a:spcPts val="200"/>
              </a:spcAft>
              <a:buFont typeface="Wingdings" pitchFamily="2" charset="2"/>
              <a:buChar char="Ø"/>
              <a:defRPr/>
            </a:pPr>
            <a:r>
              <a:rPr lang="en-US" sz="1400" i="1" dirty="0" smtClean="0">
                <a:solidFill>
                  <a:srgbClr val="000000"/>
                </a:solidFill>
                <a:latin typeface="Arial" charset="0"/>
                <a:ea typeface="ＭＳ Ｐゴシック" pitchFamily="34" charset="-128"/>
                <a:cs typeface="ＭＳ Ｐゴシック" pitchFamily="127" charset="-128"/>
              </a:rPr>
              <a:t>Available in the cloud and on-premise </a:t>
            </a:r>
            <a:endParaRPr lang="en-US" sz="1400" b="1" dirty="0" smtClean="0">
              <a:solidFill>
                <a:srgbClr val="000000"/>
              </a:solidFill>
              <a:latin typeface="Arial" charset="0"/>
              <a:ea typeface="ＭＳ Ｐゴシック" pitchFamily="34" charset="-128"/>
              <a:cs typeface="ＭＳ Ｐゴシック" pitchFamily="127" charset="-128"/>
            </a:endParaRPr>
          </a:p>
          <a:p>
            <a:pPr marL="571500" lvl="0" indent="-228600" eaLnBrk="0" hangingPunct="0">
              <a:spcBef>
                <a:spcPts val="1200"/>
              </a:spcBef>
              <a:spcAft>
                <a:spcPts val="200"/>
              </a:spcAft>
              <a:buClr>
                <a:srgbClr val="FF0000"/>
              </a:buClr>
              <a:defRPr/>
            </a:pPr>
            <a:r>
              <a:rPr lang="en-US" sz="1600" b="1" dirty="0" smtClean="0">
                <a:solidFill>
                  <a:srgbClr val="000000"/>
                </a:solidFill>
                <a:latin typeface="Arial" charset="0"/>
                <a:ea typeface="ＭＳ Ｐゴシック" pitchFamily="34" charset="-128"/>
                <a:cs typeface="ＭＳ Ｐゴシック" pitchFamily="127" charset="-128"/>
              </a:rPr>
              <a:t>Completely Redesigned UI and User Experience</a:t>
            </a:r>
          </a:p>
          <a:p>
            <a:pPr marL="569913" lvl="1" indent="-228600" eaLnBrk="0" hangingPunct="0">
              <a:spcBef>
                <a:spcPts val="200"/>
              </a:spcBef>
              <a:spcAft>
                <a:spcPts val="200"/>
              </a:spcAft>
              <a:buFont typeface="Wingdings" pitchFamily="2" charset="2"/>
              <a:buChar char="Ø"/>
              <a:defRPr/>
            </a:pPr>
            <a:r>
              <a:rPr lang="en-US" sz="1400" i="1" dirty="0" smtClean="0">
                <a:solidFill>
                  <a:srgbClr val="000000"/>
                </a:solidFill>
                <a:latin typeface="Arial" charset="0"/>
                <a:ea typeface="ＭＳ Ｐゴシック" pitchFamily="34" charset="-128"/>
                <a:cs typeface="ＭＳ Ｐゴシック" pitchFamily="127" charset="-128"/>
              </a:rPr>
              <a:t>Incorporates all of the learning's from EBS and JDE and implements this using the best in Fusion technology</a:t>
            </a:r>
            <a:endParaRPr lang="en-US" sz="1400" b="1" dirty="0" smtClean="0">
              <a:solidFill>
                <a:srgbClr val="000000"/>
              </a:solidFill>
              <a:latin typeface="Arial" charset="0"/>
              <a:ea typeface="ＭＳ Ｐゴシック" pitchFamily="34" charset="-128"/>
              <a:cs typeface="ＭＳ Ｐゴシック" pitchFamily="127" charset="-128"/>
            </a:endParaRPr>
          </a:p>
          <a:p>
            <a:pPr marL="569913" lvl="1" indent="-228600" eaLnBrk="0" hangingPunct="0">
              <a:spcBef>
                <a:spcPts val="1200"/>
              </a:spcBef>
              <a:spcAft>
                <a:spcPts val="200"/>
              </a:spcAft>
              <a:defRPr/>
            </a:pPr>
            <a:r>
              <a:rPr lang="en-US" sz="1600" b="1" dirty="0" smtClean="0">
                <a:solidFill>
                  <a:srgbClr val="000000"/>
                </a:solidFill>
                <a:latin typeface="Arial" charset="0"/>
                <a:ea typeface="ＭＳ Ｐゴシック" pitchFamily="34" charset="-128"/>
                <a:cs typeface="ＭＳ Ｐゴシック" pitchFamily="127" charset="-128"/>
              </a:rPr>
              <a:t>Centralized Monitoring of Inventory Operations</a:t>
            </a:r>
          </a:p>
          <a:p>
            <a:pPr marL="569913" lvl="1" indent="-228600" eaLnBrk="0" hangingPunct="0">
              <a:spcBef>
                <a:spcPts val="200"/>
              </a:spcBef>
              <a:spcAft>
                <a:spcPts val="200"/>
              </a:spcAft>
              <a:buFont typeface="Wingdings" pitchFamily="2" charset="2"/>
              <a:buChar char="Ø"/>
              <a:defRPr/>
            </a:pPr>
            <a:r>
              <a:rPr lang="en-US" sz="1400" i="1" dirty="0" smtClean="0">
                <a:solidFill>
                  <a:srgbClr val="000000"/>
                </a:solidFill>
                <a:latin typeface="Arial" charset="0"/>
                <a:ea typeface="ＭＳ Ｐゴシック" pitchFamily="34" charset="-128"/>
                <a:cs typeface="ＭＳ Ｐゴシック" pitchFamily="127" charset="-128"/>
              </a:rPr>
              <a:t>Use of Workbenches, Analytics, and Dashboards puts the user in control</a:t>
            </a:r>
            <a:endParaRPr lang="en-US" sz="1400" b="1" dirty="0" smtClean="0">
              <a:solidFill>
                <a:srgbClr val="000000"/>
              </a:solidFill>
              <a:latin typeface="Arial" charset="0"/>
              <a:ea typeface="ＭＳ Ｐゴシック" pitchFamily="34" charset="-128"/>
              <a:cs typeface="ＭＳ Ｐゴシック" pitchFamily="127" charset="-128"/>
            </a:endParaRPr>
          </a:p>
          <a:p>
            <a:pPr marL="569913" lvl="1" indent="-228600" eaLnBrk="0" hangingPunct="0">
              <a:spcBef>
                <a:spcPts val="1200"/>
              </a:spcBef>
              <a:spcAft>
                <a:spcPts val="200"/>
              </a:spcAft>
              <a:defRPr/>
            </a:pPr>
            <a:r>
              <a:rPr lang="en-US" sz="1600" b="1" dirty="0" smtClean="0">
                <a:solidFill>
                  <a:srgbClr val="000000"/>
                </a:solidFill>
                <a:latin typeface="Arial" charset="0"/>
                <a:ea typeface="ＭＳ Ｐゴシック" pitchFamily="34" charset="-128"/>
                <a:cs typeface="ＭＳ Ｐゴシック" pitchFamily="127" charset="-128"/>
              </a:rPr>
              <a:t>Efficient Shipping &amp; Receiving</a:t>
            </a:r>
          </a:p>
          <a:p>
            <a:pPr marL="569913" lvl="1" indent="-228600" eaLnBrk="0" hangingPunct="0">
              <a:spcBef>
                <a:spcPts val="200"/>
              </a:spcBef>
              <a:spcAft>
                <a:spcPts val="200"/>
              </a:spcAft>
              <a:buFont typeface="Wingdings" pitchFamily="2" charset="2"/>
              <a:buChar char="Ø"/>
              <a:defRPr/>
            </a:pPr>
            <a:r>
              <a:rPr lang="en-US" sz="1400" i="1" dirty="0" smtClean="0">
                <a:solidFill>
                  <a:srgbClr val="000000"/>
                </a:solidFill>
                <a:latin typeface="Arial" charset="0"/>
                <a:ea typeface="ＭＳ Ｐゴシック" pitchFamily="34" charset="-128"/>
                <a:cs typeface="ＭＳ Ｐゴシック" pitchFamily="127" charset="-128"/>
              </a:rPr>
              <a:t>To ensure shipments and receipts are processed quickly and accurately in order to satisfy customer demand</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defRPr/>
            </a:pPr>
            <a:endPar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p:txBody>
      </p:sp>
      <p:grpSp>
        <p:nvGrpSpPr>
          <p:cNvPr id="15" name="Group 14"/>
          <p:cNvGrpSpPr/>
          <p:nvPr/>
        </p:nvGrpSpPr>
        <p:grpSpPr>
          <a:xfrm>
            <a:off x="422844" y="1107017"/>
            <a:ext cx="2482281" cy="3226858"/>
            <a:chOff x="194244" y="954617"/>
            <a:chExt cx="2935579" cy="3503084"/>
          </a:xfrm>
        </p:grpSpPr>
        <p:pic>
          <p:nvPicPr>
            <p:cNvPr id="17" name="Picture 16" descr="Group.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244" y="954617"/>
              <a:ext cx="2935579" cy="1969558"/>
            </a:xfrm>
            <a:prstGeom prst="rect">
              <a:avLst/>
            </a:prstGeom>
          </p:spPr>
        </p:pic>
        <p:grpSp>
          <p:nvGrpSpPr>
            <p:cNvPr id="18" name="Group 9"/>
            <p:cNvGrpSpPr/>
            <p:nvPr/>
          </p:nvGrpSpPr>
          <p:grpSpPr>
            <a:xfrm>
              <a:off x="536630" y="2826135"/>
              <a:ext cx="2539945" cy="1631566"/>
              <a:chOff x="946205" y="1349759"/>
              <a:chExt cx="8197795" cy="3234942"/>
            </a:xfrm>
          </p:grpSpPr>
          <p:pic>
            <p:nvPicPr>
              <p:cNvPr id="19"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6205" y="1349759"/>
                <a:ext cx="7544263" cy="3234942"/>
              </a:xfrm>
              <a:prstGeom prst="rect">
                <a:avLst/>
              </a:prstGeom>
              <a:noFill/>
              <a:ln w="9525">
                <a:noFill/>
                <a:miter lim="800000"/>
                <a:headEnd/>
                <a:tailEnd/>
              </a:ln>
            </p:spPr>
          </p:pic>
          <p:pic>
            <p:nvPicPr>
              <p:cNvPr id="20"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399" y="2704086"/>
                <a:ext cx="5235601" cy="1782934"/>
              </a:xfrm>
              <a:prstGeom prst="rect">
                <a:avLst/>
              </a:prstGeom>
              <a:noFill/>
              <a:ln w="9525">
                <a:solidFill>
                  <a:schemeClr val="tx1"/>
                </a:solidFill>
                <a:miter lim="800000"/>
                <a:headEnd/>
                <a:tailEnd/>
              </a:ln>
            </p:spPr>
          </p:pic>
        </p:grpSp>
      </p:grpSp>
      <p:pic>
        <p:nvPicPr>
          <p:cNvPr id="9" name="Picture 62" descr="cloud_and_Bkgd_dkoutline.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6489" y="1945487"/>
            <a:ext cx="1622240" cy="880862"/>
          </a:xfrm>
          <a:prstGeom prst="rect">
            <a:avLst/>
          </a:prstGeom>
          <a:noFill/>
          <a:ln w="9525">
            <a:noFill/>
            <a:miter lim="800000"/>
            <a:headEnd/>
            <a:tailEnd/>
          </a:ln>
        </p:spPr>
      </p:pic>
      <p:sp>
        <p:nvSpPr>
          <p:cNvPr id="10" name="Rectangle 9"/>
          <p:cNvSpPr/>
          <p:nvPr/>
        </p:nvSpPr>
        <p:spPr>
          <a:xfrm>
            <a:off x="2376315" y="2230450"/>
            <a:ext cx="1497042" cy="430887"/>
          </a:xfrm>
          <a:prstGeom prst="rect">
            <a:avLst/>
          </a:prstGeom>
        </p:spPr>
        <p:txBody>
          <a:bodyPr wrap="square">
            <a:spAutoFit/>
          </a:bodyPr>
          <a:lstStyle/>
          <a:p>
            <a:pPr algn="ctr" defTabSz="914400"/>
            <a:r>
              <a:rPr lang="en-US" sz="1100" b="1" dirty="0" smtClean="0">
                <a:solidFill>
                  <a:srgbClr val="0070C0"/>
                </a:solidFill>
                <a:ea typeface="ＭＳ Ｐゴシック" pitchFamily="34" charset="-128"/>
              </a:rPr>
              <a:t>Inventory Cloud Service</a:t>
            </a:r>
            <a:endParaRPr lang="en-US" sz="1100" b="1" dirty="0">
              <a:solidFill>
                <a:srgbClr val="0070C0"/>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42881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812218" y="1540256"/>
            <a:ext cx="6790712" cy="63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4" tIns="45697" rIns="91394" bIns="45697">
            <a:spAutoFit/>
          </a:bodyPr>
          <a:lstStyle>
            <a:lvl1pPr marL="157163" indent="-157163" eaLnBrk="0" hangingPunct="0">
              <a:defRPr sz="2700" b="1">
                <a:solidFill>
                  <a:schemeClr val="tx1"/>
                </a:solidFill>
                <a:latin typeface="Arial" charset="0"/>
                <a:ea typeface="ＭＳ Ｐゴシック" charset="-128"/>
              </a:defRPr>
            </a:lvl1pPr>
            <a:lvl2pPr marL="742950" indent="-285750" eaLnBrk="0" hangingPunct="0">
              <a:defRPr sz="2700" b="1">
                <a:solidFill>
                  <a:schemeClr val="tx1"/>
                </a:solidFill>
                <a:latin typeface="Arial" charset="0"/>
                <a:ea typeface="ＭＳ Ｐゴシック" charset="-128"/>
              </a:defRPr>
            </a:lvl2pPr>
            <a:lvl3pPr marL="1143000" indent="-228600" eaLnBrk="0" hangingPunct="0">
              <a:defRPr sz="2700" b="1">
                <a:solidFill>
                  <a:schemeClr val="tx1"/>
                </a:solidFill>
                <a:latin typeface="Arial" charset="0"/>
                <a:ea typeface="ＭＳ Ｐゴシック" charset="-128"/>
              </a:defRPr>
            </a:lvl3pPr>
            <a:lvl4pPr marL="1600200" indent="-228600" eaLnBrk="0" hangingPunct="0">
              <a:defRPr sz="2700" b="1">
                <a:solidFill>
                  <a:schemeClr val="tx1"/>
                </a:solidFill>
                <a:latin typeface="Arial" charset="0"/>
                <a:ea typeface="ＭＳ Ｐゴシック" charset="-128"/>
              </a:defRPr>
            </a:lvl4pPr>
            <a:lvl5pPr marL="2057400" indent="-228600" eaLnBrk="0" hangingPunct="0">
              <a:defRPr sz="2700" b="1">
                <a:solidFill>
                  <a:schemeClr val="tx1"/>
                </a:solidFill>
                <a:latin typeface="Arial" charset="0"/>
                <a:ea typeface="ＭＳ Ｐゴシック" charset="-128"/>
              </a:defRPr>
            </a:lvl5pPr>
            <a:lvl6pPr marL="25146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6pPr>
            <a:lvl7pPr marL="29718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7pPr>
            <a:lvl8pPr marL="34290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8pPr>
            <a:lvl9pPr marL="38862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9pPr>
          </a:lstStyle>
          <a:p>
            <a:pPr algn="l">
              <a:lnSpc>
                <a:spcPct val="100000"/>
              </a:lnSpc>
              <a:spcBef>
                <a:spcPct val="20000"/>
              </a:spcBef>
              <a:buClrTx/>
            </a:pPr>
            <a:endParaRPr lang="en-US" sz="1600" dirty="0"/>
          </a:p>
          <a:p>
            <a:pPr algn="l">
              <a:lnSpc>
                <a:spcPct val="100000"/>
              </a:lnSpc>
              <a:spcBef>
                <a:spcPct val="20000"/>
              </a:spcBef>
              <a:buClrTx/>
            </a:pPr>
            <a:endParaRPr lang="en-US" sz="1600" b="0" dirty="0"/>
          </a:p>
        </p:txBody>
      </p:sp>
      <p:sp>
        <p:nvSpPr>
          <p:cNvPr id="8" name="Rectangle 115"/>
          <p:cNvSpPr>
            <a:spLocks noChangeArrowheads="1"/>
          </p:cNvSpPr>
          <p:nvPr/>
        </p:nvSpPr>
        <p:spPr bwMode="auto">
          <a:xfrm>
            <a:off x="3768285" y="901700"/>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4300" indent="-114300">
              <a:lnSpc>
                <a:spcPct val="90000"/>
              </a:lnSpc>
              <a:spcBef>
                <a:spcPct val="50000"/>
              </a:spcBef>
              <a:buClr>
                <a:srgbClr val="FF0000"/>
              </a:buClr>
            </a:pPr>
            <a:r>
              <a:rPr lang="en-US" sz="800" b="1" dirty="0" smtClean="0">
                <a:ea typeface="ＭＳ Ｐゴシック" pitchFamily="34" charset="-128"/>
              </a:rPr>
              <a:t>Efficient Flexible Distribution</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Flexible internal material movement fulfillment options</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Shipping Document Support for Supplier Returns</a:t>
            </a:r>
          </a:p>
          <a:p>
            <a:pPr marL="166688" lvl="1" indent="-114300">
              <a:lnSpc>
                <a:spcPct val="90000"/>
              </a:lnSpc>
              <a:spcBef>
                <a:spcPct val="50000"/>
              </a:spcBef>
              <a:buClr>
                <a:srgbClr val="FF0000"/>
              </a:buClr>
              <a:buFont typeface="Arial" pitchFamily="34" charset="0"/>
              <a:buChar char="•"/>
            </a:pPr>
            <a:endParaRPr lang="en-US" sz="800" dirty="0" smtClean="0">
              <a:ea typeface="ＭＳ Ｐゴシック" pitchFamily="34" charset="-128"/>
            </a:endParaRPr>
          </a:p>
          <a:p>
            <a:pPr marL="114300" indent="-114300">
              <a:lnSpc>
                <a:spcPct val="90000"/>
              </a:lnSpc>
              <a:spcBef>
                <a:spcPct val="50000"/>
              </a:spcBef>
              <a:buClr>
                <a:srgbClr val="FF0000"/>
              </a:buClr>
            </a:pPr>
            <a:r>
              <a:rPr lang="en-US" sz="800" b="1" dirty="0" smtClean="0">
                <a:ea typeface="ＭＳ Ｐゴシック" pitchFamily="34" charset="-128"/>
              </a:rPr>
              <a:t>Decoupled Material &amp; Financial Transactions</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Financial Orchestration Support</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Flexible supplier consignment</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Enhanced Tax Point Support</a:t>
            </a:r>
          </a:p>
          <a:p>
            <a:pPr marL="115888" lvl="0" indent="-115888" eaLnBrk="0" hangingPunct="0">
              <a:buClr>
                <a:srgbClr val="FF0000"/>
              </a:buClr>
              <a:buFontTx/>
              <a:buChar char="•"/>
            </a:pPr>
            <a:endParaRPr lang="en-US" altLang="ja-JP" sz="800" dirty="0" smtClean="0">
              <a:solidFill>
                <a:srgbClr val="000000"/>
              </a:solidFill>
              <a:ea typeface="MS Mincho" pitchFamily="49" charset="-128"/>
              <a:cs typeface="Times New Roman" pitchFamily="18" charset="0"/>
            </a:endParaRPr>
          </a:p>
          <a:p>
            <a:pPr marL="115888" indent="-115888" eaLnBrk="0" hangingPunct="0">
              <a:spcBef>
                <a:spcPts val="600"/>
              </a:spcBef>
              <a:buClr>
                <a:schemeClr val="tx2"/>
              </a:buClr>
            </a:pPr>
            <a:endParaRPr lang="en-US" sz="800" b="1" dirty="0" smtClean="0"/>
          </a:p>
        </p:txBody>
      </p:sp>
      <p:sp>
        <p:nvSpPr>
          <p:cNvPr id="11" name="Rectangle 115"/>
          <p:cNvSpPr>
            <a:spLocks noChangeArrowheads="1"/>
          </p:cNvSpPr>
          <p:nvPr/>
        </p:nvSpPr>
        <p:spPr bwMode="auto">
          <a:xfrm>
            <a:off x="4057250" y="983777"/>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What’s Next</a:t>
            </a:r>
          </a:p>
          <a:p>
            <a:pPr algn="ctr" defTabSz="912790" eaLnBrk="0" fontAlgn="auto" hangingPunct="0">
              <a:spcBef>
                <a:spcPts val="0"/>
              </a:spcBef>
              <a:spcAft>
                <a:spcPts val="0"/>
              </a:spcAft>
              <a:defRPr/>
            </a:pPr>
            <a:r>
              <a:rPr lang="en-US" sz="1000" dirty="0" smtClean="0">
                <a:solidFill>
                  <a:srgbClr val="FF0000"/>
                </a:solidFill>
                <a:latin typeface="Arial"/>
              </a:rPr>
              <a:t>0-12 month planning cycle</a:t>
            </a:r>
            <a:endParaRPr lang="en-US" sz="900" dirty="0">
              <a:solidFill>
                <a:srgbClr val="FF0000"/>
              </a:solidFill>
              <a:latin typeface="Arial"/>
            </a:endParaRPr>
          </a:p>
        </p:txBody>
      </p:sp>
      <p:sp>
        <p:nvSpPr>
          <p:cNvPr id="16" name="Rectangle 18"/>
          <p:cNvSpPr>
            <a:spLocks noGrp="1" noChangeArrowheads="1"/>
          </p:cNvSpPr>
          <p:nvPr>
            <p:ph type="title"/>
          </p:nvPr>
        </p:nvSpPr>
        <p:spPr/>
        <p:txBody>
          <a:bodyPr/>
          <a:lstStyle/>
          <a:p>
            <a:pPr eaLnBrk="1" hangingPunct="1"/>
            <a:r>
              <a:rPr lang="en-US" sz="2400" dirty="0" smtClean="0"/>
              <a:t>Oracle Applications: Current Release and Roadmap </a:t>
            </a:r>
            <a:r>
              <a:rPr lang="en-US" sz="1800" dirty="0" smtClean="0"/>
              <a:t/>
            </a:r>
            <a:br>
              <a:rPr lang="en-US" sz="1800" dirty="0" smtClean="0"/>
            </a:br>
            <a:r>
              <a:rPr lang="en-US" sz="2000" b="0" dirty="0" smtClean="0"/>
              <a:t>Fusion Materials Management</a:t>
            </a:r>
            <a:endParaRPr lang="en-US" sz="2000" b="0" dirty="0" smtClean="0">
              <a:ea typeface="ＭＳ Ｐゴシック" charset="-128"/>
            </a:endParaRPr>
          </a:p>
        </p:txBody>
      </p:sp>
      <p:sp>
        <p:nvSpPr>
          <p:cNvPr id="7" name="Rectangle 115"/>
          <p:cNvSpPr>
            <a:spLocks noChangeArrowheads="1"/>
          </p:cNvSpPr>
          <p:nvPr/>
        </p:nvSpPr>
        <p:spPr bwMode="auto">
          <a:xfrm>
            <a:off x="6375128" y="901771"/>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4300" indent="-114300">
              <a:lnSpc>
                <a:spcPct val="90000"/>
              </a:lnSpc>
              <a:spcBef>
                <a:spcPct val="50000"/>
              </a:spcBef>
              <a:buClr>
                <a:srgbClr val="FF0000"/>
              </a:buClr>
              <a:defRPr/>
            </a:pPr>
            <a:r>
              <a:rPr lang="en-US" sz="800" b="1" dirty="0" smtClean="0">
                <a:solidFill>
                  <a:srgbClr val="000000"/>
                </a:solidFill>
                <a:ea typeface="ＭＳ Ｐゴシック" pitchFamily="34" charset="-128"/>
              </a:rPr>
              <a:t>Efficient, Flexible Distribution</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Drop Ship</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Back –to-Back orders</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Internal and Contract Manufacturing Support</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3PL/WMS Integrations</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ATO Fulfillment Support</a:t>
            </a:r>
          </a:p>
          <a:p>
            <a:pPr marL="114300" indent="-114300">
              <a:lnSpc>
                <a:spcPct val="90000"/>
              </a:lnSpc>
              <a:spcBef>
                <a:spcPct val="50000"/>
              </a:spcBef>
              <a:buClr>
                <a:srgbClr val="FF0000"/>
              </a:buClr>
              <a:defRPr/>
            </a:pPr>
            <a:r>
              <a:rPr lang="en-US" sz="800" b="1" dirty="0" smtClean="0">
                <a:solidFill>
                  <a:srgbClr val="000000"/>
                </a:solidFill>
                <a:ea typeface="ＭＳ Ｐゴシック" pitchFamily="34" charset="-128"/>
              </a:rPr>
              <a:t>Decoupled Material &amp; Financial Transactions</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Budgetary control</a:t>
            </a:r>
          </a:p>
          <a:p>
            <a:pPr marL="166688" lvl="1" indent="-114300">
              <a:lnSpc>
                <a:spcPct val="90000"/>
              </a:lnSpc>
              <a:spcBef>
                <a:spcPct val="50000"/>
              </a:spcBef>
              <a:buClr>
                <a:srgbClr val="FF0000"/>
              </a:buClr>
              <a:buFont typeface="Arial" pitchFamily="34" charset="0"/>
              <a:buChar char="•"/>
              <a:defRPr/>
            </a:pPr>
            <a:r>
              <a:rPr lang="en-US" sz="800" dirty="0" smtClean="0">
                <a:solidFill>
                  <a:srgbClr val="000000"/>
                </a:solidFill>
                <a:ea typeface="ＭＳ Ｐゴシック" pitchFamily="34" charset="-128"/>
              </a:rPr>
              <a:t>Encumbrance accounting</a:t>
            </a:r>
          </a:p>
        </p:txBody>
      </p:sp>
      <p:sp>
        <p:nvSpPr>
          <p:cNvPr id="9" name="Rectangle 115"/>
          <p:cNvSpPr>
            <a:spLocks noChangeArrowheads="1"/>
          </p:cNvSpPr>
          <p:nvPr/>
        </p:nvSpPr>
        <p:spPr bwMode="auto">
          <a:xfrm>
            <a:off x="6664093" y="985484"/>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Future Directions</a:t>
            </a:r>
            <a:br>
              <a:rPr lang="en-US" sz="1000" b="1" dirty="0" smtClean="0">
                <a:solidFill>
                  <a:srgbClr val="FF0000"/>
                </a:solidFill>
                <a:latin typeface="Arial"/>
              </a:rPr>
            </a:br>
            <a:r>
              <a:rPr lang="en-US" sz="1000" dirty="0" smtClean="0">
                <a:solidFill>
                  <a:srgbClr val="FF0000"/>
                </a:solidFill>
                <a:latin typeface="Arial"/>
              </a:rPr>
              <a:t>Post 12 month planning cycle</a:t>
            </a:r>
            <a:endParaRPr lang="en-US" sz="900" dirty="0">
              <a:solidFill>
                <a:srgbClr val="FF0000"/>
              </a:solidFill>
              <a:latin typeface="Arial"/>
            </a:endParaRPr>
          </a:p>
        </p:txBody>
      </p:sp>
      <p:pic>
        <p:nvPicPr>
          <p:cNvPr id="36" name="Picture 62" descr="cloud_and_Bkgd_dkoutlin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59909" y="2027680"/>
            <a:ext cx="1622240" cy="880862"/>
          </a:xfrm>
          <a:prstGeom prst="rect">
            <a:avLst/>
          </a:prstGeom>
          <a:noFill/>
          <a:ln w="9525">
            <a:noFill/>
            <a:miter lim="800000"/>
            <a:headEnd/>
            <a:tailEnd/>
          </a:ln>
        </p:spPr>
      </p:pic>
      <p:sp>
        <p:nvSpPr>
          <p:cNvPr id="37" name="Rectangle 36"/>
          <p:cNvSpPr/>
          <p:nvPr/>
        </p:nvSpPr>
        <p:spPr>
          <a:xfrm>
            <a:off x="2129735" y="2312643"/>
            <a:ext cx="1497042" cy="430887"/>
          </a:xfrm>
          <a:prstGeom prst="rect">
            <a:avLst/>
          </a:prstGeom>
        </p:spPr>
        <p:txBody>
          <a:bodyPr wrap="square">
            <a:spAutoFit/>
          </a:bodyPr>
          <a:lstStyle/>
          <a:p>
            <a:pPr algn="ctr" defTabSz="914400"/>
            <a:r>
              <a:rPr lang="en-US" sz="1100" b="1" dirty="0" smtClean="0">
                <a:solidFill>
                  <a:srgbClr val="0070C0"/>
                </a:solidFill>
                <a:ea typeface="ＭＳ Ｐゴシック" pitchFamily="34" charset="-128"/>
              </a:rPr>
              <a:t>Inventory Cloud Service</a:t>
            </a:r>
            <a:endParaRPr lang="en-US" sz="1100" b="1" dirty="0">
              <a:solidFill>
                <a:srgbClr val="0070C0"/>
              </a:solidFill>
              <a:latin typeface="Arial" pitchFamily="34" charset="0"/>
              <a:ea typeface="ＭＳ Ｐゴシック" pitchFamily="34" charset="-128"/>
              <a:cs typeface="Arial" pitchFamily="34" charset="0"/>
            </a:endParaRPr>
          </a:p>
        </p:txBody>
      </p:sp>
      <p:grpSp>
        <p:nvGrpSpPr>
          <p:cNvPr id="19" name="Group 18"/>
          <p:cNvGrpSpPr/>
          <p:nvPr/>
        </p:nvGrpSpPr>
        <p:grpSpPr>
          <a:xfrm>
            <a:off x="127569" y="1221317"/>
            <a:ext cx="2482281" cy="3226858"/>
            <a:chOff x="194244" y="954617"/>
            <a:chExt cx="2935579" cy="3503084"/>
          </a:xfrm>
        </p:grpSpPr>
        <p:pic>
          <p:nvPicPr>
            <p:cNvPr id="20" name="Picture 19" descr="Group.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4244" y="954617"/>
              <a:ext cx="2935579" cy="1969558"/>
            </a:xfrm>
            <a:prstGeom prst="rect">
              <a:avLst/>
            </a:prstGeom>
          </p:spPr>
        </p:pic>
        <p:grpSp>
          <p:nvGrpSpPr>
            <p:cNvPr id="22" name="Group 9"/>
            <p:cNvGrpSpPr/>
            <p:nvPr/>
          </p:nvGrpSpPr>
          <p:grpSpPr>
            <a:xfrm>
              <a:off x="536630" y="2826135"/>
              <a:ext cx="2539945" cy="1631566"/>
              <a:chOff x="946205" y="1349759"/>
              <a:chExt cx="8197795" cy="3234942"/>
            </a:xfrm>
          </p:grpSpPr>
          <p:pic>
            <p:nvPicPr>
              <p:cNvPr id="23"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6205" y="1349759"/>
                <a:ext cx="7544263" cy="3234942"/>
              </a:xfrm>
              <a:prstGeom prst="rect">
                <a:avLst/>
              </a:prstGeom>
              <a:noFill/>
              <a:ln w="9525">
                <a:noFill/>
                <a:miter lim="800000"/>
                <a:headEnd/>
                <a:tailEnd/>
              </a:ln>
            </p:spPr>
          </p:pic>
          <p:pic>
            <p:nvPicPr>
              <p:cNvPr id="24"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08399" y="2704086"/>
                <a:ext cx="5235601" cy="1782934"/>
              </a:xfrm>
              <a:prstGeom prst="rect">
                <a:avLst/>
              </a:prstGeom>
              <a:noFill/>
              <a:ln w="9525">
                <a:solidFill>
                  <a:schemeClr val="tx1"/>
                </a:solidFill>
                <a:miter lim="800000"/>
                <a:headEnd/>
                <a:tailEnd/>
              </a:ln>
            </p:spPr>
          </p:pic>
        </p:grpSp>
      </p:grpSp>
    </p:spTree>
    <p:extLst>
      <p:ext uri="{BB962C8B-B14F-4D97-AF65-F5344CB8AC3E}">
        <p14:creationId xmlns:p14="http://schemas.microsoft.com/office/powerpoint/2010/main" val="310619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2000" y="181410"/>
            <a:ext cx="7334250" cy="392365"/>
          </a:xfrm>
        </p:spPr>
        <p:txBody>
          <a:bodyPr/>
          <a:lstStyle/>
          <a:p>
            <a:r>
              <a:rPr lang="en-US" sz="2400" dirty="0" smtClean="0"/>
              <a:t>Consigned Inventory from Supplier</a:t>
            </a:r>
          </a:p>
        </p:txBody>
      </p:sp>
      <p:sp>
        <p:nvSpPr>
          <p:cNvPr id="5" name="Rectangle 37"/>
          <p:cNvSpPr>
            <a:spLocks noChangeArrowheads="1"/>
          </p:cNvSpPr>
          <p:nvPr/>
        </p:nvSpPr>
        <p:spPr bwMode="auto">
          <a:xfrm>
            <a:off x="0" y="1814826"/>
            <a:ext cx="186013" cy="342274"/>
          </a:xfrm>
          <a:prstGeom prst="rect">
            <a:avLst/>
          </a:prstGeom>
          <a:noFill/>
          <a:ln w="9525">
            <a:noFill/>
            <a:miter lim="800000"/>
            <a:headEnd/>
            <a:tailEnd/>
          </a:ln>
        </p:spPr>
        <p:txBody>
          <a:bodyPr wrap="none" lIns="92075" tIns="46038" rIns="92075" bIns="46038" anchor="ctr">
            <a:spAutoFit/>
          </a:bodyPr>
          <a:lstStyle/>
          <a:p>
            <a:pPr fontAlgn="auto">
              <a:lnSpc>
                <a:spcPct val="90000"/>
              </a:lnSpc>
              <a:spcBef>
                <a:spcPct val="50000"/>
              </a:spcBef>
              <a:spcAft>
                <a:spcPts val="0"/>
              </a:spcAft>
              <a:buClr>
                <a:srgbClr val="FD0000"/>
              </a:buClr>
            </a:pPr>
            <a:endParaRPr lang="en-US">
              <a:solidFill>
                <a:srgbClr val="FFFFFF"/>
              </a:solidFill>
              <a:latin typeface="Arial"/>
              <a:cs typeface="+mn-cs"/>
            </a:endParaRPr>
          </a:p>
        </p:txBody>
      </p:sp>
      <p:graphicFrame>
        <p:nvGraphicFramePr>
          <p:cNvPr id="6" name="Diagram 5"/>
          <p:cNvGraphicFramePr/>
          <p:nvPr/>
        </p:nvGraphicFramePr>
        <p:xfrm>
          <a:off x="533400" y="1038224"/>
          <a:ext cx="8220076" cy="292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p:cNvSpPr txBox="1"/>
          <p:nvPr/>
        </p:nvSpPr>
        <p:spPr>
          <a:xfrm>
            <a:off x="542924" y="3202306"/>
            <a:ext cx="6543675" cy="1415772"/>
          </a:xfrm>
          <a:prstGeom prst="rect">
            <a:avLst/>
          </a:prstGeom>
          <a:noFill/>
        </p:spPr>
        <p:txBody>
          <a:bodyPr wrap="square" rtlCol="0">
            <a:spAutoFit/>
          </a:bodyPr>
          <a:lstStyle/>
          <a:p>
            <a:pPr fontAlgn="auto">
              <a:spcBef>
                <a:spcPts val="0"/>
              </a:spcBef>
              <a:spcAft>
                <a:spcPts val="0"/>
              </a:spcAft>
            </a:pPr>
            <a:r>
              <a:rPr lang="en-US" sz="1600" b="1" i="1" dirty="0" smtClean="0">
                <a:solidFill>
                  <a:srgbClr val="FF1414"/>
                </a:solidFill>
                <a:latin typeface="Arial"/>
                <a:cs typeface="+mn-cs"/>
              </a:rPr>
              <a:t>The Solution</a:t>
            </a:r>
          </a:p>
          <a:p>
            <a:pPr marL="111125" indent="-111125" fontAlgn="auto">
              <a:spcBef>
                <a:spcPts val="0"/>
              </a:spcBef>
              <a:spcAft>
                <a:spcPts val="0"/>
              </a:spcAft>
              <a:buFont typeface="Arial" pitchFamily="34" charset="0"/>
              <a:buChar char="•"/>
            </a:pPr>
            <a:r>
              <a:rPr lang="en-US" sz="1400" dirty="0" smtClean="0">
                <a:solidFill>
                  <a:srgbClr val="000000"/>
                </a:solidFill>
                <a:latin typeface="Arial"/>
                <a:cs typeface="+mn-cs"/>
              </a:rPr>
              <a:t>Consigned Agreement modeled as Supplier Agreement</a:t>
            </a:r>
          </a:p>
          <a:p>
            <a:pPr marL="111125" indent="-111125" fontAlgn="auto">
              <a:spcBef>
                <a:spcPts val="0"/>
              </a:spcBef>
              <a:spcAft>
                <a:spcPts val="0"/>
              </a:spcAft>
              <a:buFont typeface="Arial" pitchFamily="34" charset="0"/>
              <a:buChar char="•"/>
            </a:pPr>
            <a:r>
              <a:rPr lang="en-US" sz="1400" dirty="0" smtClean="0">
                <a:solidFill>
                  <a:srgbClr val="000000"/>
                </a:solidFill>
                <a:latin typeface="Arial"/>
                <a:cs typeface="+mn-cs"/>
              </a:rPr>
              <a:t>Consumption Advice modeled as business document</a:t>
            </a:r>
          </a:p>
          <a:p>
            <a:pPr marL="111125" indent="-111125" fontAlgn="auto">
              <a:spcBef>
                <a:spcPts val="0"/>
              </a:spcBef>
              <a:spcAft>
                <a:spcPts val="0"/>
              </a:spcAft>
              <a:buFont typeface="Arial" pitchFamily="34" charset="0"/>
              <a:buChar char="•"/>
            </a:pPr>
            <a:r>
              <a:rPr lang="en-US" sz="1400" dirty="0" smtClean="0">
                <a:solidFill>
                  <a:srgbClr val="000000"/>
                </a:solidFill>
                <a:latin typeface="Arial"/>
                <a:cs typeface="+mn-cs"/>
              </a:rPr>
              <a:t>Supplier collaboration includes spreadsheet download</a:t>
            </a:r>
          </a:p>
          <a:p>
            <a:pPr marL="111125" indent="-111125" fontAlgn="auto">
              <a:spcBef>
                <a:spcPts val="0"/>
              </a:spcBef>
              <a:spcAft>
                <a:spcPts val="0"/>
              </a:spcAft>
              <a:buFont typeface="Arial" pitchFamily="34" charset="0"/>
              <a:buChar char="•"/>
            </a:pPr>
            <a:r>
              <a:rPr lang="en-US" sz="1400" dirty="0" smtClean="0">
                <a:solidFill>
                  <a:srgbClr val="000000"/>
                </a:solidFill>
                <a:latin typeface="Arial"/>
                <a:cs typeface="+mn-cs"/>
              </a:rPr>
              <a:t>Automated process for Return to Supplier and Return to Consignment</a:t>
            </a:r>
          </a:p>
          <a:p>
            <a:pPr marL="111125" indent="-111125" fontAlgn="auto">
              <a:spcBef>
                <a:spcPts val="0"/>
              </a:spcBef>
              <a:spcAft>
                <a:spcPts val="0"/>
              </a:spcAft>
              <a:buFont typeface="Arial" pitchFamily="34" charset="0"/>
              <a:buChar char="•"/>
            </a:pPr>
            <a:r>
              <a:rPr lang="en-US" sz="1400" dirty="0" smtClean="0">
                <a:solidFill>
                  <a:srgbClr val="000000"/>
                </a:solidFill>
                <a:latin typeface="Arial"/>
                <a:cs typeface="+mn-cs"/>
              </a:rPr>
              <a:t>End-to-end traceability of entire process enables periodic reconciliation</a:t>
            </a:r>
          </a:p>
        </p:txBody>
      </p:sp>
      <p:sp>
        <p:nvSpPr>
          <p:cNvPr id="8" name="TextBox 7"/>
          <p:cNvSpPr txBox="1"/>
          <p:nvPr/>
        </p:nvSpPr>
        <p:spPr>
          <a:xfrm>
            <a:off x="542925" y="601981"/>
            <a:ext cx="3343276" cy="1323439"/>
          </a:xfrm>
          <a:prstGeom prst="rect">
            <a:avLst/>
          </a:prstGeom>
          <a:noFill/>
        </p:spPr>
        <p:txBody>
          <a:bodyPr wrap="square" rtlCol="0">
            <a:spAutoFit/>
          </a:bodyPr>
          <a:lstStyle/>
          <a:p>
            <a:pPr fontAlgn="auto">
              <a:spcBef>
                <a:spcPts val="0"/>
              </a:spcBef>
              <a:spcAft>
                <a:spcPts val="0"/>
              </a:spcAft>
            </a:pPr>
            <a:r>
              <a:rPr lang="en-US" sz="1600" b="1" i="1" dirty="0" smtClean="0">
                <a:solidFill>
                  <a:srgbClr val="FF1414"/>
                </a:solidFill>
                <a:latin typeface="Arial"/>
                <a:cs typeface="+mn-cs"/>
              </a:rPr>
              <a:t>The Business Opportunity</a:t>
            </a:r>
          </a:p>
          <a:p>
            <a:pPr marL="111125" indent="-111125" fontAlgn="auto">
              <a:spcBef>
                <a:spcPts val="0"/>
              </a:spcBef>
              <a:spcAft>
                <a:spcPts val="0"/>
              </a:spcAft>
              <a:buFont typeface="Arial" pitchFamily="34" charset="0"/>
              <a:buChar char="•"/>
            </a:pPr>
            <a:r>
              <a:rPr lang="en-US" sz="1600" dirty="0" smtClean="0">
                <a:solidFill>
                  <a:srgbClr val="000000"/>
                </a:solidFill>
                <a:latin typeface="Arial"/>
                <a:cs typeface="+mn-cs"/>
              </a:rPr>
              <a:t>Reduce working capital</a:t>
            </a:r>
          </a:p>
          <a:p>
            <a:pPr marL="111125" indent="-111125" fontAlgn="auto">
              <a:spcBef>
                <a:spcPts val="0"/>
              </a:spcBef>
              <a:spcAft>
                <a:spcPts val="0"/>
              </a:spcAft>
              <a:buFont typeface="Arial" pitchFamily="34" charset="0"/>
              <a:buChar char="•"/>
            </a:pPr>
            <a:r>
              <a:rPr lang="en-US" sz="1600" dirty="0" smtClean="0">
                <a:solidFill>
                  <a:srgbClr val="000000"/>
                </a:solidFill>
                <a:latin typeface="Arial"/>
                <a:cs typeface="+mn-cs"/>
              </a:rPr>
              <a:t>Improve fill rates</a:t>
            </a:r>
          </a:p>
          <a:p>
            <a:pPr marL="111125" indent="-111125" fontAlgn="auto">
              <a:spcBef>
                <a:spcPts val="0"/>
              </a:spcBef>
              <a:spcAft>
                <a:spcPts val="0"/>
              </a:spcAft>
              <a:buFont typeface="Arial" pitchFamily="34" charset="0"/>
              <a:buChar char="•"/>
            </a:pPr>
            <a:r>
              <a:rPr lang="en-US" sz="1600" dirty="0" smtClean="0">
                <a:solidFill>
                  <a:srgbClr val="000000"/>
                </a:solidFill>
                <a:latin typeface="Arial"/>
                <a:cs typeface="+mn-cs"/>
              </a:rPr>
              <a:t>Reduce inventory write-offs</a:t>
            </a:r>
          </a:p>
          <a:p>
            <a:pPr fontAlgn="auto">
              <a:spcBef>
                <a:spcPts val="0"/>
              </a:spcBef>
              <a:spcAft>
                <a:spcPts val="0"/>
              </a:spcAft>
              <a:buFont typeface="Arial" pitchFamily="34" charset="0"/>
              <a:buChar char="•"/>
            </a:pPr>
            <a:endParaRPr lang="en-US" sz="1400" dirty="0" smtClean="0">
              <a:solidFill>
                <a:srgbClr val="000000"/>
              </a:solidFill>
              <a:latin typeface="Arial"/>
              <a:cs typeface="+mn-cs"/>
            </a:endParaRPr>
          </a:p>
        </p:txBody>
      </p:sp>
      <p:sp>
        <p:nvSpPr>
          <p:cNvPr id="9" name="TextBox 8"/>
          <p:cNvSpPr txBox="1"/>
          <p:nvPr/>
        </p:nvSpPr>
        <p:spPr>
          <a:xfrm>
            <a:off x="4514850" y="621031"/>
            <a:ext cx="2886075" cy="1292662"/>
          </a:xfrm>
          <a:prstGeom prst="rect">
            <a:avLst/>
          </a:prstGeom>
          <a:noFill/>
        </p:spPr>
        <p:txBody>
          <a:bodyPr wrap="square" rtlCol="0">
            <a:spAutoFit/>
          </a:bodyPr>
          <a:lstStyle/>
          <a:p>
            <a:pPr fontAlgn="auto">
              <a:spcBef>
                <a:spcPts val="0"/>
              </a:spcBef>
              <a:spcAft>
                <a:spcPts val="0"/>
              </a:spcAft>
            </a:pPr>
            <a:r>
              <a:rPr lang="en-US" sz="1600" b="1" i="1" dirty="0" smtClean="0">
                <a:solidFill>
                  <a:srgbClr val="FF1414"/>
                </a:solidFill>
                <a:latin typeface="Arial"/>
                <a:cs typeface="+mn-cs"/>
              </a:rPr>
              <a:t>The Challenge</a:t>
            </a:r>
          </a:p>
          <a:p>
            <a:pPr marL="111125" indent="-111125" fontAlgn="auto">
              <a:spcBef>
                <a:spcPts val="0"/>
              </a:spcBef>
              <a:spcAft>
                <a:spcPts val="0"/>
              </a:spcAft>
              <a:buFont typeface="Arial" pitchFamily="34" charset="0"/>
              <a:buChar char="•"/>
            </a:pPr>
            <a:r>
              <a:rPr lang="en-US" sz="1600" dirty="0" smtClean="0">
                <a:solidFill>
                  <a:srgbClr val="000000"/>
                </a:solidFill>
                <a:latin typeface="Arial"/>
                <a:cs typeface="+mn-cs"/>
              </a:rPr>
              <a:t>Decoupling physical &amp; change in ownership </a:t>
            </a:r>
          </a:p>
          <a:p>
            <a:pPr marL="111125" indent="-111125" fontAlgn="auto">
              <a:spcBef>
                <a:spcPts val="0"/>
              </a:spcBef>
              <a:spcAft>
                <a:spcPts val="0"/>
              </a:spcAft>
              <a:buFont typeface="Arial" pitchFamily="34" charset="0"/>
              <a:buChar char="•"/>
            </a:pPr>
            <a:r>
              <a:rPr lang="en-US" sz="1600" dirty="0" smtClean="0">
                <a:solidFill>
                  <a:srgbClr val="000000"/>
                </a:solidFill>
                <a:latin typeface="Arial"/>
                <a:cs typeface="+mn-cs"/>
              </a:rPr>
              <a:t>Reconciliation</a:t>
            </a:r>
          </a:p>
          <a:p>
            <a:pPr fontAlgn="auto">
              <a:spcBef>
                <a:spcPts val="0"/>
              </a:spcBef>
              <a:spcAft>
                <a:spcPts val="0"/>
              </a:spcAft>
              <a:buFont typeface="Arial" pitchFamily="34" charset="0"/>
              <a:buChar char="•"/>
            </a:pPr>
            <a:endParaRPr lang="en-US" sz="1400" dirty="0" smtClean="0">
              <a:solidFill>
                <a:srgbClr val="000000"/>
              </a:solidFill>
              <a:latin typeface="Arial"/>
              <a:cs typeface="+mn-cs"/>
            </a:endParaRPr>
          </a:p>
        </p:txBody>
      </p:sp>
    </p:spTree>
    <p:extLst>
      <p:ext uri="{BB962C8B-B14F-4D97-AF65-F5344CB8AC3E}">
        <p14:creationId xmlns:p14="http://schemas.microsoft.com/office/powerpoint/2010/main" val="425647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803275" y="1571625"/>
            <a:ext cx="4708525" cy="1101725"/>
          </a:xfrm>
        </p:spPr>
        <p:txBody>
          <a:bodyPr/>
          <a:lstStyle/>
          <a:p>
            <a:pPr eaLnBrk="1" hangingPunct="1"/>
            <a:r>
              <a:rPr lang="en-US" smtClean="0">
                <a:ln>
                  <a:noFill/>
                </a:ln>
              </a:rPr>
              <a:t>Graphic Section Divider</a:t>
            </a:r>
          </a:p>
        </p:txBody>
      </p:sp>
      <p:pic>
        <p:nvPicPr>
          <p:cNvPr id="69635" name="Picture 10"/>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8263"/>
          </a:xfrm>
          <a:prstGeom prst="rect">
            <a:avLst/>
          </a:prstGeom>
          <a:noFill/>
          <a:ln w="9525">
            <a:noFill/>
            <a:miter lim="800000"/>
            <a:headEnd/>
            <a:tailEnd/>
          </a:ln>
        </p:spPr>
      </p:pic>
      <p:pic>
        <p:nvPicPr>
          <p:cNvPr id="69636"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8" y="0"/>
            <a:ext cx="9145588" cy="5149850"/>
          </a:xfrm>
          <a:prstGeom prst="rect">
            <a:avLst/>
          </a:prstGeom>
          <a:noFill/>
          <a:ln w="9525">
            <a:noFill/>
            <a:miter lim="800000"/>
            <a:headEnd/>
            <a:tailEnd/>
          </a:ln>
        </p:spPr>
      </p:pic>
      <p:grpSp>
        <p:nvGrpSpPr>
          <p:cNvPr id="69637" name="Group 13"/>
          <p:cNvGrpSpPr>
            <a:grpSpLocks/>
          </p:cNvGrpSpPr>
          <p:nvPr/>
        </p:nvGrpSpPr>
        <p:grpSpPr bwMode="auto">
          <a:xfrm>
            <a:off x="0" y="4629150"/>
            <a:ext cx="9144000" cy="168275"/>
            <a:chOff x="0" y="4629150"/>
            <a:chExt cx="9144000" cy="168275"/>
          </a:xfrm>
        </p:grpSpPr>
        <p:pic>
          <p:nvPicPr>
            <p:cNvPr id="69638" name="Picture 25" descr="Red Ba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9639" name="Picture 20" descr="Oracle WHITE"/>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2762736749"/>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Text Placeholder 6"/>
          <p:cNvSpPr>
            <a:spLocks noGrp="1"/>
          </p:cNvSpPr>
          <p:nvPr>
            <p:ph type="body" sz="quarter" idx="13"/>
          </p:nvPr>
        </p:nvSpPr>
        <p:spPr>
          <a:xfrm>
            <a:off x="88900" y="1752070"/>
            <a:ext cx="4104758" cy="2486555"/>
          </a:xfrm>
        </p:spPr>
        <p:txBody>
          <a:bodyPr>
            <a:normAutofit fontScale="92500" lnSpcReduction="20000"/>
          </a:bodyPr>
          <a:lstStyle/>
          <a:p>
            <a:r>
              <a:rPr lang="en-US" dirty="0" smtClean="0"/>
              <a:t>Transfer to inventory or expense destination </a:t>
            </a:r>
          </a:p>
          <a:p>
            <a:r>
              <a:rPr lang="en-US" dirty="0" smtClean="0"/>
              <a:t>Single document to manage physical flow</a:t>
            </a:r>
          </a:p>
          <a:p>
            <a:r>
              <a:rPr lang="en-US" dirty="0" smtClean="0"/>
              <a:t>Supply Chain Financial Orchestration to manage financial flow </a:t>
            </a:r>
          </a:p>
          <a:p>
            <a:r>
              <a:rPr lang="en-US" dirty="0" smtClean="0"/>
              <a:t>Planned, Replenished, Self-Service or Back-to-Back initiated</a:t>
            </a:r>
          </a:p>
          <a:p>
            <a:r>
              <a:rPr lang="en-US" dirty="0" smtClean="0"/>
              <a:t>Optionally manage in DOO for order prioritization</a:t>
            </a:r>
          </a:p>
          <a:p>
            <a:r>
              <a:rPr lang="en-US" dirty="0" smtClean="0"/>
              <a:t>Integrated shipping and receiving flows</a:t>
            </a:r>
          </a:p>
          <a:p>
            <a:r>
              <a:rPr lang="en-US" dirty="0" smtClean="0"/>
              <a:t>Full change management &amp; returns support</a:t>
            </a:r>
          </a:p>
        </p:txBody>
      </p:sp>
      <p:sp>
        <p:nvSpPr>
          <p:cNvPr id="274436" name="Text Placeholder 6"/>
          <p:cNvSpPr>
            <a:spLocks noGrp="1"/>
          </p:cNvSpPr>
          <p:nvPr>
            <p:ph type="body" sz="quarter" idx="14"/>
          </p:nvPr>
        </p:nvSpPr>
        <p:spPr>
          <a:xfrm>
            <a:off x="457716" y="1163638"/>
            <a:ext cx="3411537" cy="544512"/>
          </a:xfrm>
        </p:spPr>
        <p:txBody>
          <a:bodyPr/>
          <a:lstStyle/>
          <a:p>
            <a:pPr algn="ctr">
              <a:spcAft>
                <a:spcPct val="0"/>
              </a:spcAft>
            </a:pPr>
            <a:r>
              <a:rPr lang="en-US" dirty="0" smtClean="0"/>
              <a:t>Internal Material Transfers</a:t>
            </a:r>
          </a:p>
        </p:txBody>
      </p:sp>
      <p:sp>
        <p:nvSpPr>
          <p:cNvPr id="274437" name="Title 78"/>
          <p:cNvSpPr>
            <a:spLocks noGrp="1"/>
          </p:cNvSpPr>
          <p:nvPr>
            <p:ph type="title"/>
          </p:nvPr>
        </p:nvSpPr>
        <p:spPr>
          <a:xfrm>
            <a:off x="804863" y="246063"/>
            <a:ext cx="8220075" cy="769937"/>
          </a:xfrm>
        </p:spPr>
        <p:txBody>
          <a:bodyPr/>
          <a:lstStyle/>
          <a:p>
            <a:r>
              <a:rPr lang="en-US" dirty="0" smtClean="0"/>
              <a:t>Fusion Internal Material Transfers</a:t>
            </a:r>
          </a:p>
        </p:txBody>
      </p:sp>
      <p:pic>
        <p:nvPicPr>
          <p:cNvPr id="7" name="Picture Placeholder 6" descr="Global.JPG"/>
          <p:cNvPicPr>
            <a:picLocks noGrp="1" noChangeAspect="1"/>
          </p:cNvPicPr>
          <p:nvPr>
            <p:ph type="pic" sz="quarter" idx="15"/>
          </p:nvPr>
        </p:nvPicPr>
        <p:blipFill>
          <a:blip r:embed="rId3" cstate="email">
            <a:extLst>
              <a:ext uri="{28A0092B-C50C-407E-A947-70E740481C1C}">
                <a14:useLocalDpi xmlns:a14="http://schemas.microsoft.com/office/drawing/2010/main"/>
              </a:ext>
            </a:extLst>
          </a:blip>
          <a:srcRect/>
          <a:stretch>
            <a:fillRect/>
          </a:stretch>
        </p:blipFill>
        <p:spPr>
          <a:xfrm>
            <a:off x="4311650" y="1156648"/>
            <a:ext cx="4825998" cy="2971800"/>
          </a:xfrm>
        </p:spPr>
      </p:pic>
    </p:spTree>
    <p:extLst>
      <p:ext uri="{BB962C8B-B14F-4D97-AF65-F5344CB8AC3E}">
        <p14:creationId xmlns:p14="http://schemas.microsoft.com/office/powerpoint/2010/main" val="136982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812218" y="1540256"/>
            <a:ext cx="6790712" cy="63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4" tIns="45697" rIns="91394" bIns="45697">
            <a:spAutoFit/>
          </a:bodyPr>
          <a:lstStyle>
            <a:lvl1pPr marL="157163" indent="-157163" eaLnBrk="0" hangingPunct="0">
              <a:defRPr sz="2700" b="1">
                <a:solidFill>
                  <a:schemeClr val="tx1"/>
                </a:solidFill>
                <a:latin typeface="Arial" charset="0"/>
                <a:ea typeface="ＭＳ Ｐゴシック" charset="-128"/>
              </a:defRPr>
            </a:lvl1pPr>
            <a:lvl2pPr marL="742950" indent="-285750" eaLnBrk="0" hangingPunct="0">
              <a:defRPr sz="2700" b="1">
                <a:solidFill>
                  <a:schemeClr val="tx1"/>
                </a:solidFill>
                <a:latin typeface="Arial" charset="0"/>
                <a:ea typeface="ＭＳ Ｐゴシック" charset="-128"/>
              </a:defRPr>
            </a:lvl2pPr>
            <a:lvl3pPr marL="1143000" indent="-228600" eaLnBrk="0" hangingPunct="0">
              <a:defRPr sz="2700" b="1">
                <a:solidFill>
                  <a:schemeClr val="tx1"/>
                </a:solidFill>
                <a:latin typeface="Arial" charset="0"/>
                <a:ea typeface="ＭＳ Ｐゴシック" charset="-128"/>
              </a:defRPr>
            </a:lvl3pPr>
            <a:lvl4pPr marL="1600200" indent="-228600" eaLnBrk="0" hangingPunct="0">
              <a:defRPr sz="2700" b="1">
                <a:solidFill>
                  <a:schemeClr val="tx1"/>
                </a:solidFill>
                <a:latin typeface="Arial" charset="0"/>
                <a:ea typeface="ＭＳ Ｐゴシック" charset="-128"/>
              </a:defRPr>
            </a:lvl4pPr>
            <a:lvl5pPr marL="2057400" indent="-228600" eaLnBrk="0" hangingPunct="0">
              <a:defRPr sz="2700" b="1">
                <a:solidFill>
                  <a:schemeClr val="tx1"/>
                </a:solidFill>
                <a:latin typeface="Arial" charset="0"/>
                <a:ea typeface="ＭＳ Ｐゴシック" charset="-128"/>
              </a:defRPr>
            </a:lvl5pPr>
            <a:lvl6pPr marL="25146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6pPr>
            <a:lvl7pPr marL="29718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7pPr>
            <a:lvl8pPr marL="34290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8pPr>
            <a:lvl9pPr marL="3886200" indent="-228600" algn="ctr" eaLnBrk="0" fontAlgn="base" hangingPunct="0">
              <a:lnSpc>
                <a:spcPct val="90000"/>
              </a:lnSpc>
              <a:spcBef>
                <a:spcPct val="50000"/>
              </a:spcBef>
              <a:spcAft>
                <a:spcPct val="0"/>
              </a:spcAft>
              <a:buClr>
                <a:schemeClr val="accent1"/>
              </a:buClr>
              <a:defRPr sz="2700" b="1">
                <a:solidFill>
                  <a:schemeClr val="tx1"/>
                </a:solidFill>
                <a:latin typeface="Arial" charset="0"/>
                <a:ea typeface="ＭＳ Ｐゴシック" charset="-128"/>
              </a:defRPr>
            </a:lvl9pPr>
          </a:lstStyle>
          <a:p>
            <a:pPr algn="l">
              <a:lnSpc>
                <a:spcPct val="100000"/>
              </a:lnSpc>
              <a:spcBef>
                <a:spcPct val="20000"/>
              </a:spcBef>
              <a:buClrTx/>
            </a:pPr>
            <a:endParaRPr lang="en-US" sz="1600" dirty="0"/>
          </a:p>
          <a:p>
            <a:pPr algn="l">
              <a:lnSpc>
                <a:spcPct val="100000"/>
              </a:lnSpc>
              <a:spcBef>
                <a:spcPct val="20000"/>
              </a:spcBef>
              <a:buClrTx/>
            </a:pPr>
            <a:endParaRPr lang="en-US" sz="1600" b="0" dirty="0"/>
          </a:p>
        </p:txBody>
      </p:sp>
      <p:sp>
        <p:nvSpPr>
          <p:cNvPr id="8" name="Rectangle 115"/>
          <p:cNvSpPr>
            <a:spLocks noChangeArrowheads="1"/>
          </p:cNvSpPr>
          <p:nvPr/>
        </p:nvSpPr>
        <p:spPr bwMode="auto">
          <a:xfrm>
            <a:off x="3768285" y="901700"/>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5888" indent="-115888" eaLnBrk="0" hangingPunct="0">
              <a:buClr>
                <a:schemeClr val="tx2"/>
              </a:buClr>
            </a:pPr>
            <a:r>
              <a:rPr lang="en-US" altLang="ja-JP" sz="1000" b="1" dirty="0" smtClean="0">
                <a:ea typeface="MS Mincho" pitchFamily="49" charset="-128"/>
                <a:cs typeface="Times New Roman" pitchFamily="18" charset="0"/>
              </a:rPr>
              <a:t>Improved Business Flow Costing</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Rules-based tax determination in purchase receipt flows</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Valuation of on-hand supplier consigned inventory and issues</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Measurement of consignment risk exposure</a:t>
            </a:r>
          </a:p>
          <a:p>
            <a:pPr marL="115888" indent="-115888" eaLnBrk="0" hangingPunct="0">
              <a:spcBef>
                <a:spcPts val="600"/>
              </a:spcBef>
              <a:buClr>
                <a:schemeClr val="tx2"/>
              </a:buClr>
            </a:pPr>
            <a:r>
              <a:rPr lang="en-US" sz="1000" b="1" dirty="0" smtClean="0"/>
              <a:t>Lower Cost of Ownership</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Improved data defaulting for more efficient entry</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Audit tools for accuracy</a:t>
            </a:r>
          </a:p>
          <a:p>
            <a:pPr marL="115888" lvl="0" indent="-115888" eaLnBrk="0" hangingPunct="0">
              <a:buClr>
                <a:schemeClr val="tx2"/>
              </a:buClr>
              <a:buFontTx/>
              <a:buChar char="•"/>
            </a:pPr>
            <a:r>
              <a:rPr lang="en-US" altLang="ja-JP" sz="1000" dirty="0" smtClean="0">
                <a:ea typeface="MS Mincho" pitchFamily="49" charset="-128"/>
                <a:cs typeface="Times New Roman" pitchFamily="18" charset="0"/>
              </a:rPr>
              <a:t>Streamlined and automated processes</a:t>
            </a:r>
          </a:p>
        </p:txBody>
      </p:sp>
      <p:sp>
        <p:nvSpPr>
          <p:cNvPr id="11" name="Rectangle 115"/>
          <p:cNvSpPr>
            <a:spLocks noChangeArrowheads="1"/>
          </p:cNvSpPr>
          <p:nvPr/>
        </p:nvSpPr>
        <p:spPr bwMode="auto">
          <a:xfrm>
            <a:off x="4057250" y="983777"/>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What’s Next</a:t>
            </a:r>
          </a:p>
          <a:p>
            <a:pPr algn="ctr" defTabSz="912790" eaLnBrk="0" fontAlgn="auto" hangingPunct="0">
              <a:spcBef>
                <a:spcPts val="0"/>
              </a:spcBef>
              <a:spcAft>
                <a:spcPts val="0"/>
              </a:spcAft>
              <a:defRPr/>
            </a:pPr>
            <a:r>
              <a:rPr lang="en-US" sz="1000" dirty="0" smtClean="0">
                <a:solidFill>
                  <a:srgbClr val="FF0000"/>
                </a:solidFill>
                <a:latin typeface="Arial"/>
              </a:rPr>
              <a:t>0-12 month planning cycle</a:t>
            </a:r>
            <a:endParaRPr lang="en-US" sz="900" dirty="0">
              <a:solidFill>
                <a:srgbClr val="FF0000"/>
              </a:solidFill>
              <a:latin typeface="Arial"/>
            </a:endParaRPr>
          </a:p>
        </p:txBody>
      </p:sp>
      <p:sp>
        <p:nvSpPr>
          <p:cNvPr id="16" name="Rectangle 18"/>
          <p:cNvSpPr>
            <a:spLocks noGrp="1" noChangeArrowheads="1"/>
          </p:cNvSpPr>
          <p:nvPr>
            <p:ph type="title"/>
          </p:nvPr>
        </p:nvSpPr>
        <p:spPr/>
        <p:txBody>
          <a:bodyPr/>
          <a:lstStyle/>
          <a:p>
            <a:pPr eaLnBrk="1" hangingPunct="1"/>
            <a:r>
              <a:rPr lang="en-US" sz="2400" dirty="0" smtClean="0"/>
              <a:t>Oracle Applications: Current Release and Roadmap </a:t>
            </a:r>
            <a:r>
              <a:rPr lang="en-US" sz="1800" dirty="0" smtClean="0"/>
              <a:t/>
            </a:r>
            <a:br>
              <a:rPr lang="en-US" sz="1800" dirty="0" smtClean="0"/>
            </a:br>
            <a:r>
              <a:rPr lang="en-US" sz="2000" b="0" dirty="0" smtClean="0"/>
              <a:t>Cost Management</a:t>
            </a:r>
            <a:endParaRPr lang="en-US" sz="2000" b="0" dirty="0" smtClean="0">
              <a:ea typeface="ＭＳ Ｐゴシック" charset="-128"/>
            </a:endParaRPr>
          </a:p>
        </p:txBody>
      </p:sp>
      <p:sp>
        <p:nvSpPr>
          <p:cNvPr id="7" name="Rectangle 115"/>
          <p:cNvSpPr>
            <a:spLocks noChangeArrowheads="1"/>
          </p:cNvSpPr>
          <p:nvPr/>
        </p:nvSpPr>
        <p:spPr bwMode="auto">
          <a:xfrm>
            <a:off x="6375128" y="901771"/>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marL="115888" indent="-115888" eaLnBrk="0" hangingPunct="0">
              <a:buClr>
                <a:schemeClr val="tx2"/>
              </a:buClr>
            </a:pPr>
            <a:r>
              <a:rPr lang="en-US" altLang="ja-JP" sz="1000" b="1" dirty="0" smtClean="0">
                <a:ea typeface="MS Mincho" pitchFamily="49" charset="-128"/>
                <a:cs typeface="Times New Roman" pitchFamily="18" charset="0"/>
              </a:rPr>
              <a:t>Improved Business Flow Costing</a:t>
            </a:r>
          </a:p>
          <a:p>
            <a:pPr marL="115888" indent="-115888" eaLnBrk="0" hangingPunct="0">
              <a:buClr>
                <a:schemeClr val="tx2"/>
              </a:buClr>
              <a:buFontTx/>
              <a:buChar char="•"/>
            </a:pPr>
            <a:r>
              <a:rPr lang="en-US" sz="1000" dirty="0" smtClean="0"/>
              <a:t>Landed cost management</a:t>
            </a:r>
          </a:p>
          <a:p>
            <a:pPr marL="115888" indent="-115888" eaLnBrk="0" hangingPunct="0">
              <a:buClr>
                <a:schemeClr val="tx2"/>
              </a:buClr>
              <a:buFontTx/>
              <a:buChar char="•"/>
            </a:pPr>
            <a:r>
              <a:rPr lang="en-US" sz="1000" dirty="0" smtClean="0"/>
              <a:t>Public sector budgetary control &amp; encumbrance accounting</a:t>
            </a:r>
          </a:p>
          <a:p>
            <a:pPr marL="115888" indent="-115888" eaLnBrk="0" hangingPunct="0">
              <a:buClr>
                <a:schemeClr val="tx2"/>
              </a:buClr>
              <a:buFontTx/>
              <a:buChar char="•"/>
            </a:pPr>
            <a:r>
              <a:rPr lang="en-US" sz="1000" dirty="0" smtClean="0"/>
              <a:t>Sophisticated Inter-organization transfer accounting</a:t>
            </a:r>
          </a:p>
          <a:p>
            <a:pPr marL="115888" indent="-115888" eaLnBrk="0" hangingPunct="0">
              <a:spcBef>
                <a:spcPts val="600"/>
              </a:spcBef>
              <a:buClr>
                <a:schemeClr val="tx2"/>
              </a:buClr>
            </a:pPr>
            <a:r>
              <a:rPr lang="en-US" altLang="ja-JP" sz="1000" b="1" dirty="0" smtClean="0">
                <a:ea typeface="MS Mincho" pitchFamily="49" charset="-128"/>
                <a:cs typeface="Times New Roman" pitchFamily="18" charset="0"/>
              </a:rPr>
              <a:t>Support for Manufacturing</a:t>
            </a:r>
          </a:p>
          <a:p>
            <a:pPr marL="115888" indent="-115888" eaLnBrk="0" hangingPunct="0">
              <a:buClr>
                <a:schemeClr val="tx2"/>
              </a:buClr>
              <a:buFontTx/>
              <a:buChar char="•"/>
            </a:pPr>
            <a:r>
              <a:rPr lang="en-US" sz="1000" dirty="0" smtClean="0"/>
              <a:t>Scenario-based standard cost planning</a:t>
            </a:r>
          </a:p>
          <a:p>
            <a:pPr marL="115888" indent="-115888" eaLnBrk="0" hangingPunct="0">
              <a:buClr>
                <a:schemeClr val="tx2"/>
              </a:buClr>
              <a:buFontTx/>
              <a:buChar char="•"/>
            </a:pPr>
            <a:r>
              <a:rPr lang="en-US" sz="1000" dirty="0" smtClean="0"/>
              <a:t>Standard cost rollup &amp; publication framework</a:t>
            </a:r>
          </a:p>
          <a:p>
            <a:pPr marL="115888" indent="-115888" eaLnBrk="0" hangingPunct="0">
              <a:buClr>
                <a:schemeClr val="tx2"/>
              </a:buClr>
              <a:buFontTx/>
              <a:buChar char="•"/>
            </a:pPr>
            <a:r>
              <a:rPr lang="en-US" sz="1000" dirty="0" smtClean="0"/>
              <a:t>Work order costing</a:t>
            </a:r>
          </a:p>
          <a:p>
            <a:pPr marL="115888" indent="-115888" eaLnBrk="0" hangingPunct="0">
              <a:buClr>
                <a:schemeClr val="tx2"/>
              </a:buClr>
              <a:buFontTx/>
              <a:buChar char="•"/>
            </a:pPr>
            <a:r>
              <a:rPr lang="en-US" sz="1000" dirty="0" smtClean="0"/>
              <a:t>Configured item cost planning &amp; accounting</a:t>
            </a:r>
          </a:p>
          <a:p>
            <a:pPr marL="115888" indent="-115888" eaLnBrk="0" hangingPunct="0">
              <a:buClr>
                <a:schemeClr val="tx2"/>
              </a:buClr>
              <a:buFontTx/>
              <a:buChar char="•"/>
            </a:pPr>
            <a:r>
              <a:rPr lang="en-US" sz="1000" dirty="0" smtClean="0"/>
              <a:t>Enterprise product cost/profit planning &amp; gross margin analytics</a:t>
            </a:r>
          </a:p>
        </p:txBody>
      </p:sp>
      <p:sp>
        <p:nvSpPr>
          <p:cNvPr id="9" name="Rectangle 115"/>
          <p:cNvSpPr>
            <a:spLocks noChangeArrowheads="1"/>
          </p:cNvSpPr>
          <p:nvPr/>
        </p:nvSpPr>
        <p:spPr bwMode="auto">
          <a:xfrm>
            <a:off x="6664093" y="985484"/>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Future Directions</a:t>
            </a:r>
            <a:br>
              <a:rPr lang="en-US" sz="1000" b="1" dirty="0" smtClean="0">
                <a:solidFill>
                  <a:srgbClr val="FF0000"/>
                </a:solidFill>
                <a:latin typeface="Arial"/>
              </a:rPr>
            </a:br>
            <a:r>
              <a:rPr lang="en-US" sz="1000" dirty="0" smtClean="0">
                <a:solidFill>
                  <a:srgbClr val="FF0000"/>
                </a:solidFill>
                <a:latin typeface="Arial"/>
              </a:rPr>
              <a:t>Post 12 month planning cycle</a:t>
            </a:r>
            <a:endParaRPr lang="en-US" sz="900" dirty="0">
              <a:solidFill>
                <a:srgbClr val="FF0000"/>
              </a:solidFill>
              <a:latin typeface="Arial"/>
            </a:endParaRPr>
          </a:p>
        </p:txBody>
      </p:sp>
      <p:sp>
        <p:nvSpPr>
          <p:cNvPr id="37" name="Rectangle 36"/>
          <p:cNvSpPr/>
          <p:nvPr/>
        </p:nvSpPr>
        <p:spPr>
          <a:xfrm>
            <a:off x="1410545" y="4100348"/>
            <a:ext cx="1919416" cy="261610"/>
          </a:xfrm>
          <a:prstGeom prst="rect">
            <a:avLst/>
          </a:prstGeom>
        </p:spPr>
        <p:txBody>
          <a:bodyPr wrap="square">
            <a:spAutoFit/>
          </a:bodyPr>
          <a:lstStyle/>
          <a:p>
            <a:pPr defTabSz="914400"/>
            <a:r>
              <a:rPr lang="en-US" sz="1100" b="1" dirty="0" smtClean="0">
                <a:solidFill>
                  <a:srgbClr val="0070C0"/>
                </a:solidFill>
                <a:latin typeface="Arial" pitchFamily="34" charset="0"/>
                <a:ea typeface="ＭＳ Ｐゴシック" pitchFamily="34" charset="-128"/>
                <a:cs typeface="Arial" pitchFamily="34" charset="0"/>
              </a:rPr>
              <a:t>DOO Public Cloud</a:t>
            </a:r>
            <a:endParaRPr lang="en-US" sz="1100" b="1" dirty="0">
              <a:solidFill>
                <a:srgbClr val="0070C0"/>
              </a:solidFill>
              <a:latin typeface="Arial" pitchFamily="34" charset="0"/>
              <a:ea typeface="ＭＳ Ｐゴシック" pitchFamily="34" charset="-128"/>
              <a:cs typeface="Arial" pitchFamily="34" charset="0"/>
            </a:endParaRPr>
          </a:p>
        </p:txBody>
      </p:sp>
      <p:grpSp>
        <p:nvGrpSpPr>
          <p:cNvPr id="2" name="Group 10"/>
          <p:cNvGrpSpPr>
            <a:grpSpLocks/>
          </p:cNvGrpSpPr>
          <p:nvPr/>
        </p:nvGrpSpPr>
        <p:grpSpPr bwMode="auto">
          <a:xfrm>
            <a:off x="996880" y="1131181"/>
            <a:ext cx="1838325" cy="3335338"/>
            <a:chOff x="76200" y="585788"/>
            <a:chExt cx="2628900" cy="3907945"/>
          </a:xfrm>
        </p:grpSpPr>
        <p:pic>
          <p:nvPicPr>
            <p:cNvPr id="20" name="Picture 11" descr="049442819@04082009-00CC"/>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585788"/>
              <a:ext cx="2383718" cy="1484312"/>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grpSp>
          <p:nvGrpSpPr>
            <p:cNvPr id="3" name="Group 12"/>
            <p:cNvGrpSpPr>
              <a:grpSpLocks/>
            </p:cNvGrpSpPr>
            <p:nvPr/>
          </p:nvGrpSpPr>
          <p:grpSpPr bwMode="auto">
            <a:xfrm>
              <a:off x="282575" y="1543050"/>
              <a:ext cx="2422525" cy="1593850"/>
              <a:chOff x="552" y="708"/>
              <a:chExt cx="3551" cy="2910"/>
            </a:xfrm>
          </p:grpSpPr>
          <p:pic>
            <p:nvPicPr>
              <p:cNvPr id="24" name="Picture 3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2" y="1915"/>
                <a:ext cx="3531" cy="1708"/>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pic>
            <p:nvPicPr>
              <p:cNvPr id="25" name="Picture 3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52" y="709"/>
                <a:ext cx="3507" cy="1192"/>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grpSp>
        <p:pic>
          <p:nvPicPr>
            <p:cNvPr id="23"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7064" y="3031741"/>
              <a:ext cx="2469985" cy="1461992"/>
            </a:xfrm>
            <a:prstGeom prst="rect">
              <a:avLst/>
            </a:prstGeom>
            <a:noFill/>
            <a:ln w="12700">
              <a:solidFill>
                <a:srgbClr val="667263"/>
              </a:solidFill>
              <a:miter lim="800000"/>
              <a:headEnd/>
              <a:tailEnd/>
            </a:ln>
            <a:effectLst>
              <a:outerShdw dist="38100" dir="2700000" algn="tl" rotWithShape="0">
                <a:srgbClr val="808080">
                  <a:alpha val="39999"/>
                </a:srgbClr>
              </a:outerShdw>
            </a:effectLst>
          </p:spPr>
        </p:pic>
      </p:grpSp>
    </p:spTree>
    <p:extLst>
      <p:ext uri="{BB962C8B-B14F-4D97-AF65-F5344CB8AC3E}">
        <p14:creationId xmlns:p14="http://schemas.microsoft.com/office/powerpoint/2010/main" val="1773598771"/>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344397" y="1485213"/>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55563" fontAlgn="base">
              <a:lnSpc>
                <a:spcPts val="1800"/>
              </a:lnSpc>
            </a:pPr>
            <a:r>
              <a:rPr lang="en-US" sz="1300" dirty="0" smtClean="0">
                <a:solidFill>
                  <a:srgbClr val="000000"/>
                </a:solidFill>
                <a:latin typeface="Arial" pitchFamily="34" charset="0"/>
                <a:cs typeface="Arial" pitchFamily="34" charset="0"/>
              </a:rPr>
              <a:t>Red Robin outgrew its aging, customized infra-structure and needed a flexible architecture to accommodate future business model changes and growth. </a:t>
            </a:r>
            <a:endParaRPr lang="en-US" sz="1300" dirty="0">
              <a:solidFill>
                <a:srgbClr val="000000"/>
              </a:solidFill>
              <a:latin typeface="Arial" pitchFamily="34" charset="0"/>
              <a:cs typeface="Arial" pitchFamily="34" charset="0"/>
            </a:endParaRPr>
          </a:p>
        </p:txBody>
      </p:sp>
      <p:sp>
        <p:nvSpPr>
          <p:cNvPr id="28" name="Rounded Rectangle 27"/>
          <p:cNvSpPr/>
          <p:nvPr/>
        </p:nvSpPr>
        <p:spPr>
          <a:xfrm>
            <a:off x="2769591" y="1485213"/>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55563" eaLnBrk="0" fontAlgn="base" hangingPunct="0">
              <a:lnSpc>
                <a:spcPts val="1800"/>
              </a:lnSpc>
              <a:buClr>
                <a:srgbClr val="FF0000"/>
              </a:buClr>
            </a:pPr>
            <a:r>
              <a:rPr lang="fr-FR" sz="1300" dirty="0" smtClean="0">
                <a:solidFill>
                  <a:srgbClr val="000000"/>
                </a:solidFill>
                <a:latin typeface="Arial" pitchFamily="34" charset="0"/>
                <a:ea typeface="ＭＳ Ｐゴシック" pitchFamily="127" charset="-128"/>
                <a:cs typeface="Arial" pitchFamily="34" charset="0"/>
              </a:rPr>
              <a:t>Oracle </a:t>
            </a:r>
            <a:r>
              <a:rPr lang="fr-FR" sz="1300" dirty="0" err="1" smtClean="0">
                <a:solidFill>
                  <a:srgbClr val="000000"/>
                </a:solidFill>
                <a:latin typeface="Arial" pitchFamily="34" charset="0"/>
                <a:ea typeface="ＭＳ Ｐゴシック" pitchFamily="127" charset="-128"/>
                <a:cs typeface="Arial" pitchFamily="34" charset="0"/>
              </a:rPr>
              <a:t>Hosted</a:t>
            </a:r>
            <a:r>
              <a:rPr lang="fr-FR" sz="1300" dirty="0" smtClean="0">
                <a:solidFill>
                  <a:srgbClr val="000000"/>
                </a:solidFill>
                <a:latin typeface="Arial" pitchFamily="34" charset="0"/>
                <a:ea typeface="ＭＳ Ｐゴシック" pitchFamily="127" charset="-128"/>
                <a:cs typeface="Arial" pitchFamily="34" charset="0"/>
              </a:rPr>
              <a:t> ERP, HCM, &amp; SCM:</a:t>
            </a:r>
          </a:p>
          <a:p>
            <a:pPr marL="228600" indent="-166688" eaLnBrk="0" fontAlgn="base" hangingPunct="0">
              <a:lnSpc>
                <a:spcPts val="1800"/>
              </a:lnSpc>
              <a:spcBef>
                <a:spcPts val="1200"/>
              </a:spcBef>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Oracle </a:t>
            </a:r>
            <a:r>
              <a:rPr lang="fr-FR" sz="1300" dirty="0" err="1" smtClean="0">
                <a:solidFill>
                  <a:srgbClr val="000000"/>
                </a:solidFill>
                <a:latin typeface="Arial" pitchFamily="34" charset="0"/>
                <a:ea typeface="ＭＳ Ｐゴシック" pitchFamily="127" charset="-128"/>
                <a:cs typeface="Arial" pitchFamily="34" charset="0"/>
              </a:rPr>
              <a:t>Financials</a:t>
            </a:r>
            <a:endParaRPr lang="fr-FR" sz="1300" dirty="0" smtClean="0">
              <a:solidFill>
                <a:srgbClr val="000000"/>
              </a:solidFill>
              <a:latin typeface="Arial" pitchFamily="34" charset="0"/>
              <a:ea typeface="ＭＳ Ｐゴシック" pitchFamily="127" charset="-128"/>
              <a:cs typeface="Arial" pitchFamily="34" charset="0"/>
            </a:endParaRPr>
          </a:p>
          <a:p>
            <a:pPr marL="228600" indent="-166688" eaLnBrk="0" fontAlgn="base" hangingPunct="0">
              <a:lnSpc>
                <a:spcPts val="1800"/>
              </a:lnSpc>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Oracle </a:t>
            </a:r>
            <a:r>
              <a:rPr lang="fr-FR" sz="1300" dirty="0" err="1" smtClean="0">
                <a:solidFill>
                  <a:srgbClr val="000000"/>
                </a:solidFill>
                <a:latin typeface="Arial" pitchFamily="34" charset="0"/>
                <a:ea typeface="ＭＳ Ｐゴシック" pitchFamily="127" charset="-128"/>
                <a:cs typeface="Arial" pitchFamily="34" charset="0"/>
              </a:rPr>
              <a:t>Procurement</a:t>
            </a:r>
            <a:endParaRPr lang="fr-FR" sz="1300" dirty="0" smtClean="0">
              <a:solidFill>
                <a:srgbClr val="000000"/>
              </a:solidFill>
              <a:latin typeface="Arial" pitchFamily="34" charset="0"/>
              <a:ea typeface="ＭＳ Ｐゴシック" pitchFamily="127" charset="-128"/>
              <a:cs typeface="Arial" pitchFamily="34" charset="0"/>
            </a:endParaRPr>
          </a:p>
          <a:p>
            <a:pPr marL="228600" indent="-166688" eaLnBrk="0" fontAlgn="base" hangingPunct="0">
              <a:lnSpc>
                <a:spcPts val="1800"/>
              </a:lnSpc>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Oracle Project Portfolio Management</a:t>
            </a:r>
          </a:p>
          <a:p>
            <a:pPr marL="228600" indent="-166688" eaLnBrk="0" fontAlgn="base" hangingPunct="0">
              <a:lnSpc>
                <a:spcPts val="1800"/>
              </a:lnSpc>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Oracle Global HR </a:t>
            </a:r>
          </a:p>
          <a:p>
            <a:pPr marL="228600" indent="-166688" eaLnBrk="0" fontAlgn="base" hangingPunct="0">
              <a:lnSpc>
                <a:spcPts val="1800"/>
              </a:lnSpc>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Oracle Talent </a:t>
            </a:r>
            <a:r>
              <a:rPr lang="fr-FR" sz="1300" dirty="0" err="1" smtClean="0">
                <a:solidFill>
                  <a:srgbClr val="000000"/>
                </a:solidFill>
                <a:latin typeface="Arial" pitchFamily="34" charset="0"/>
                <a:ea typeface="ＭＳ Ｐゴシック" pitchFamily="127" charset="-128"/>
                <a:cs typeface="Arial" pitchFamily="34" charset="0"/>
              </a:rPr>
              <a:t>Mgmt</a:t>
            </a:r>
            <a:r>
              <a:rPr lang="fr-FR" sz="1300" dirty="0" smtClean="0">
                <a:solidFill>
                  <a:srgbClr val="000000"/>
                </a:solidFill>
                <a:latin typeface="Arial" pitchFamily="34" charset="0"/>
                <a:ea typeface="ＭＳ Ｐゴシック" pitchFamily="127" charset="-128"/>
                <a:cs typeface="Arial" pitchFamily="34" charset="0"/>
              </a:rPr>
              <a:t> </a:t>
            </a:r>
          </a:p>
          <a:p>
            <a:pPr marL="228600" indent="-166688" eaLnBrk="0" fontAlgn="base" hangingPunct="0">
              <a:lnSpc>
                <a:spcPts val="1800"/>
              </a:lnSpc>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Oracle Value Chain </a:t>
            </a:r>
            <a:r>
              <a:rPr lang="fr-FR" sz="1300" dirty="0" err="1" smtClean="0">
                <a:solidFill>
                  <a:srgbClr val="000000"/>
                </a:solidFill>
                <a:latin typeface="Arial" pitchFamily="34" charset="0"/>
                <a:ea typeface="ＭＳ Ｐゴシック" pitchFamily="127" charset="-128"/>
                <a:cs typeface="Arial" pitchFamily="34" charset="0"/>
              </a:rPr>
              <a:t>Execution</a:t>
            </a:r>
            <a:endParaRPr lang="fr-FR" sz="1300" dirty="0" smtClean="0">
              <a:solidFill>
                <a:srgbClr val="000000"/>
              </a:solidFill>
              <a:latin typeface="Arial" pitchFamily="34" charset="0"/>
              <a:ea typeface="ＭＳ Ｐゴシック" pitchFamily="127" charset="-128"/>
              <a:cs typeface="Arial" pitchFamily="34" charset="0"/>
            </a:endParaRPr>
          </a:p>
        </p:txBody>
      </p:sp>
      <p:sp>
        <p:nvSpPr>
          <p:cNvPr id="29" name="Rounded Rectangle 28"/>
          <p:cNvSpPr/>
          <p:nvPr/>
        </p:nvSpPr>
        <p:spPr>
          <a:xfrm>
            <a:off x="5194743" y="1485213"/>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288925" indent="-233363">
              <a:lnSpc>
                <a:spcPts val="1800"/>
              </a:lnSpc>
              <a:buClr>
                <a:srgbClr val="E00000"/>
              </a:buClr>
              <a:buSzPct val="110000"/>
              <a:buFont typeface="Wingdings" charset="2"/>
              <a:buChar char="ü"/>
            </a:pPr>
            <a:r>
              <a:rPr lang="en-US" sz="1300" dirty="0" smtClean="0">
                <a:solidFill>
                  <a:srgbClr val="000000"/>
                </a:solidFill>
                <a:latin typeface="Arial" pitchFamily="34" charset="0"/>
                <a:cs typeface="Arial" pitchFamily="34" charset="0"/>
              </a:rPr>
              <a:t>Lowered labor and food costs</a:t>
            </a:r>
          </a:p>
          <a:p>
            <a:pPr marL="288925" indent="-233363">
              <a:lnSpc>
                <a:spcPts val="1800"/>
              </a:lnSpc>
              <a:spcBef>
                <a:spcPts val="600"/>
              </a:spcBef>
              <a:buClr>
                <a:srgbClr val="E00000"/>
              </a:buClr>
              <a:buSzPct val="110000"/>
              <a:buFont typeface="Wingdings" charset="2"/>
              <a:buChar char="ü"/>
            </a:pPr>
            <a:r>
              <a:rPr lang="en-US" sz="1300" dirty="0" smtClean="0">
                <a:solidFill>
                  <a:srgbClr val="000000"/>
                </a:solidFill>
                <a:latin typeface="Arial" pitchFamily="34" charset="0"/>
                <a:cs typeface="Arial" pitchFamily="34" charset="0"/>
              </a:rPr>
              <a:t>Improved recruiting of candidates</a:t>
            </a:r>
          </a:p>
          <a:p>
            <a:pPr marL="288925" indent="-233363">
              <a:lnSpc>
                <a:spcPts val="1800"/>
              </a:lnSpc>
              <a:spcBef>
                <a:spcPts val="600"/>
              </a:spcBef>
              <a:buClr>
                <a:srgbClr val="E00000"/>
              </a:buClr>
              <a:buSzPct val="110000"/>
              <a:buFont typeface="Wingdings" charset="2"/>
              <a:buChar char="ü"/>
            </a:pPr>
            <a:r>
              <a:rPr lang="en-US" sz="1300" dirty="0" smtClean="0">
                <a:solidFill>
                  <a:srgbClr val="000000"/>
                </a:solidFill>
                <a:latin typeface="Arial" pitchFamily="34" charset="0"/>
                <a:cs typeface="Arial" pitchFamily="34" charset="0"/>
              </a:rPr>
              <a:t>Improved service for guests at hundreds of Red Robin locations</a:t>
            </a:r>
            <a:endParaRPr lang="en-US" sz="1300" dirty="0">
              <a:solidFill>
                <a:srgbClr val="000000"/>
              </a:solidFill>
              <a:latin typeface="Arial" pitchFamily="34" charset="0"/>
              <a:cs typeface="Arial" pitchFamily="34" charset="0"/>
            </a:endParaRPr>
          </a:p>
        </p:txBody>
      </p:sp>
      <p:pic>
        <p:nvPicPr>
          <p:cNvPr id="37" name="Picture 36" descr="RR 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59649" y="155830"/>
            <a:ext cx="1237300" cy="819806"/>
          </a:xfrm>
          <a:prstGeom prst="rect">
            <a:avLst/>
          </a:prstGeom>
        </p:spPr>
      </p:pic>
      <p:sp>
        <p:nvSpPr>
          <p:cNvPr id="30" name="TextBox 29"/>
          <p:cNvSpPr txBox="1"/>
          <p:nvPr/>
        </p:nvSpPr>
        <p:spPr>
          <a:xfrm>
            <a:off x="345373" y="1522209"/>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Challenge</a:t>
            </a:r>
          </a:p>
        </p:txBody>
      </p:sp>
      <p:sp>
        <p:nvSpPr>
          <p:cNvPr id="31" name="TextBox 30"/>
          <p:cNvSpPr txBox="1"/>
          <p:nvPr/>
        </p:nvSpPr>
        <p:spPr>
          <a:xfrm>
            <a:off x="2776116" y="1522209"/>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Solution</a:t>
            </a:r>
          </a:p>
        </p:txBody>
      </p:sp>
      <p:sp>
        <p:nvSpPr>
          <p:cNvPr id="38" name="TextBox 37"/>
          <p:cNvSpPr txBox="1"/>
          <p:nvPr/>
        </p:nvSpPr>
        <p:spPr>
          <a:xfrm>
            <a:off x="5206877" y="1522209"/>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Result</a:t>
            </a:r>
          </a:p>
        </p:txBody>
      </p:sp>
      <p:sp>
        <p:nvSpPr>
          <p:cNvPr id="39" name="Extract 38"/>
          <p:cNvSpPr/>
          <p:nvPr/>
        </p:nvSpPr>
        <p:spPr>
          <a:xfrm rot="5400000">
            <a:off x="2495593" y="2849825"/>
            <a:ext cx="389936" cy="256244"/>
          </a:xfrm>
          <a:prstGeom prst="flowChartExtract">
            <a:avLst/>
          </a:prstGeom>
          <a:gradFill flip="none" rotWithShape="1">
            <a:gsLst>
              <a:gs pos="0">
                <a:srgbClr val="E00000"/>
              </a:gs>
              <a:gs pos="100000">
                <a:srgbClr val="FFFFFF"/>
              </a:gs>
              <a:gs pos="99000">
                <a:schemeClr val="tx2">
                  <a:lumMod val="75000"/>
                </a:scheme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1600" dirty="0" err="1" smtClean="0">
              <a:solidFill>
                <a:srgbClr val="E00000"/>
              </a:solidFill>
              <a:latin typeface="Arial" pitchFamily="34" charset="0"/>
              <a:cs typeface="Arial" pitchFamily="34" charset="0"/>
            </a:endParaRPr>
          </a:p>
        </p:txBody>
      </p:sp>
      <p:sp>
        <p:nvSpPr>
          <p:cNvPr id="40" name="Extract 39"/>
          <p:cNvSpPr/>
          <p:nvPr/>
        </p:nvSpPr>
        <p:spPr>
          <a:xfrm rot="5400000">
            <a:off x="4920778" y="2849825"/>
            <a:ext cx="389936" cy="256244"/>
          </a:xfrm>
          <a:prstGeom prst="flowChartExtract">
            <a:avLst/>
          </a:prstGeom>
          <a:gradFill flip="none" rotWithShape="1">
            <a:gsLst>
              <a:gs pos="0">
                <a:srgbClr val="E00000"/>
              </a:gs>
              <a:gs pos="100000">
                <a:srgbClr val="FFFFFF"/>
              </a:gs>
              <a:gs pos="99000">
                <a:schemeClr val="tx2">
                  <a:lumMod val="75000"/>
                </a:scheme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1600" dirty="0" err="1" smtClean="0">
              <a:solidFill>
                <a:srgbClr val="E00000"/>
              </a:solidFill>
              <a:latin typeface="Arial" pitchFamily="34" charset="0"/>
              <a:cs typeface="Arial" pitchFamily="34" charset="0"/>
            </a:endParaRPr>
          </a:p>
        </p:txBody>
      </p:sp>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418080" y="984089"/>
            <a:ext cx="1725925" cy="3888811"/>
          </a:xfrm>
          <a:prstGeom prst="rect">
            <a:avLst/>
          </a:prstGeom>
        </p:spPr>
      </p:pic>
      <p:sp>
        <p:nvSpPr>
          <p:cNvPr id="42" name="TextBox 41"/>
          <p:cNvSpPr txBox="1"/>
          <p:nvPr/>
        </p:nvSpPr>
        <p:spPr>
          <a:xfrm>
            <a:off x="819194" y="667841"/>
            <a:ext cx="6604000" cy="436017"/>
          </a:xfrm>
          <a:prstGeom prst="rect">
            <a:avLst/>
          </a:prstGeom>
          <a:noFill/>
          <a:ln>
            <a:noFill/>
          </a:ln>
        </p:spPr>
        <p:txBody>
          <a:bodyPr wrap="square" lIns="0" tIns="0" rIns="0" bIns="0" rtlCol="0">
            <a:spAutoFit/>
          </a:bodyPr>
          <a:lstStyle/>
          <a:p>
            <a:pPr fontAlgn="base">
              <a:lnSpc>
                <a:spcPts val="1700"/>
              </a:lnSpc>
              <a:spcBef>
                <a:spcPct val="0"/>
              </a:spcBef>
              <a:spcAft>
                <a:spcPct val="0"/>
              </a:spcAft>
            </a:pPr>
            <a:r>
              <a:rPr lang="en-US" sz="1400" dirty="0" smtClean="0">
                <a:solidFill>
                  <a:srgbClr val="FFFFFF">
                    <a:lumMod val="65000"/>
                  </a:srgbClr>
                </a:solidFill>
                <a:latin typeface="Arial" pitchFamily="34" charset="0"/>
                <a:ea typeface="ＭＳ Ｐゴシック" pitchFamily="34" charset="-128"/>
                <a:cs typeface="Arial" pitchFamily="34" charset="0"/>
              </a:rPr>
              <a:t>Rapidly growing casual-dining franchise with over 450 restaurants in the U.S. and Canada.</a:t>
            </a:r>
          </a:p>
        </p:txBody>
      </p:sp>
      <p:sp>
        <p:nvSpPr>
          <p:cNvPr id="15" name="Title 14"/>
          <p:cNvSpPr>
            <a:spLocks noGrp="1"/>
          </p:cNvSpPr>
          <p:nvPr>
            <p:ph type="title"/>
          </p:nvPr>
        </p:nvSpPr>
        <p:spPr/>
        <p:txBody>
          <a:bodyPr/>
          <a:lstStyle/>
          <a:p>
            <a:pPr rtl="0" fontAlgn="base"/>
            <a:r>
              <a:rPr lang="en-US" sz="3200" b="1" kern="1200" dirty="0" smtClean="0">
                <a:solidFill>
                  <a:schemeClr val="tx1"/>
                </a:solidFill>
                <a:latin typeface="Arial"/>
                <a:ea typeface="ＭＳ Ｐゴシック"/>
                <a:cs typeface="Arial"/>
              </a:rPr>
              <a:t>Red Robin Gourmet Burgers, Inc.</a:t>
            </a:r>
            <a:endParaRPr lang="en-US" sz="1400" kern="1200" dirty="0" smtClean="0">
              <a:solidFill>
                <a:schemeClr val="tx1"/>
              </a:solidFill>
              <a:latin typeface="Arial"/>
              <a:ea typeface="ＭＳ Ｐゴシック"/>
              <a:cs typeface="Arial"/>
            </a:endParaRPr>
          </a:p>
          <a:p>
            <a:endParaRPr lang="en-US" dirty="0"/>
          </a:p>
        </p:txBody>
      </p:sp>
      <p:grpSp>
        <p:nvGrpSpPr>
          <p:cNvPr id="2" name="Group 13"/>
          <p:cNvGrpSpPr/>
          <p:nvPr/>
        </p:nvGrpSpPr>
        <p:grpSpPr>
          <a:xfrm>
            <a:off x="54432" y="574422"/>
            <a:ext cx="685797" cy="840725"/>
            <a:chOff x="287131" y="509103"/>
            <a:chExt cx="728438" cy="905014"/>
          </a:xfrm>
        </p:grpSpPr>
        <p:pic>
          <p:nvPicPr>
            <p:cNvPr id="16" name="Picture 15" descr="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131" y="509103"/>
              <a:ext cx="728438" cy="905014"/>
            </a:xfrm>
            <a:prstGeom prst="rect">
              <a:avLst/>
            </a:prstGeom>
          </p:spPr>
        </p:pic>
        <p:sp>
          <p:nvSpPr>
            <p:cNvPr id="17" name="Rectangle 16"/>
            <p:cNvSpPr/>
            <p:nvPr/>
          </p:nvSpPr>
          <p:spPr>
            <a:xfrm>
              <a:off x="349910" y="754417"/>
              <a:ext cx="632033" cy="364443"/>
            </a:xfrm>
            <a:prstGeom prst="rect">
              <a:avLst/>
            </a:prstGeom>
            <a:noFill/>
          </p:spPr>
          <p:txBody>
            <a:bodyPr wrap="none" lIns="91440" tIns="45720" rIns="91440" bIns="45720">
              <a:spAutoFit/>
            </a:bodyPr>
            <a:lstStyle/>
            <a:p>
              <a:pPr algn="ctr" fontAlgn="base">
                <a:spcBef>
                  <a:spcPct val="0"/>
                </a:spcBef>
                <a:spcAft>
                  <a:spcPct val="0"/>
                </a:spcAft>
              </a:pPr>
              <a:r>
                <a:rPr lang="en-US" sz="1600" b="1" dirty="0" smtClean="0">
                  <a:ln w="1905"/>
                  <a:solidFill>
                    <a:srgbClr val="BF0000"/>
                  </a:solidFill>
                  <a:effectLst>
                    <a:innerShdw blurRad="69850" dist="43180" dir="5400000">
                      <a:srgbClr val="000000">
                        <a:alpha val="65000"/>
                      </a:srgbClr>
                    </a:innerShdw>
                  </a:effectLst>
                  <a:latin typeface="Arial"/>
                  <a:ea typeface="ＭＳ Ｐゴシック" pitchFamily="34" charset="-128"/>
                  <a:cs typeface="Arial"/>
                </a:rPr>
                <a:t>Live</a:t>
              </a:r>
            </a:p>
          </p:txBody>
        </p:sp>
      </p:grpSp>
    </p:spTree>
    <p:extLst>
      <p:ext uri="{BB962C8B-B14F-4D97-AF65-F5344CB8AC3E}">
        <p14:creationId xmlns:p14="http://schemas.microsoft.com/office/powerpoint/2010/main" val="123796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a:xfrm>
            <a:off x="455613" y="1173163"/>
            <a:ext cx="5030787" cy="1101725"/>
          </a:xfrm>
        </p:spPr>
        <p:txBody>
          <a:bodyPr/>
          <a:lstStyle/>
          <a:p>
            <a:pPr eaLnBrk="0" hangingPunct="0">
              <a:spcBef>
                <a:spcPct val="50000"/>
              </a:spcBef>
            </a:pPr>
            <a:r>
              <a:rPr sz="4000" dirty="0" smtClean="0">
                <a:ln>
                  <a:noFill/>
                </a:ln>
                <a:solidFill>
                  <a:srgbClr val="000000"/>
                </a:solidFill>
                <a:ea typeface="ＭＳ Ｐゴシック" pitchFamily="34" charset="-128"/>
                <a:cs typeface="Times New Roman" pitchFamily="18" charset="0"/>
              </a:rPr>
              <a:t>Fusion</a:t>
            </a:r>
            <a:br>
              <a:rPr sz="4000" dirty="0" smtClean="0">
                <a:ln>
                  <a:noFill/>
                </a:ln>
                <a:solidFill>
                  <a:srgbClr val="000000"/>
                </a:solidFill>
                <a:ea typeface="ＭＳ Ｐゴシック" pitchFamily="34" charset="-128"/>
                <a:cs typeface="Times New Roman" pitchFamily="18" charset="0"/>
              </a:rPr>
            </a:b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Product</a:t>
            </a:r>
            <a:br>
              <a:rPr dirty="0" smtClean="0">
                <a:ln>
                  <a:noFill/>
                </a:ln>
                <a:solidFill>
                  <a:srgbClr val="00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Master Data Management</a:t>
            </a:r>
            <a:r>
              <a:rPr sz="3200" dirty="0" smtClean="0">
                <a:ln>
                  <a:noFill/>
                </a:ln>
                <a:solidFill>
                  <a:srgbClr val="000000"/>
                </a:solidFill>
                <a:ea typeface="ＭＳ Ｐゴシック" pitchFamily="34" charset="-128"/>
                <a:cs typeface="Times New Roman" pitchFamily="18" charset="0"/>
              </a:rPr>
              <a:t/>
            </a:r>
            <a:br>
              <a:rPr sz="3200" dirty="0" smtClean="0">
                <a:ln>
                  <a:noFill/>
                </a:ln>
                <a:solidFill>
                  <a:srgbClr val="000000"/>
                </a:solidFill>
                <a:ea typeface="ＭＳ Ｐゴシック" pitchFamily="34" charset="-128"/>
                <a:cs typeface="Times New Roman" pitchFamily="18" charset="0"/>
              </a:rPr>
            </a:br>
            <a:endParaRPr dirty="0" smtClean="0">
              <a:ln>
                <a:noFill/>
              </a:ln>
              <a:ea typeface="ＭＳ Ｐゴシック" pitchFamily="34" charset="-128"/>
              <a:cs typeface="Times New Roman" pitchFamily="18" charset="0"/>
            </a:endParaRPr>
          </a:p>
        </p:txBody>
      </p:sp>
      <p:pic>
        <p:nvPicPr>
          <p:cNvPr id="48131" name="Picture 3" descr="PIM Products in the AIr.jpg"/>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a:off x="6264275" y="-1588"/>
            <a:ext cx="2239963" cy="4629151"/>
          </a:xfr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3"/>
          <p:cNvSpPr txBox="1">
            <a:spLocks/>
          </p:cNvSpPr>
          <p:nvPr/>
        </p:nvSpPr>
        <p:spPr bwMode="auto">
          <a:xfrm>
            <a:off x="125413" y="403225"/>
            <a:ext cx="822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28600" eaLnBrk="0" hangingPunct="0">
              <a:defRPr>
                <a:solidFill>
                  <a:schemeClr val="tx1"/>
                </a:solidFill>
                <a:latin typeface="Arial" charset="0"/>
                <a:ea typeface="ＭＳ Ｐゴシック" charset="0"/>
                <a:cs typeface="Arial" charset="0"/>
              </a:defRPr>
            </a:lvl1pPr>
            <a:lvl2pPr marL="742950" indent="-285750" defTabSz="228600" eaLnBrk="0" hangingPunct="0">
              <a:defRPr>
                <a:solidFill>
                  <a:schemeClr val="tx1"/>
                </a:solidFill>
                <a:latin typeface="Arial" charset="0"/>
                <a:ea typeface="Arial" charset="0"/>
                <a:cs typeface="Arial" charset="0"/>
              </a:defRPr>
            </a:lvl2pPr>
            <a:lvl3pPr marL="1143000" indent="-228600" defTabSz="228600" eaLnBrk="0" hangingPunct="0">
              <a:defRPr>
                <a:solidFill>
                  <a:schemeClr val="tx1"/>
                </a:solidFill>
                <a:latin typeface="Arial" charset="0"/>
                <a:ea typeface="Arial" charset="0"/>
                <a:cs typeface="Arial" charset="0"/>
              </a:defRPr>
            </a:lvl3pPr>
            <a:lvl4pPr marL="1600200" indent="-228600" defTabSz="228600" eaLnBrk="0" hangingPunct="0">
              <a:defRPr>
                <a:solidFill>
                  <a:schemeClr val="tx1"/>
                </a:solidFill>
                <a:latin typeface="Arial" charset="0"/>
                <a:ea typeface="Arial" charset="0"/>
                <a:cs typeface="Arial" charset="0"/>
              </a:defRPr>
            </a:lvl4pPr>
            <a:lvl5pPr marL="2057400" indent="-228600" defTabSz="228600" eaLnBrk="0" hangingPunct="0">
              <a:defRPr>
                <a:solidFill>
                  <a:schemeClr val="tx1"/>
                </a:solidFill>
                <a:latin typeface="Arial" charset="0"/>
                <a:ea typeface="Arial" charset="0"/>
                <a:cs typeface="Arial" charset="0"/>
              </a:defRPr>
            </a:lvl5pPr>
            <a:lvl6pPr marL="2514600" indent="-228600" defTabSz="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Clr>
                <a:srgbClr val="FF0000"/>
              </a:buClr>
              <a:buSzPct val="85000"/>
            </a:pPr>
            <a:r>
              <a:rPr lang="en-US">
                <a:solidFill>
                  <a:srgbClr val="FF1414"/>
                </a:solidFill>
              </a:rPr>
              <a:t>Enrich Product and Catalog Information in a Central Location</a:t>
            </a:r>
          </a:p>
        </p:txBody>
      </p:sp>
      <p:sp>
        <p:nvSpPr>
          <p:cNvPr id="34819" name="Title 1"/>
          <p:cNvSpPr txBox="1">
            <a:spLocks/>
          </p:cNvSpPr>
          <p:nvPr/>
        </p:nvSpPr>
        <p:spPr bwMode="auto">
          <a:xfrm>
            <a:off x="107950" y="0"/>
            <a:ext cx="82296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90000"/>
              </a:lnSpc>
            </a:pPr>
            <a:r>
              <a:rPr lang="en-US" sz="2800" b="1">
                <a:solidFill>
                  <a:srgbClr val="424545"/>
                </a:solidFill>
              </a:rPr>
              <a:t>Solving the Commercialization Problem</a:t>
            </a:r>
          </a:p>
        </p:txBody>
      </p:sp>
      <p:grpSp>
        <p:nvGrpSpPr>
          <p:cNvPr id="34820" name="Group 80"/>
          <p:cNvGrpSpPr>
            <a:grpSpLocks/>
          </p:cNvGrpSpPr>
          <p:nvPr/>
        </p:nvGrpSpPr>
        <p:grpSpPr bwMode="auto">
          <a:xfrm>
            <a:off x="36513" y="188913"/>
            <a:ext cx="8982075" cy="4565650"/>
            <a:chOff x="35856" y="188258"/>
            <a:chExt cx="8982640" cy="4566917"/>
          </a:xfrm>
        </p:grpSpPr>
        <p:grpSp>
          <p:nvGrpSpPr>
            <p:cNvPr id="34821" name="Group 78"/>
            <p:cNvGrpSpPr>
              <a:grpSpLocks/>
            </p:cNvGrpSpPr>
            <p:nvPr/>
          </p:nvGrpSpPr>
          <p:grpSpPr bwMode="auto">
            <a:xfrm>
              <a:off x="35856" y="188258"/>
              <a:ext cx="8982640" cy="4566917"/>
              <a:chOff x="35856" y="197223"/>
              <a:chExt cx="8982640" cy="4566917"/>
            </a:xfrm>
          </p:grpSpPr>
          <p:sp>
            <p:nvSpPr>
              <p:cNvPr id="34823" name="Line 2"/>
              <p:cNvSpPr>
                <a:spLocks noChangeShapeType="1"/>
              </p:cNvSpPr>
              <p:nvPr/>
            </p:nvSpPr>
            <p:spPr bwMode="gray">
              <a:xfrm flipH="1" flipV="1">
                <a:off x="712174" y="770469"/>
                <a:ext cx="0" cy="1667338"/>
              </a:xfrm>
              <a:prstGeom prst="line">
                <a:avLst/>
              </a:prstGeom>
              <a:noFill/>
              <a:ln w="28575">
                <a:solidFill>
                  <a:srgbClr val="424545"/>
                </a:solidFill>
                <a:round/>
                <a:headEnd/>
                <a:tailEnd type="oval" w="sm" len="sm"/>
              </a:ln>
              <a:extLst>
                <a:ext uri="{909E8E84-426E-40DD-AFC4-6F175D3DCCD1}">
                  <a14:hiddenFill xmlns:a14="http://schemas.microsoft.com/office/drawing/2010/main">
                    <a:noFill/>
                  </a14:hiddenFill>
                </a:ext>
              </a:extLst>
            </p:spPr>
            <p:txBody>
              <a:bodyPr/>
              <a:lstStyle/>
              <a:p>
                <a:endParaRPr lang="en-US"/>
              </a:p>
            </p:txBody>
          </p:sp>
          <p:sp>
            <p:nvSpPr>
              <p:cNvPr id="34824" name="Line 3"/>
              <p:cNvSpPr>
                <a:spLocks noChangeShapeType="1"/>
              </p:cNvSpPr>
              <p:nvPr/>
            </p:nvSpPr>
            <p:spPr bwMode="gray">
              <a:xfrm flipV="1">
                <a:off x="3638120" y="770469"/>
                <a:ext cx="0" cy="1922996"/>
              </a:xfrm>
              <a:prstGeom prst="line">
                <a:avLst/>
              </a:prstGeom>
              <a:noFill/>
              <a:ln w="28575">
                <a:solidFill>
                  <a:srgbClr val="424545"/>
                </a:solidFill>
                <a:round/>
                <a:headEnd/>
                <a:tailEnd type="oval" w="sm" len="sm"/>
              </a:ln>
              <a:extLst>
                <a:ext uri="{909E8E84-426E-40DD-AFC4-6F175D3DCCD1}">
                  <a14:hiddenFill xmlns:a14="http://schemas.microsoft.com/office/drawing/2010/main">
                    <a:noFill/>
                  </a14:hiddenFill>
                </a:ext>
              </a:extLst>
            </p:spPr>
            <p:txBody>
              <a:bodyPr/>
              <a:lstStyle/>
              <a:p>
                <a:endParaRPr lang="en-US"/>
              </a:p>
            </p:txBody>
          </p:sp>
          <p:sp>
            <p:nvSpPr>
              <p:cNvPr id="75" name="Oval 97"/>
              <p:cNvSpPr>
                <a:spLocks noChangeArrowheads="1"/>
              </p:cNvSpPr>
              <p:nvPr/>
            </p:nvSpPr>
            <p:spPr bwMode="gray">
              <a:xfrm>
                <a:off x="161276" y="1815334"/>
                <a:ext cx="1101794" cy="1100443"/>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76" name="Oval 97"/>
              <p:cNvSpPr>
                <a:spLocks noChangeArrowheads="1"/>
              </p:cNvSpPr>
              <p:nvPr/>
            </p:nvSpPr>
            <p:spPr bwMode="gray">
              <a:xfrm>
                <a:off x="1591704" y="1815334"/>
                <a:ext cx="1101794" cy="1100443"/>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77" name="Oval 97"/>
              <p:cNvSpPr>
                <a:spLocks noChangeArrowheads="1"/>
              </p:cNvSpPr>
              <p:nvPr/>
            </p:nvSpPr>
            <p:spPr bwMode="gray">
              <a:xfrm>
                <a:off x="3085635" y="1815334"/>
                <a:ext cx="1101794" cy="1100443"/>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78" name="Oval 97"/>
              <p:cNvSpPr>
                <a:spLocks noChangeArrowheads="1"/>
              </p:cNvSpPr>
              <p:nvPr/>
            </p:nvSpPr>
            <p:spPr bwMode="gray">
              <a:xfrm>
                <a:off x="4516063" y="1815334"/>
                <a:ext cx="1101794" cy="1100443"/>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28" name="AutoShape 54"/>
              <p:cNvSpPr>
                <a:spLocks noChangeArrowheads="1"/>
              </p:cNvSpPr>
              <p:nvPr/>
            </p:nvSpPr>
            <p:spPr bwMode="ltGray">
              <a:xfrm>
                <a:off x="124762" y="2205967"/>
                <a:ext cx="7360113" cy="841608"/>
              </a:xfrm>
              <a:custGeom>
                <a:avLst/>
                <a:gdLst/>
                <a:ahLst/>
                <a:cxnLst/>
                <a:rect l="l" t="t" r="r" b="b"/>
                <a:pathLst>
                  <a:path w="9188136" h="841604">
                    <a:moveTo>
                      <a:pt x="0" y="0"/>
                    </a:moveTo>
                    <a:lnTo>
                      <a:pt x="8477448" y="0"/>
                    </a:lnTo>
                    <a:lnTo>
                      <a:pt x="8842375" y="0"/>
                    </a:lnTo>
                    <a:lnTo>
                      <a:pt x="8843836" y="0"/>
                    </a:lnTo>
                    <a:lnTo>
                      <a:pt x="9188136" y="420802"/>
                    </a:lnTo>
                    <a:lnTo>
                      <a:pt x="8843836" y="841604"/>
                    </a:lnTo>
                    <a:lnTo>
                      <a:pt x="8842375" y="841604"/>
                    </a:lnTo>
                    <a:lnTo>
                      <a:pt x="8477448" y="841604"/>
                    </a:lnTo>
                    <a:lnTo>
                      <a:pt x="0" y="841604"/>
                    </a:lnTo>
                    <a:close/>
                  </a:path>
                </a:pathLst>
              </a:custGeom>
              <a:gradFill rotWithShape="1">
                <a:gsLst>
                  <a:gs pos="100000">
                    <a:schemeClr val="accent1">
                      <a:lumMod val="75000"/>
                    </a:schemeClr>
                  </a:gs>
                  <a:gs pos="0">
                    <a:srgbClr val="FF1414"/>
                  </a:gs>
                </a:gsLst>
                <a:lin ang="0" scaled="1"/>
              </a:gradFill>
              <a:ln w="19050">
                <a:noFill/>
                <a:miter lim="800000"/>
                <a:headEnd/>
                <a:tailEnd/>
              </a:ln>
            </p:spPr>
            <p:txBody>
              <a:bodyPr anchor="ctr"/>
              <a:lstStyle/>
              <a:p>
                <a:pPr fontAlgn="auto">
                  <a:spcBef>
                    <a:spcPts val="0"/>
                  </a:spcBef>
                  <a:spcAft>
                    <a:spcPts val="0"/>
                  </a:spcAft>
                  <a:defRPr/>
                </a:pPr>
                <a:endParaRPr lang="en-US" sz="2400">
                  <a:solidFill>
                    <a:srgbClr val="000000"/>
                  </a:solidFill>
                  <a:latin typeface="Arial"/>
                  <a:ea typeface="+mn-ea"/>
                  <a:cs typeface="Arial" pitchFamily="34" charset="0"/>
                </a:endParaRPr>
              </a:p>
            </p:txBody>
          </p:sp>
          <p:sp>
            <p:nvSpPr>
              <p:cNvPr id="34830" name="Line 4"/>
              <p:cNvSpPr>
                <a:spLocks noChangeShapeType="1"/>
              </p:cNvSpPr>
              <p:nvPr/>
            </p:nvSpPr>
            <p:spPr bwMode="gray">
              <a:xfrm>
                <a:off x="5070135" y="2804621"/>
                <a:ext cx="0" cy="1416443"/>
              </a:xfrm>
              <a:prstGeom prst="line">
                <a:avLst/>
              </a:prstGeom>
              <a:noFill/>
              <a:ln w="28575">
                <a:solidFill>
                  <a:srgbClr val="424545"/>
                </a:solidFill>
                <a:round/>
                <a:headEnd/>
                <a:tailEnd type="oval" w="sm" len="sm"/>
              </a:ln>
              <a:extLst>
                <a:ext uri="{909E8E84-426E-40DD-AFC4-6F175D3DCCD1}">
                  <a14:hiddenFill xmlns:a14="http://schemas.microsoft.com/office/drawing/2010/main">
                    <a:noFill/>
                  </a14:hiddenFill>
                </a:ext>
              </a:extLst>
            </p:spPr>
            <p:txBody>
              <a:bodyPr/>
              <a:lstStyle/>
              <a:p>
                <a:endParaRPr lang="en-US"/>
              </a:p>
            </p:txBody>
          </p:sp>
          <p:sp>
            <p:nvSpPr>
              <p:cNvPr id="34831" name="Line 5"/>
              <p:cNvSpPr>
                <a:spLocks noChangeShapeType="1"/>
              </p:cNvSpPr>
              <p:nvPr/>
            </p:nvSpPr>
            <p:spPr bwMode="gray">
              <a:xfrm flipH="1">
                <a:off x="2133075" y="2903074"/>
                <a:ext cx="9526" cy="1678453"/>
              </a:xfrm>
              <a:prstGeom prst="line">
                <a:avLst/>
              </a:prstGeom>
              <a:noFill/>
              <a:ln w="28575">
                <a:solidFill>
                  <a:srgbClr val="424545"/>
                </a:solidFill>
                <a:round/>
                <a:headEnd/>
                <a:tailEnd type="oval" w="sm" len="sm"/>
              </a:ln>
              <a:extLst>
                <a:ext uri="{909E8E84-426E-40DD-AFC4-6F175D3DCCD1}">
                  <a14:hiddenFill xmlns:a14="http://schemas.microsoft.com/office/drawing/2010/main">
                    <a:noFill/>
                  </a14:hiddenFill>
                </a:ext>
              </a:extLst>
            </p:spPr>
            <p:txBody>
              <a:bodyPr/>
              <a:lstStyle/>
              <a:p>
                <a:endParaRPr lang="en-US"/>
              </a:p>
            </p:txBody>
          </p:sp>
          <p:sp>
            <p:nvSpPr>
              <p:cNvPr id="33" name="Oval 97"/>
              <p:cNvSpPr>
                <a:spLocks noChangeArrowheads="1"/>
              </p:cNvSpPr>
              <p:nvPr/>
            </p:nvSpPr>
            <p:spPr bwMode="gray">
              <a:xfrm>
                <a:off x="161276" y="2047173"/>
                <a:ext cx="1101794" cy="1102031"/>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34" name="Oval 97"/>
              <p:cNvSpPr>
                <a:spLocks noChangeArrowheads="1"/>
              </p:cNvSpPr>
              <p:nvPr/>
            </p:nvSpPr>
            <p:spPr bwMode="gray">
              <a:xfrm>
                <a:off x="1591704" y="2047173"/>
                <a:ext cx="1101794" cy="1102031"/>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35" name="Oval 97"/>
              <p:cNvSpPr>
                <a:spLocks noChangeArrowheads="1"/>
              </p:cNvSpPr>
              <p:nvPr/>
            </p:nvSpPr>
            <p:spPr bwMode="gray">
              <a:xfrm>
                <a:off x="3085635" y="2047173"/>
                <a:ext cx="1101794" cy="1102031"/>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36" name="Oval 97"/>
              <p:cNvSpPr>
                <a:spLocks noChangeArrowheads="1"/>
              </p:cNvSpPr>
              <p:nvPr/>
            </p:nvSpPr>
            <p:spPr bwMode="gray">
              <a:xfrm>
                <a:off x="4516063" y="2047173"/>
                <a:ext cx="1101794" cy="1102031"/>
              </a:xfrm>
              <a:prstGeom prst="ellipse">
                <a:avLst/>
              </a:prstGeom>
              <a:gradFill flip="none" rotWithShape="1">
                <a:gsLst>
                  <a:gs pos="0">
                    <a:schemeClr val="tx2"/>
                  </a:gs>
                  <a:gs pos="100000">
                    <a:schemeClr val="tx2">
                      <a:lumMod val="40000"/>
                      <a:lumOff val="60000"/>
                    </a:schemeClr>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34836" name="Text Box 100"/>
              <p:cNvSpPr txBox="1">
                <a:spLocks noChangeArrowheads="1"/>
              </p:cNvSpPr>
              <p:nvPr/>
            </p:nvSpPr>
            <p:spPr bwMode="gray">
              <a:xfrm>
                <a:off x="710585" y="2529907"/>
                <a:ext cx="828727" cy="35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85000"/>
                  </a:lnSpc>
                </a:pPr>
                <a:r>
                  <a:rPr lang="en-US" sz="2000">
                    <a:solidFill>
                      <a:srgbClr val="FFFFFF"/>
                    </a:solidFill>
                    <a:cs typeface="ＭＳ Ｐゴシック" charset="0"/>
                  </a:rPr>
                  <a:t>1</a:t>
                </a:r>
              </a:p>
            </p:txBody>
          </p:sp>
          <p:sp>
            <p:nvSpPr>
              <p:cNvPr id="34837" name="Text Box 100"/>
              <p:cNvSpPr txBox="1">
                <a:spLocks noChangeArrowheads="1"/>
              </p:cNvSpPr>
              <p:nvPr/>
            </p:nvSpPr>
            <p:spPr bwMode="gray">
              <a:xfrm>
                <a:off x="2580778" y="2529907"/>
                <a:ext cx="828727" cy="35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85000"/>
                  </a:lnSpc>
                </a:pPr>
                <a:r>
                  <a:rPr lang="en-US" sz="2000">
                    <a:solidFill>
                      <a:srgbClr val="FFFFFF"/>
                    </a:solidFill>
                    <a:cs typeface="ＭＳ Ｐゴシック" charset="0"/>
                  </a:rPr>
                  <a:t>2</a:t>
                </a:r>
              </a:p>
            </p:txBody>
          </p:sp>
          <p:sp>
            <p:nvSpPr>
              <p:cNvPr id="34838" name="Text Box 100"/>
              <p:cNvSpPr txBox="1">
                <a:spLocks noChangeArrowheads="1"/>
              </p:cNvSpPr>
              <p:nvPr/>
            </p:nvSpPr>
            <p:spPr bwMode="gray">
              <a:xfrm>
                <a:off x="4452559" y="2529907"/>
                <a:ext cx="828727" cy="35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85000"/>
                  </a:lnSpc>
                </a:pPr>
                <a:r>
                  <a:rPr lang="en-US" sz="2000">
                    <a:solidFill>
                      <a:srgbClr val="FFFFFF"/>
                    </a:solidFill>
                    <a:cs typeface="ＭＳ Ｐゴシック" charset="0"/>
                  </a:rPr>
                  <a:t>3</a:t>
                </a:r>
              </a:p>
            </p:txBody>
          </p:sp>
          <p:sp>
            <p:nvSpPr>
              <p:cNvPr id="34839" name="Text Box 100"/>
              <p:cNvSpPr txBox="1">
                <a:spLocks noChangeArrowheads="1"/>
              </p:cNvSpPr>
              <p:nvPr/>
            </p:nvSpPr>
            <p:spPr bwMode="gray">
              <a:xfrm>
                <a:off x="6324339" y="2529907"/>
                <a:ext cx="828727" cy="35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85000"/>
                  </a:lnSpc>
                </a:pPr>
                <a:r>
                  <a:rPr lang="en-US" sz="2000">
                    <a:solidFill>
                      <a:srgbClr val="FFFFFF"/>
                    </a:solidFill>
                    <a:cs typeface="ＭＳ Ｐゴシック" charset="0"/>
                  </a:rPr>
                  <a:t>4</a:t>
                </a:r>
              </a:p>
            </p:txBody>
          </p:sp>
          <p:sp>
            <p:nvSpPr>
              <p:cNvPr id="34840" name="Text Box 29"/>
              <p:cNvSpPr txBox="1">
                <a:spLocks noChangeArrowheads="1"/>
              </p:cNvSpPr>
              <p:nvPr/>
            </p:nvSpPr>
            <p:spPr bwMode="gray">
              <a:xfrm>
                <a:off x="766152" y="686309"/>
                <a:ext cx="1873368" cy="101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5888" indent="-115888"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Clr>
                    <a:srgbClr val="FF1414"/>
                  </a:buClr>
                  <a:buFont typeface="Arial" charset="0"/>
                  <a:buChar char="•"/>
                </a:pPr>
                <a:r>
                  <a:rPr lang="en-US" sz="1000">
                    <a:solidFill>
                      <a:srgbClr val="424545"/>
                    </a:solidFill>
                    <a:cs typeface="ＭＳ Ｐゴシック" charset="0"/>
                  </a:rPr>
                  <a:t>Orchestrated Collaborative Product Definition</a:t>
                </a:r>
              </a:p>
              <a:p>
                <a:pPr eaLnBrk="1" hangingPunct="1">
                  <a:buClr>
                    <a:srgbClr val="FF1414"/>
                  </a:buClr>
                  <a:buFont typeface="Arial" charset="0"/>
                  <a:buChar char="•"/>
                </a:pPr>
                <a:r>
                  <a:rPr lang="en-US" sz="1000">
                    <a:solidFill>
                      <a:srgbClr val="424545"/>
                    </a:solidFill>
                    <a:cs typeface="ＭＳ Ｐゴシック" charset="0"/>
                  </a:rPr>
                  <a:t>Governance and Approval Workflow</a:t>
                </a:r>
              </a:p>
              <a:p>
                <a:pPr eaLnBrk="1" hangingPunct="1">
                  <a:buClr>
                    <a:srgbClr val="FF1414"/>
                  </a:buClr>
                  <a:buFont typeface="Arial" charset="0"/>
                  <a:buChar char="•"/>
                </a:pPr>
                <a:r>
                  <a:rPr lang="en-US" sz="1000">
                    <a:solidFill>
                      <a:srgbClr val="424545"/>
                    </a:solidFill>
                    <a:cs typeface="ＭＳ Ｐゴシック" charset="0"/>
                  </a:rPr>
                  <a:t>Dynamic Rule-Based Policy Enforcement</a:t>
                </a:r>
              </a:p>
            </p:txBody>
          </p:sp>
          <p:sp>
            <p:nvSpPr>
              <p:cNvPr id="43" name="Text Box 31"/>
              <p:cNvSpPr txBox="1">
                <a:spLocks noChangeArrowheads="1"/>
              </p:cNvSpPr>
              <p:nvPr/>
            </p:nvSpPr>
            <p:spPr bwMode="gray">
              <a:xfrm>
                <a:off x="2112437" y="3287355"/>
                <a:ext cx="2997389" cy="1476785"/>
              </a:xfrm>
              <a:prstGeom prst="rect">
                <a:avLst/>
              </a:prstGeom>
              <a:noFill/>
              <a:ln>
                <a:noFill/>
              </a:ln>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Extensible and Scalable Data Model</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Product Attributes, Rich Formatted Descriptions, Relationships and Pack Configurations</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Real-Time/Embedded Data Cleansing and Standardization</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Digital Asset and Unstructured Data Association</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Role Based and Data Level Security</a:t>
                </a:r>
              </a:p>
              <a:p>
                <a:pPr eaLnBrk="1" fontAlgn="auto" hangingPunct="1">
                  <a:spcBef>
                    <a:spcPts val="0"/>
                  </a:spcBef>
                  <a:spcAft>
                    <a:spcPts val="0"/>
                  </a:spcAft>
                  <a:buClr>
                    <a:srgbClr val="FF1414"/>
                  </a:buClr>
                  <a:buFont typeface="Arial" pitchFamily="34" charset="0"/>
                  <a:buChar char="•"/>
                  <a:defRPr/>
                </a:pPr>
                <a:endParaRPr lang="en-US" sz="1000" dirty="0" smtClean="0">
                  <a:solidFill>
                    <a:srgbClr val="424545"/>
                  </a:solidFill>
                  <a:cs typeface="Arial" pitchFamily="34" charset="0"/>
                </a:endParaRPr>
              </a:p>
            </p:txBody>
          </p:sp>
          <p:grpSp>
            <p:nvGrpSpPr>
              <p:cNvPr id="34842" name="Group 70"/>
              <p:cNvGrpSpPr>
                <a:grpSpLocks/>
              </p:cNvGrpSpPr>
              <p:nvPr/>
            </p:nvGrpSpPr>
            <p:grpSpPr bwMode="auto">
              <a:xfrm>
                <a:off x="6947648" y="197223"/>
                <a:ext cx="2070848" cy="4454154"/>
                <a:chOff x="6947648" y="197223"/>
                <a:chExt cx="2070848" cy="4454154"/>
              </a:xfrm>
            </p:grpSpPr>
            <p:grpSp>
              <p:nvGrpSpPr>
                <p:cNvPr id="34856" name="Group 68"/>
                <p:cNvGrpSpPr>
                  <a:grpSpLocks/>
                </p:cNvGrpSpPr>
                <p:nvPr/>
              </p:nvGrpSpPr>
              <p:grpSpPr bwMode="auto">
                <a:xfrm>
                  <a:off x="6947648" y="197223"/>
                  <a:ext cx="2070848" cy="4454154"/>
                  <a:chOff x="4997150" y="197223"/>
                  <a:chExt cx="4021345" cy="4454154"/>
                </a:xfrm>
              </p:grpSpPr>
              <p:sp>
                <p:nvSpPr>
                  <p:cNvPr id="34858" name="Rectangle 14"/>
                  <p:cNvSpPr>
                    <a:spLocks noChangeArrowheads="1"/>
                  </p:cNvSpPr>
                  <p:nvPr/>
                </p:nvSpPr>
                <p:spPr bwMode="gray">
                  <a:xfrm>
                    <a:off x="6018800" y="4092441"/>
                    <a:ext cx="2984279" cy="531961"/>
                  </a:xfrm>
                  <a:prstGeom prst="rect">
                    <a:avLst/>
                  </a:prstGeom>
                  <a:solidFill>
                    <a:schemeClr val="bg2"/>
                  </a:solidFill>
                  <a:ln w="19050">
                    <a:solidFill>
                      <a:srgbClr val="FFFFFF"/>
                    </a:solidFill>
                    <a:miter lim="800000"/>
                    <a:headEnd/>
                    <a:tailEnd/>
                  </a:ln>
                </p:spPr>
                <p:txBody>
                  <a:bodyPr wrap="none" anchor="ctr"/>
                  <a:lstStyle/>
                  <a:p>
                    <a:endParaRPr lang="en-US">
                      <a:solidFill>
                        <a:srgbClr val="000000"/>
                      </a:solidFill>
                    </a:endParaRPr>
                  </a:p>
                </p:txBody>
              </p:sp>
              <p:sp>
                <p:nvSpPr>
                  <p:cNvPr id="34859" name="Rectangle 22"/>
                  <p:cNvSpPr>
                    <a:spLocks noChangeArrowheads="1"/>
                  </p:cNvSpPr>
                  <p:nvPr/>
                </p:nvSpPr>
                <p:spPr bwMode="gray">
                  <a:xfrm>
                    <a:off x="6142117" y="4203597"/>
                    <a:ext cx="1556882" cy="30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FFFFFF"/>
                        </a:solidFill>
                      </a:rPr>
                      <a:t>Mobile</a:t>
                    </a:r>
                  </a:p>
                </p:txBody>
              </p:sp>
              <p:sp>
                <p:nvSpPr>
                  <p:cNvPr id="48" name="Freeform 108"/>
                  <p:cNvSpPr>
                    <a:spLocks/>
                  </p:cNvSpPr>
                  <p:nvPr/>
                </p:nvSpPr>
                <p:spPr bwMode="ltGray">
                  <a:xfrm>
                    <a:off x="5214155" y="2682350"/>
                    <a:ext cx="804645" cy="1969046"/>
                  </a:xfrm>
                  <a:custGeom>
                    <a:avLst/>
                    <a:gdLst>
                      <a:gd name="T0" fmla="*/ 12 w 765"/>
                      <a:gd name="T1" fmla="*/ 39 h 1177"/>
                      <a:gd name="T2" fmla="*/ 0 w 765"/>
                      <a:gd name="T3" fmla="*/ 0 h 1177"/>
                      <a:gd name="T4" fmla="*/ 765 w 765"/>
                      <a:gd name="T5" fmla="*/ 789 h 1177"/>
                      <a:gd name="T6" fmla="*/ 765 w 765"/>
                      <a:gd name="T7" fmla="*/ 1177 h 1177"/>
                      <a:gd name="T8" fmla="*/ 12 w 765"/>
                      <a:gd name="T9" fmla="*/ 39 h 1177"/>
                      <a:gd name="T10" fmla="*/ 0 60000 65536"/>
                      <a:gd name="T11" fmla="*/ 0 60000 65536"/>
                      <a:gd name="T12" fmla="*/ 0 60000 65536"/>
                      <a:gd name="T13" fmla="*/ 0 60000 65536"/>
                      <a:gd name="T14" fmla="*/ 0 60000 65536"/>
                      <a:gd name="T15" fmla="*/ 0 w 765"/>
                      <a:gd name="T16" fmla="*/ 0 h 1177"/>
                      <a:gd name="T17" fmla="*/ 765 w 765"/>
                      <a:gd name="T18" fmla="*/ 1177 h 1177"/>
                    </a:gdLst>
                    <a:ahLst/>
                    <a:cxnLst>
                      <a:cxn ang="T10">
                        <a:pos x="T0" y="T1"/>
                      </a:cxn>
                      <a:cxn ang="T11">
                        <a:pos x="T2" y="T3"/>
                      </a:cxn>
                      <a:cxn ang="T12">
                        <a:pos x="T4" y="T5"/>
                      </a:cxn>
                      <a:cxn ang="T13">
                        <a:pos x="T6" y="T7"/>
                      </a:cxn>
                      <a:cxn ang="T14">
                        <a:pos x="T8" y="T9"/>
                      </a:cxn>
                    </a:cxnLst>
                    <a:rect l="T15" t="T16" r="T17" b="T18"/>
                    <a:pathLst>
                      <a:path w="765" h="1177">
                        <a:moveTo>
                          <a:pt x="12" y="39"/>
                        </a:moveTo>
                        <a:lnTo>
                          <a:pt x="0" y="0"/>
                        </a:lnTo>
                        <a:lnTo>
                          <a:pt x="765" y="789"/>
                        </a:lnTo>
                        <a:lnTo>
                          <a:pt x="765" y="1177"/>
                        </a:lnTo>
                        <a:lnTo>
                          <a:pt x="12" y="39"/>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49" name="Freeform 104"/>
                  <p:cNvSpPr>
                    <a:spLocks/>
                  </p:cNvSpPr>
                  <p:nvPr/>
                </p:nvSpPr>
                <p:spPr bwMode="ltGray">
                  <a:xfrm>
                    <a:off x="5251151" y="197223"/>
                    <a:ext cx="758402" cy="2016685"/>
                  </a:xfrm>
                  <a:custGeom>
                    <a:avLst/>
                    <a:gdLst>
                      <a:gd name="T0" fmla="*/ 0 w 765"/>
                      <a:gd name="T1" fmla="*/ 1143 h 1143"/>
                      <a:gd name="T2" fmla="*/ 0 w 765"/>
                      <a:gd name="T3" fmla="*/ 1104 h 1143"/>
                      <a:gd name="T4" fmla="*/ 765 w 765"/>
                      <a:gd name="T5" fmla="*/ 0 h 1143"/>
                      <a:gd name="T6" fmla="*/ 762 w 765"/>
                      <a:gd name="T7" fmla="*/ 387 h 1143"/>
                      <a:gd name="T8" fmla="*/ 0 w 765"/>
                      <a:gd name="T9" fmla="*/ 1143 h 1143"/>
                      <a:gd name="T10" fmla="*/ 0 60000 65536"/>
                      <a:gd name="T11" fmla="*/ 0 60000 65536"/>
                      <a:gd name="T12" fmla="*/ 0 60000 65536"/>
                      <a:gd name="T13" fmla="*/ 0 60000 65536"/>
                      <a:gd name="T14" fmla="*/ 0 60000 65536"/>
                      <a:gd name="T15" fmla="*/ 0 w 765"/>
                      <a:gd name="T16" fmla="*/ 0 h 1143"/>
                      <a:gd name="T17" fmla="*/ 765 w 765"/>
                      <a:gd name="T18" fmla="*/ 1143 h 1143"/>
                    </a:gdLst>
                    <a:ahLst/>
                    <a:cxnLst>
                      <a:cxn ang="T10">
                        <a:pos x="T0" y="T1"/>
                      </a:cxn>
                      <a:cxn ang="T11">
                        <a:pos x="T2" y="T3"/>
                      </a:cxn>
                      <a:cxn ang="T12">
                        <a:pos x="T4" y="T5"/>
                      </a:cxn>
                      <a:cxn ang="T13">
                        <a:pos x="T6" y="T7"/>
                      </a:cxn>
                      <a:cxn ang="T14">
                        <a:pos x="T8" y="T9"/>
                      </a:cxn>
                    </a:cxnLst>
                    <a:rect l="T15" t="T16" r="T17" b="T18"/>
                    <a:pathLst>
                      <a:path w="765" h="1143">
                        <a:moveTo>
                          <a:pt x="0" y="1143"/>
                        </a:moveTo>
                        <a:lnTo>
                          <a:pt x="0" y="1104"/>
                        </a:lnTo>
                        <a:lnTo>
                          <a:pt x="765" y="0"/>
                        </a:lnTo>
                        <a:lnTo>
                          <a:pt x="762" y="387"/>
                        </a:lnTo>
                        <a:lnTo>
                          <a:pt x="0" y="1143"/>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50" name="Freeform 106"/>
                  <p:cNvSpPr>
                    <a:spLocks/>
                  </p:cNvSpPr>
                  <p:nvPr/>
                </p:nvSpPr>
                <p:spPr bwMode="ltGray">
                  <a:xfrm>
                    <a:off x="4998350" y="1761344"/>
                    <a:ext cx="1029700" cy="674875"/>
                  </a:xfrm>
                  <a:custGeom>
                    <a:avLst/>
                    <a:gdLst>
                      <a:gd name="T0" fmla="*/ 0 w 768"/>
                      <a:gd name="T1" fmla="*/ 504 h 504"/>
                      <a:gd name="T2" fmla="*/ 2 w 768"/>
                      <a:gd name="T3" fmla="*/ 490 h 504"/>
                      <a:gd name="T4" fmla="*/ 768 w 768"/>
                      <a:gd name="T5" fmla="*/ 0 h 504"/>
                      <a:gd name="T6" fmla="*/ 768 w 768"/>
                      <a:gd name="T7" fmla="*/ 411 h 504"/>
                      <a:gd name="T8" fmla="*/ 0 w 768"/>
                      <a:gd name="T9" fmla="*/ 504 h 504"/>
                      <a:gd name="T10" fmla="*/ 0 60000 65536"/>
                      <a:gd name="T11" fmla="*/ 0 60000 65536"/>
                      <a:gd name="T12" fmla="*/ 0 60000 65536"/>
                      <a:gd name="T13" fmla="*/ 0 60000 65536"/>
                      <a:gd name="T14" fmla="*/ 0 60000 65536"/>
                      <a:gd name="T15" fmla="*/ 0 w 768"/>
                      <a:gd name="T16" fmla="*/ 0 h 504"/>
                      <a:gd name="T17" fmla="*/ 768 w 768"/>
                      <a:gd name="T18" fmla="*/ 504 h 504"/>
                    </a:gdLst>
                    <a:ahLst/>
                    <a:cxnLst>
                      <a:cxn ang="T10">
                        <a:pos x="T0" y="T1"/>
                      </a:cxn>
                      <a:cxn ang="T11">
                        <a:pos x="T2" y="T3"/>
                      </a:cxn>
                      <a:cxn ang="T12">
                        <a:pos x="T4" y="T5"/>
                      </a:cxn>
                      <a:cxn ang="T13">
                        <a:pos x="T6" y="T7"/>
                      </a:cxn>
                      <a:cxn ang="T14">
                        <a:pos x="T8" y="T9"/>
                      </a:cxn>
                    </a:cxnLst>
                    <a:rect l="T15" t="T16" r="T17" b="T18"/>
                    <a:pathLst>
                      <a:path w="768" h="504">
                        <a:moveTo>
                          <a:pt x="0" y="504"/>
                        </a:moveTo>
                        <a:lnTo>
                          <a:pt x="2" y="490"/>
                        </a:lnTo>
                        <a:lnTo>
                          <a:pt x="768" y="0"/>
                        </a:lnTo>
                        <a:lnTo>
                          <a:pt x="768" y="411"/>
                        </a:lnTo>
                        <a:lnTo>
                          <a:pt x="0" y="504"/>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51" name="Freeform 107"/>
                  <p:cNvSpPr>
                    <a:spLocks/>
                  </p:cNvSpPr>
                  <p:nvPr/>
                </p:nvSpPr>
                <p:spPr bwMode="ltGray">
                  <a:xfrm>
                    <a:off x="5001432" y="2366350"/>
                    <a:ext cx="1026618" cy="747920"/>
                  </a:xfrm>
                  <a:custGeom>
                    <a:avLst/>
                    <a:gdLst>
                      <a:gd name="T0" fmla="*/ 0 w 765"/>
                      <a:gd name="T1" fmla="*/ 22 h 557"/>
                      <a:gd name="T2" fmla="*/ 1 w 765"/>
                      <a:gd name="T3" fmla="*/ 0 h 557"/>
                      <a:gd name="T4" fmla="*/ 765 w 765"/>
                      <a:gd name="T5" fmla="*/ 142 h 557"/>
                      <a:gd name="T6" fmla="*/ 765 w 765"/>
                      <a:gd name="T7" fmla="*/ 557 h 557"/>
                      <a:gd name="T8" fmla="*/ 0 w 765"/>
                      <a:gd name="T9" fmla="*/ 22 h 557"/>
                      <a:gd name="T10" fmla="*/ 0 60000 65536"/>
                      <a:gd name="T11" fmla="*/ 0 60000 65536"/>
                      <a:gd name="T12" fmla="*/ 0 60000 65536"/>
                      <a:gd name="T13" fmla="*/ 0 60000 65536"/>
                      <a:gd name="T14" fmla="*/ 0 60000 65536"/>
                      <a:gd name="T15" fmla="*/ 0 w 765"/>
                      <a:gd name="T16" fmla="*/ 0 h 557"/>
                      <a:gd name="T17" fmla="*/ 765 w 765"/>
                      <a:gd name="T18" fmla="*/ 557 h 557"/>
                    </a:gdLst>
                    <a:ahLst/>
                    <a:cxnLst>
                      <a:cxn ang="T10">
                        <a:pos x="T0" y="T1"/>
                      </a:cxn>
                      <a:cxn ang="T11">
                        <a:pos x="T2" y="T3"/>
                      </a:cxn>
                      <a:cxn ang="T12">
                        <a:pos x="T4" y="T5"/>
                      </a:cxn>
                      <a:cxn ang="T13">
                        <a:pos x="T6" y="T7"/>
                      </a:cxn>
                      <a:cxn ang="T14">
                        <a:pos x="T8" y="T9"/>
                      </a:cxn>
                    </a:cxnLst>
                    <a:rect l="T15" t="T16" r="T17" b="T18"/>
                    <a:pathLst>
                      <a:path w="765" h="557">
                        <a:moveTo>
                          <a:pt x="0" y="22"/>
                        </a:moveTo>
                        <a:lnTo>
                          <a:pt x="1" y="0"/>
                        </a:lnTo>
                        <a:lnTo>
                          <a:pt x="765" y="142"/>
                        </a:lnTo>
                        <a:lnTo>
                          <a:pt x="765" y="557"/>
                        </a:lnTo>
                        <a:lnTo>
                          <a:pt x="0" y="22"/>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52" name="Freeform 108"/>
                  <p:cNvSpPr>
                    <a:spLocks/>
                  </p:cNvSpPr>
                  <p:nvPr/>
                </p:nvSpPr>
                <p:spPr bwMode="ltGray">
                  <a:xfrm>
                    <a:off x="5001432" y="2320299"/>
                    <a:ext cx="1026618" cy="1578413"/>
                  </a:xfrm>
                  <a:custGeom>
                    <a:avLst/>
                    <a:gdLst>
                      <a:gd name="T0" fmla="*/ 12 w 765"/>
                      <a:gd name="T1" fmla="*/ 39 h 1177"/>
                      <a:gd name="T2" fmla="*/ 0 w 765"/>
                      <a:gd name="T3" fmla="*/ 0 h 1177"/>
                      <a:gd name="T4" fmla="*/ 765 w 765"/>
                      <a:gd name="T5" fmla="*/ 789 h 1177"/>
                      <a:gd name="T6" fmla="*/ 765 w 765"/>
                      <a:gd name="T7" fmla="*/ 1177 h 1177"/>
                      <a:gd name="T8" fmla="*/ 12 w 765"/>
                      <a:gd name="T9" fmla="*/ 39 h 1177"/>
                      <a:gd name="T10" fmla="*/ 0 60000 65536"/>
                      <a:gd name="T11" fmla="*/ 0 60000 65536"/>
                      <a:gd name="T12" fmla="*/ 0 60000 65536"/>
                      <a:gd name="T13" fmla="*/ 0 60000 65536"/>
                      <a:gd name="T14" fmla="*/ 0 60000 65536"/>
                      <a:gd name="T15" fmla="*/ 0 w 765"/>
                      <a:gd name="T16" fmla="*/ 0 h 1177"/>
                      <a:gd name="T17" fmla="*/ 765 w 765"/>
                      <a:gd name="T18" fmla="*/ 1177 h 1177"/>
                    </a:gdLst>
                    <a:ahLst/>
                    <a:cxnLst>
                      <a:cxn ang="T10">
                        <a:pos x="T0" y="T1"/>
                      </a:cxn>
                      <a:cxn ang="T11">
                        <a:pos x="T2" y="T3"/>
                      </a:cxn>
                      <a:cxn ang="T12">
                        <a:pos x="T4" y="T5"/>
                      </a:cxn>
                      <a:cxn ang="T13">
                        <a:pos x="T6" y="T7"/>
                      </a:cxn>
                      <a:cxn ang="T14">
                        <a:pos x="T8" y="T9"/>
                      </a:cxn>
                    </a:cxnLst>
                    <a:rect l="T15" t="T16" r="T17" b="T18"/>
                    <a:pathLst>
                      <a:path w="765" h="1177">
                        <a:moveTo>
                          <a:pt x="12" y="39"/>
                        </a:moveTo>
                        <a:lnTo>
                          <a:pt x="0" y="0"/>
                        </a:lnTo>
                        <a:lnTo>
                          <a:pt x="765" y="789"/>
                        </a:lnTo>
                        <a:lnTo>
                          <a:pt x="765" y="1177"/>
                        </a:lnTo>
                        <a:lnTo>
                          <a:pt x="12" y="39"/>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34865" name="Rectangle 14"/>
                  <p:cNvSpPr>
                    <a:spLocks noChangeArrowheads="1"/>
                  </p:cNvSpPr>
                  <p:nvPr/>
                </p:nvSpPr>
                <p:spPr bwMode="gray">
                  <a:xfrm>
                    <a:off x="6009552" y="968962"/>
                    <a:ext cx="2984279" cy="525608"/>
                  </a:xfrm>
                  <a:prstGeom prst="rect">
                    <a:avLst/>
                  </a:prstGeom>
                  <a:solidFill>
                    <a:schemeClr val="bg2"/>
                  </a:solidFill>
                  <a:ln w="19050">
                    <a:solidFill>
                      <a:srgbClr val="FFFFFF"/>
                    </a:solidFill>
                    <a:miter lim="800000"/>
                    <a:headEnd/>
                    <a:tailEnd/>
                  </a:ln>
                </p:spPr>
                <p:txBody>
                  <a:bodyPr wrap="none" anchor="ctr"/>
                  <a:lstStyle/>
                  <a:p>
                    <a:endParaRPr lang="en-US">
                      <a:solidFill>
                        <a:srgbClr val="000000"/>
                      </a:solidFill>
                    </a:endParaRPr>
                  </a:p>
                </p:txBody>
              </p:sp>
              <p:sp>
                <p:nvSpPr>
                  <p:cNvPr id="34866" name="Rectangle 19"/>
                  <p:cNvSpPr>
                    <a:spLocks noChangeArrowheads="1"/>
                  </p:cNvSpPr>
                  <p:nvPr/>
                </p:nvSpPr>
                <p:spPr bwMode="gray">
                  <a:xfrm>
                    <a:off x="6117454" y="978490"/>
                    <a:ext cx="1556882" cy="52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FFFFFF"/>
                        </a:solidFill>
                      </a:rPr>
                      <a:t>Print Catalog</a:t>
                    </a:r>
                  </a:p>
                </p:txBody>
              </p:sp>
              <p:pic>
                <p:nvPicPr>
                  <p:cNvPr id="34867" name="Picture 54" descr="ph-ind-retail-012-cropped.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09693" y="970023"/>
                    <a:ext cx="1308802" cy="5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14"/>
                  <p:cNvSpPr>
                    <a:spLocks noChangeArrowheads="1"/>
                  </p:cNvSpPr>
                  <p:nvPr/>
                </p:nvSpPr>
                <p:spPr bwMode="gray">
                  <a:xfrm>
                    <a:off x="6028050" y="1761344"/>
                    <a:ext cx="2984279" cy="560544"/>
                  </a:xfrm>
                  <a:prstGeom prst="rect">
                    <a:avLst/>
                  </a:prstGeom>
                  <a:solidFill>
                    <a:schemeClr val="bg1">
                      <a:lumMod val="50000"/>
                    </a:schemeClr>
                  </a:solidFill>
                  <a:ln w="19050">
                    <a:solidFill>
                      <a:srgbClr val="FFFFFF"/>
                    </a:solidFill>
                    <a:miter lim="800000"/>
                    <a:headEnd/>
                    <a:tailEnd/>
                  </a:ln>
                </p:spPr>
                <p:txBody>
                  <a:bodyPr wrap="none"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34869" name="Rectangle 20"/>
                  <p:cNvSpPr>
                    <a:spLocks noChangeArrowheads="1"/>
                  </p:cNvSpPr>
                  <p:nvPr/>
                </p:nvSpPr>
                <p:spPr bwMode="gray">
                  <a:xfrm>
                    <a:off x="6151367" y="1886792"/>
                    <a:ext cx="1556880" cy="30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FFFFFF"/>
                        </a:solidFill>
                      </a:rPr>
                      <a:t>Web</a:t>
                    </a:r>
                  </a:p>
                </p:txBody>
              </p:sp>
              <p:pic>
                <p:nvPicPr>
                  <p:cNvPr id="34870" name="Picture 57" descr="ph-ind-retail-010-cropped.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44402" y="1767303"/>
                    <a:ext cx="1254012" cy="54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1" name="Rectangle 14"/>
                  <p:cNvSpPr>
                    <a:spLocks noChangeArrowheads="1"/>
                  </p:cNvSpPr>
                  <p:nvPr/>
                </p:nvSpPr>
                <p:spPr bwMode="gray">
                  <a:xfrm>
                    <a:off x="6028050" y="2552138"/>
                    <a:ext cx="2984279" cy="562131"/>
                  </a:xfrm>
                  <a:prstGeom prst="rect">
                    <a:avLst/>
                  </a:prstGeom>
                  <a:solidFill>
                    <a:schemeClr val="bg2"/>
                  </a:solidFill>
                  <a:ln w="19050">
                    <a:solidFill>
                      <a:srgbClr val="FFFFFF"/>
                    </a:solidFill>
                    <a:miter lim="800000"/>
                    <a:headEnd/>
                    <a:tailEnd/>
                  </a:ln>
                </p:spPr>
                <p:txBody>
                  <a:bodyPr wrap="none" anchor="ctr"/>
                  <a:lstStyle/>
                  <a:p>
                    <a:endParaRPr lang="en-US">
                      <a:solidFill>
                        <a:srgbClr val="000000"/>
                      </a:solidFill>
                    </a:endParaRPr>
                  </a:p>
                </p:txBody>
              </p:sp>
              <p:sp>
                <p:nvSpPr>
                  <p:cNvPr id="34872" name="Rectangle 21"/>
                  <p:cNvSpPr>
                    <a:spLocks noChangeArrowheads="1"/>
                  </p:cNvSpPr>
                  <p:nvPr/>
                </p:nvSpPr>
                <p:spPr bwMode="gray">
                  <a:xfrm>
                    <a:off x="6135952" y="2552138"/>
                    <a:ext cx="1553798" cy="52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FFFFFF"/>
                        </a:solidFill>
                      </a:rPr>
                      <a:t>Call Center</a:t>
                    </a:r>
                  </a:p>
                </p:txBody>
              </p:sp>
              <p:pic>
                <p:nvPicPr>
                  <p:cNvPr id="34873" name="Picture 60" descr="ph_ind_custsrv_007_cropped.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31232" y="2556312"/>
                    <a:ext cx="1262966" cy="54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14"/>
                  <p:cNvSpPr>
                    <a:spLocks noChangeArrowheads="1"/>
                  </p:cNvSpPr>
                  <p:nvPr/>
                </p:nvSpPr>
                <p:spPr bwMode="gray">
                  <a:xfrm>
                    <a:off x="6018800" y="214690"/>
                    <a:ext cx="2984279" cy="525609"/>
                  </a:xfrm>
                  <a:prstGeom prst="rect">
                    <a:avLst/>
                  </a:prstGeom>
                  <a:solidFill>
                    <a:schemeClr val="bg1">
                      <a:lumMod val="50000"/>
                    </a:schemeClr>
                  </a:solidFill>
                  <a:ln w="19050">
                    <a:solidFill>
                      <a:srgbClr val="FFFFFF"/>
                    </a:solidFill>
                    <a:miter lim="800000"/>
                    <a:headEnd/>
                    <a:tailEnd/>
                  </a:ln>
                </p:spPr>
                <p:txBody>
                  <a:bodyPr wrap="none"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34875" name="Rectangle 19"/>
                  <p:cNvSpPr>
                    <a:spLocks noChangeArrowheads="1"/>
                  </p:cNvSpPr>
                  <p:nvPr/>
                </p:nvSpPr>
                <p:spPr bwMode="gray">
                  <a:xfrm>
                    <a:off x="6142117" y="324258"/>
                    <a:ext cx="1556882" cy="30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FFFFFF"/>
                        </a:solidFill>
                      </a:rPr>
                      <a:t>Stores</a:t>
                    </a:r>
                  </a:p>
                </p:txBody>
              </p:sp>
              <p:pic>
                <p:nvPicPr>
                  <p:cNvPr id="34876" name="Picture 63" descr="ph-ind-retail-013-cropped.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711839" y="226182"/>
                    <a:ext cx="1285156" cy="49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14"/>
                  <p:cNvSpPr>
                    <a:spLocks noChangeArrowheads="1"/>
                  </p:cNvSpPr>
                  <p:nvPr/>
                </p:nvSpPr>
                <p:spPr bwMode="gray">
                  <a:xfrm>
                    <a:off x="6028050" y="3366753"/>
                    <a:ext cx="2984279" cy="531960"/>
                  </a:xfrm>
                  <a:prstGeom prst="rect">
                    <a:avLst/>
                  </a:prstGeom>
                  <a:solidFill>
                    <a:schemeClr val="bg1">
                      <a:lumMod val="50000"/>
                    </a:schemeClr>
                  </a:solidFill>
                  <a:ln w="19050">
                    <a:solidFill>
                      <a:srgbClr val="FFFFFF"/>
                    </a:solidFill>
                    <a:miter lim="800000"/>
                    <a:headEnd/>
                    <a:tailEnd/>
                  </a:ln>
                </p:spPr>
                <p:txBody>
                  <a:bodyPr wrap="none"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34878" name="Rectangle 22"/>
                  <p:cNvSpPr>
                    <a:spLocks noChangeArrowheads="1"/>
                  </p:cNvSpPr>
                  <p:nvPr/>
                </p:nvSpPr>
                <p:spPr bwMode="gray">
                  <a:xfrm>
                    <a:off x="6151367" y="3477908"/>
                    <a:ext cx="1556880" cy="3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FFFFFF"/>
                        </a:solidFill>
                      </a:rPr>
                      <a:t>Kiosk</a:t>
                    </a:r>
                  </a:p>
                </p:txBody>
              </p:sp>
              <p:pic>
                <p:nvPicPr>
                  <p:cNvPr id="34879" name="Picture 66" descr="ph_ind_media_004_cropped.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70877" y="4089194"/>
                    <a:ext cx="1334177" cy="5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80" name="Picture 67" descr="ph_ind_finserv_003_cropped.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12860" y="3372793"/>
                    <a:ext cx="1302066" cy="5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 name="Freeform 104"/>
                <p:cNvSpPr>
                  <a:spLocks/>
                </p:cNvSpPr>
                <p:nvPr/>
              </p:nvSpPr>
              <p:spPr bwMode="ltGray">
                <a:xfrm rot="163026">
                  <a:off x="7019708" y="895917"/>
                  <a:ext cx="396900" cy="1533951"/>
                </a:xfrm>
                <a:custGeom>
                  <a:avLst/>
                  <a:gdLst>
                    <a:gd name="T0" fmla="*/ 0 w 765"/>
                    <a:gd name="T1" fmla="*/ 1143 h 1143"/>
                    <a:gd name="T2" fmla="*/ 0 w 765"/>
                    <a:gd name="T3" fmla="*/ 1104 h 1143"/>
                    <a:gd name="T4" fmla="*/ 765 w 765"/>
                    <a:gd name="T5" fmla="*/ 0 h 1143"/>
                    <a:gd name="T6" fmla="*/ 762 w 765"/>
                    <a:gd name="T7" fmla="*/ 387 h 1143"/>
                    <a:gd name="T8" fmla="*/ 0 w 765"/>
                    <a:gd name="T9" fmla="*/ 1143 h 1143"/>
                    <a:gd name="T10" fmla="*/ 0 60000 65536"/>
                    <a:gd name="T11" fmla="*/ 0 60000 65536"/>
                    <a:gd name="T12" fmla="*/ 0 60000 65536"/>
                    <a:gd name="T13" fmla="*/ 0 60000 65536"/>
                    <a:gd name="T14" fmla="*/ 0 60000 65536"/>
                    <a:gd name="T15" fmla="*/ 0 w 765"/>
                    <a:gd name="T16" fmla="*/ 0 h 1143"/>
                    <a:gd name="T17" fmla="*/ 765 w 765"/>
                    <a:gd name="T18" fmla="*/ 1143 h 1143"/>
                  </a:gdLst>
                  <a:ahLst/>
                  <a:cxnLst>
                    <a:cxn ang="T10">
                      <a:pos x="T0" y="T1"/>
                    </a:cxn>
                    <a:cxn ang="T11">
                      <a:pos x="T2" y="T3"/>
                    </a:cxn>
                    <a:cxn ang="T12">
                      <a:pos x="T4" y="T5"/>
                    </a:cxn>
                    <a:cxn ang="T13">
                      <a:pos x="T6" y="T7"/>
                    </a:cxn>
                    <a:cxn ang="T14">
                      <a:pos x="T8" y="T9"/>
                    </a:cxn>
                  </a:cxnLst>
                  <a:rect l="T15" t="T16" r="T17" b="T18"/>
                  <a:pathLst>
                    <a:path w="765" h="1143">
                      <a:moveTo>
                        <a:pt x="0" y="1143"/>
                      </a:moveTo>
                      <a:lnTo>
                        <a:pt x="0" y="1104"/>
                      </a:lnTo>
                      <a:lnTo>
                        <a:pt x="765" y="0"/>
                      </a:lnTo>
                      <a:lnTo>
                        <a:pt x="762" y="387"/>
                      </a:lnTo>
                      <a:lnTo>
                        <a:pt x="0" y="1143"/>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grpSp>
          <p:grpSp>
            <p:nvGrpSpPr>
              <p:cNvPr id="34843" name="Group 25"/>
              <p:cNvGrpSpPr>
                <a:grpSpLocks/>
              </p:cNvGrpSpPr>
              <p:nvPr/>
            </p:nvGrpSpPr>
            <p:grpSpPr bwMode="auto">
              <a:xfrm>
                <a:off x="35856" y="1882588"/>
                <a:ext cx="6938682" cy="1015065"/>
                <a:chOff x="284999" y="2062330"/>
                <a:chExt cx="8776588" cy="1162928"/>
              </a:xfrm>
            </p:grpSpPr>
            <p:sp>
              <p:nvSpPr>
                <p:cNvPr id="6" name="Freeform 5"/>
                <p:cNvSpPr>
                  <a:spLocks/>
                </p:cNvSpPr>
                <p:nvPr/>
              </p:nvSpPr>
              <p:spPr bwMode="gray">
                <a:xfrm>
                  <a:off x="387413" y="2081701"/>
                  <a:ext cx="1791243" cy="1144310"/>
                </a:xfrm>
                <a:custGeom>
                  <a:avLst/>
                  <a:gdLst/>
                  <a:ahLst/>
                  <a:cxnLst/>
                  <a:rect l="l" t="t" r="r" b="b"/>
                  <a:pathLst>
                    <a:path w="2402788" h="1401763">
                      <a:moveTo>
                        <a:pt x="0" y="0"/>
                      </a:moveTo>
                      <a:cubicBezTo>
                        <a:pt x="163823" y="0"/>
                        <a:pt x="674634" y="0"/>
                        <a:pt x="2267372" y="0"/>
                      </a:cubicBezTo>
                      <a:cubicBezTo>
                        <a:pt x="2292963" y="0"/>
                        <a:pt x="2315354" y="25603"/>
                        <a:pt x="2315354" y="44805"/>
                      </a:cubicBezTo>
                      <a:cubicBezTo>
                        <a:pt x="2315354" y="44805"/>
                        <a:pt x="2318553" y="44805"/>
                        <a:pt x="2385728" y="451253"/>
                      </a:cubicBezTo>
                      <a:cubicBezTo>
                        <a:pt x="2424113" y="694481"/>
                        <a:pt x="2385728" y="956911"/>
                        <a:pt x="2385728" y="956911"/>
                      </a:cubicBezTo>
                      <a:cubicBezTo>
                        <a:pt x="2385728" y="956911"/>
                        <a:pt x="2382529" y="976114"/>
                        <a:pt x="2315354" y="1360158"/>
                      </a:cubicBezTo>
                      <a:cubicBezTo>
                        <a:pt x="2312155" y="1382561"/>
                        <a:pt x="2292963" y="1401763"/>
                        <a:pt x="2267372" y="1401763"/>
                      </a:cubicBezTo>
                      <a:cubicBezTo>
                        <a:pt x="2267372" y="1401763"/>
                        <a:pt x="2267372" y="1401763"/>
                        <a:pt x="0" y="1401763"/>
                      </a:cubicBezTo>
                      <a:close/>
                    </a:path>
                  </a:pathLst>
                </a:custGeom>
                <a:solidFill>
                  <a:schemeClr val="bg2"/>
                </a:soli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34847" name="Freeform 20"/>
                <p:cNvSpPr>
                  <a:spLocks/>
                </p:cNvSpPr>
                <p:nvPr/>
              </p:nvSpPr>
              <p:spPr bwMode="gray">
                <a:xfrm>
                  <a:off x="1718797" y="2081701"/>
                  <a:ext cx="2229014" cy="1144310"/>
                </a:xfrm>
                <a:custGeom>
                  <a:avLst/>
                  <a:gdLst>
                    <a:gd name="T0" fmla="*/ 2147483647 w 934"/>
                    <a:gd name="T1" fmla="*/ 2147483647 h 438"/>
                    <a:gd name="T2" fmla="*/ 2147483647 w 934"/>
                    <a:gd name="T3" fmla="*/ 2147483647 h 438"/>
                    <a:gd name="T4" fmla="*/ 2147483647 w 934"/>
                    <a:gd name="T5" fmla="*/ 0 h 438"/>
                    <a:gd name="T6" fmla="*/ 2147483647 w 934"/>
                    <a:gd name="T7" fmla="*/ 0 h 438"/>
                    <a:gd name="T8" fmla="*/ 2147483647 w 934"/>
                    <a:gd name="T9" fmla="*/ 2147483647 h 438"/>
                    <a:gd name="T10" fmla="*/ 2147483647 w 934"/>
                    <a:gd name="T11" fmla="*/ 2147483647 h 438"/>
                    <a:gd name="T12" fmla="*/ 2147483647 w 934"/>
                    <a:gd name="T13" fmla="*/ 2147483647 h 438"/>
                    <a:gd name="T14" fmla="*/ 2147483647 w 934"/>
                    <a:gd name="T15" fmla="*/ 2147483647 h 438"/>
                    <a:gd name="T16" fmla="*/ 2147483647 w 934"/>
                    <a:gd name="T17" fmla="*/ 2147483647 h 438"/>
                    <a:gd name="T18" fmla="*/ 0 w 934"/>
                    <a:gd name="T19" fmla="*/ 2147483647 h 438"/>
                    <a:gd name="T20" fmla="*/ 2147483647 w 934"/>
                    <a:gd name="T21" fmla="*/ 2147483647 h 438"/>
                    <a:gd name="T22" fmla="*/ 2147483647 w 934"/>
                    <a:gd name="T23" fmla="*/ 2147483647 h 438"/>
                    <a:gd name="T24" fmla="*/ 2147483647 w 934"/>
                    <a:gd name="T25" fmla="*/ 2147483647 h 438"/>
                    <a:gd name="T26" fmla="*/ 2147483647 w 934"/>
                    <a:gd name="T27" fmla="*/ 2147483647 h 438"/>
                    <a:gd name="T28" fmla="*/ 2147483647 w 934"/>
                    <a:gd name="T29" fmla="*/ 2147483647 h 438"/>
                    <a:gd name="T30" fmla="*/ 2147483647 w 934"/>
                    <a:gd name="T31" fmla="*/ 2147483647 h 438"/>
                    <a:gd name="T32" fmla="*/ 2147483647 w 934"/>
                    <a:gd name="T33" fmla="*/ 2147483647 h 438"/>
                    <a:gd name="T34" fmla="*/ 2147483647 w 934"/>
                    <a:gd name="T35" fmla="*/ 2147483647 h 438"/>
                    <a:gd name="T36" fmla="*/ 2147483647 w 934"/>
                    <a:gd name="T37" fmla="*/ 2147483647 h 438"/>
                    <a:gd name="T38" fmla="*/ 2147483647 w 934"/>
                    <a:gd name="T39" fmla="*/ 2147483647 h 4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34"/>
                    <a:gd name="T61" fmla="*/ 0 h 438"/>
                    <a:gd name="T62" fmla="*/ 934 w 934"/>
                    <a:gd name="T63" fmla="*/ 438 h 4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34" h="438">
                      <a:moveTo>
                        <a:pt x="922" y="141"/>
                      </a:moveTo>
                      <a:cubicBezTo>
                        <a:pt x="901" y="14"/>
                        <a:pt x="900" y="14"/>
                        <a:pt x="900" y="14"/>
                      </a:cubicBezTo>
                      <a:cubicBezTo>
                        <a:pt x="900" y="8"/>
                        <a:pt x="893" y="0"/>
                        <a:pt x="885" y="0"/>
                      </a:cubicBezTo>
                      <a:cubicBezTo>
                        <a:pt x="152" y="0"/>
                        <a:pt x="152" y="0"/>
                        <a:pt x="152" y="0"/>
                      </a:cubicBezTo>
                      <a:cubicBezTo>
                        <a:pt x="144" y="0"/>
                        <a:pt x="138" y="8"/>
                        <a:pt x="140" y="14"/>
                      </a:cubicBezTo>
                      <a:cubicBezTo>
                        <a:pt x="166" y="161"/>
                        <a:pt x="166" y="161"/>
                        <a:pt x="166" y="161"/>
                      </a:cubicBezTo>
                      <a:cubicBezTo>
                        <a:pt x="166" y="168"/>
                        <a:pt x="162" y="174"/>
                        <a:pt x="154" y="174"/>
                      </a:cubicBezTo>
                      <a:cubicBezTo>
                        <a:pt x="146" y="174"/>
                        <a:pt x="137" y="170"/>
                        <a:pt x="131" y="165"/>
                      </a:cubicBezTo>
                      <a:cubicBezTo>
                        <a:pt x="131" y="165"/>
                        <a:pt x="103" y="141"/>
                        <a:pt x="78" y="141"/>
                      </a:cubicBezTo>
                      <a:cubicBezTo>
                        <a:pt x="35" y="141"/>
                        <a:pt x="0" y="176"/>
                        <a:pt x="0" y="219"/>
                      </a:cubicBezTo>
                      <a:cubicBezTo>
                        <a:pt x="0" y="262"/>
                        <a:pt x="35" y="298"/>
                        <a:pt x="78" y="298"/>
                      </a:cubicBezTo>
                      <a:cubicBezTo>
                        <a:pt x="103" y="298"/>
                        <a:pt x="131" y="274"/>
                        <a:pt x="131" y="274"/>
                      </a:cubicBezTo>
                      <a:cubicBezTo>
                        <a:pt x="137" y="270"/>
                        <a:pt x="146" y="266"/>
                        <a:pt x="154" y="266"/>
                      </a:cubicBezTo>
                      <a:cubicBezTo>
                        <a:pt x="162" y="266"/>
                        <a:pt x="166" y="272"/>
                        <a:pt x="166" y="280"/>
                      </a:cubicBezTo>
                      <a:cubicBezTo>
                        <a:pt x="140" y="425"/>
                        <a:pt x="140" y="425"/>
                        <a:pt x="140" y="425"/>
                      </a:cubicBezTo>
                      <a:cubicBezTo>
                        <a:pt x="138" y="432"/>
                        <a:pt x="144" y="438"/>
                        <a:pt x="152" y="438"/>
                      </a:cubicBezTo>
                      <a:cubicBezTo>
                        <a:pt x="885" y="438"/>
                        <a:pt x="885" y="438"/>
                        <a:pt x="885" y="438"/>
                      </a:cubicBezTo>
                      <a:cubicBezTo>
                        <a:pt x="893" y="438"/>
                        <a:pt x="899" y="432"/>
                        <a:pt x="900" y="425"/>
                      </a:cubicBezTo>
                      <a:cubicBezTo>
                        <a:pt x="921" y="305"/>
                        <a:pt x="922" y="299"/>
                        <a:pt x="922" y="299"/>
                      </a:cubicBezTo>
                      <a:cubicBezTo>
                        <a:pt x="922" y="299"/>
                        <a:pt x="934" y="217"/>
                        <a:pt x="922" y="141"/>
                      </a:cubicBezTo>
                      <a:close/>
                    </a:path>
                  </a:pathLst>
                </a:custGeom>
                <a:solidFill>
                  <a:srgbClr val="A3A3A3"/>
                </a:solidFill>
                <a:ln w="19050">
                  <a:solidFill>
                    <a:srgbClr val="FFFFFF"/>
                  </a:solidFill>
                  <a:round/>
                  <a:headEnd/>
                  <a:tailEnd/>
                </a:ln>
              </p:spPr>
              <p:txBody>
                <a:bodyPr anchor="ctr"/>
                <a:lstStyle/>
                <a:p>
                  <a:endParaRPr lang="en-US"/>
                </a:p>
              </p:txBody>
            </p:sp>
            <p:sp>
              <p:nvSpPr>
                <p:cNvPr id="34848" name="Freeform 18"/>
                <p:cNvSpPr>
                  <a:spLocks/>
                </p:cNvSpPr>
                <p:nvPr/>
              </p:nvSpPr>
              <p:spPr bwMode="gray">
                <a:xfrm>
                  <a:off x="3421683" y="2081701"/>
                  <a:ext cx="2229014" cy="1144310"/>
                </a:xfrm>
                <a:custGeom>
                  <a:avLst/>
                  <a:gdLst>
                    <a:gd name="T0" fmla="*/ 2147483647 w 934"/>
                    <a:gd name="T1" fmla="*/ 2147483647 h 438"/>
                    <a:gd name="T2" fmla="*/ 2147483647 w 934"/>
                    <a:gd name="T3" fmla="*/ 2147483647 h 438"/>
                    <a:gd name="T4" fmla="*/ 2147483647 w 934"/>
                    <a:gd name="T5" fmla="*/ 0 h 438"/>
                    <a:gd name="T6" fmla="*/ 2147483647 w 934"/>
                    <a:gd name="T7" fmla="*/ 0 h 438"/>
                    <a:gd name="T8" fmla="*/ 2147483647 w 934"/>
                    <a:gd name="T9" fmla="*/ 2147483647 h 438"/>
                    <a:gd name="T10" fmla="*/ 2147483647 w 934"/>
                    <a:gd name="T11" fmla="*/ 2147483647 h 438"/>
                    <a:gd name="T12" fmla="*/ 2147483647 w 934"/>
                    <a:gd name="T13" fmla="*/ 2147483647 h 438"/>
                    <a:gd name="T14" fmla="*/ 2147483647 w 934"/>
                    <a:gd name="T15" fmla="*/ 2147483647 h 438"/>
                    <a:gd name="T16" fmla="*/ 2147483647 w 934"/>
                    <a:gd name="T17" fmla="*/ 2147483647 h 438"/>
                    <a:gd name="T18" fmla="*/ 0 w 934"/>
                    <a:gd name="T19" fmla="*/ 2147483647 h 438"/>
                    <a:gd name="T20" fmla="*/ 2147483647 w 934"/>
                    <a:gd name="T21" fmla="*/ 2147483647 h 438"/>
                    <a:gd name="T22" fmla="*/ 2147483647 w 934"/>
                    <a:gd name="T23" fmla="*/ 2147483647 h 438"/>
                    <a:gd name="T24" fmla="*/ 2147483647 w 934"/>
                    <a:gd name="T25" fmla="*/ 2147483647 h 438"/>
                    <a:gd name="T26" fmla="*/ 2147483647 w 934"/>
                    <a:gd name="T27" fmla="*/ 2147483647 h 438"/>
                    <a:gd name="T28" fmla="*/ 2147483647 w 934"/>
                    <a:gd name="T29" fmla="*/ 2147483647 h 438"/>
                    <a:gd name="T30" fmla="*/ 2147483647 w 934"/>
                    <a:gd name="T31" fmla="*/ 2147483647 h 438"/>
                    <a:gd name="T32" fmla="*/ 2147483647 w 934"/>
                    <a:gd name="T33" fmla="*/ 2147483647 h 438"/>
                    <a:gd name="T34" fmla="*/ 2147483647 w 934"/>
                    <a:gd name="T35" fmla="*/ 2147483647 h 438"/>
                    <a:gd name="T36" fmla="*/ 2147483647 w 934"/>
                    <a:gd name="T37" fmla="*/ 2147483647 h 438"/>
                    <a:gd name="T38" fmla="*/ 2147483647 w 934"/>
                    <a:gd name="T39" fmla="*/ 2147483647 h 4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34"/>
                    <a:gd name="T61" fmla="*/ 0 h 438"/>
                    <a:gd name="T62" fmla="*/ 934 w 934"/>
                    <a:gd name="T63" fmla="*/ 438 h 4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34" h="438">
                      <a:moveTo>
                        <a:pt x="922" y="141"/>
                      </a:moveTo>
                      <a:cubicBezTo>
                        <a:pt x="901" y="14"/>
                        <a:pt x="900" y="14"/>
                        <a:pt x="900" y="14"/>
                      </a:cubicBezTo>
                      <a:cubicBezTo>
                        <a:pt x="900" y="8"/>
                        <a:pt x="893" y="0"/>
                        <a:pt x="885" y="0"/>
                      </a:cubicBezTo>
                      <a:cubicBezTo>
                        <a:pt x="152" y="0"/>
                        <a:pt x="152" y="0"/>
                        <a:pt x="152" y="0"/>
                      </a:cubicBezTo>
                      <a:cubicBezTo>
                        <a:pt x="144" y="0"/>
                        <a:pt x="138" y="8"/>
                        <a:pt x="140" y="14"/>
                      </a:cubicBezTo>
                      <a:cubicBezTo>
                        <a:pt x="166" y="161"/>
                        <a:pt x="166" y="161"/>
                        <a:pt x="166" y="161"/>
                      </a:cubicBezTo>
                      <a:cubicBezTo>
                        <a:pt x="166" y="168"/>
                        <a:pt x="162" y="174"/>
                        <a:pt x="154" y="174"/>
                      </a:cubicBezTo>
                      <a:cubicBezTo>
                        <a:pt x="146" y="174"/>
                        <a:pt x="137" y="170"/>
                        <a:pt x="131" y="165"/>
                      </a:cubicBezTo>
                      <a:cubicBezTo>
                        <a:pt x="131" y="165"/>
                        <a:pt x="103" y="141"/>
                        <a:pt x="78" y="141"/>
                      </a:cubicBezTo>
                      <a:cubicBezTo>
                        <a:pt x="35" y="141"/>
                        <a:pt x="0" y="176"/>
                        <a:pt x="0" y="219"/>
                      </a:cubicBezTo>
                      <a:cubicBezTo>
                        <a:pt x="0" y="262"/>
                        <a:pt x="35" y="298"/>
                        <a:pt x="78" y="298"/>
                      </a:cubicBezTo>
                      <a:cubicBezTo>
                        <a:pt x="103" y="298"/>
                        <a:pt x="131" y="274"/>
                        <a:pt x="131" y="274"/>
                      </a:cubicBezTo>
                      <a:cubicBezTo>
                        <a:pt x="137" y="270"/>
                        <a:pt x="146" y="266"/>
                        <a:pt x="154" y="266"/>
                      </a:cubicBezTo>
                      <a:cubicBezTo>
                        <a:pt x="162" y="266"/>
                        <a:pt x="166" y="272"/>
                        <a:pt x="166" y="280"/>
                      </a:cubicBezTo>
                      <a:cubicBezTo>
                        <a:pt x="140" y="425"/>
                        <a:pt x="140" y="425"/>
                        <a:pt x="140" y="425"/>
                      </a:cubicBezTo>
                      <a:cubicBezTo>
                        <a:pt x="138" y="432"/>
                        <a:pt x="144" y="438"/>
                        <a:pt x="152" y="438"/>
                      </a:cubicBezTo>
                      <a:cubicBezTo>
                        <a:pt x="885" y="438"/>
                        <a:pt x="885" y="438"/>
                        <a:pt x="885" y="438"/>
                      </a:cubicBezTo>
                      <a:cubicBezTo>
                        <a:pt x="893" y="438"/>
                        <a:pt x="899" y="432"/>
                        <a:pt x="900" y="425"/>
                      </a:cubicBezTo>
                      <a:cubicBezTo>
                        <a:pt x="921" y="305"/>
                        <a:pt x="922" y="299"/>
                        <a:pt x="922" y="299"/>
                      </a:cubicBezTo>
                      <a:cubicBezTo>
                        <a:pt x="922" y="299"/>
                        <a:pt x="934" y="217"/>
                        <a:pt x="922" y="141"/>
                      </a:cubicBezTo>
                      <a:close/>
                    </a:path>
                  </a:pathLst>
                </a:custGeom>
                <a:solidFill>
                  <a:srgbClr val="A3A3A3"/>
                </a:solidFill>
                <a:ln w="19050">
                  <a:solidFill>
                    <a:srgbClr val="FFFFFF"/>
                  </a:solidFill>
                  <a:round/>
                  <a:headEnd/>
                  <a:tailEnd/>
                </a:ln>
              </p:spPr>
              <p:txBody>
                <a:bodyPr anchor="ctr"/>
                <a:lstStyle/>
                <a:p>
                  <a:endParaRPr lang="en-US"/>
                </a:p>
              </p:txBody>
            </p:sp>
            <p:sp>
              <p:nvSpPr>
                <p:cNvPr id="34849" name="Freeform 19"/>
                <p:cNvSpPr>
                  <a:spLocks/>
                </p:cNvSpPr>
                <p:nvPr/>
              </p:nvSpPr>
              <p:spPr bwMode="gray">
                <a:xfrm>
                  <a:off x="5224975" y="2072604"/>
                  <a:ext cx="2229014" cy="1144311"/>
                </a:xfrm>
                <a:custGeom>
                  <a:avLst/>
                  <a:gdLst>
                    <a:gd name="T0" fmla="*/ 2147483647 w 934"/>
                    <a:gd name="T1" fmla="*/ 2147483647 h 438"/>
                    <a:gd name="T2" fmla="*/ 2147483647 w 934"/>
                    <a:gd name="T3" fmla="*/ 2147483647 h 438"/>
                    <a:gd name="T4" fmla="*/ 2147483647 w 934"/>
                    <a:gd name="T5" fmla="*/ 0 h 438"/>
                    <a:gd name="T6" fmla="*/ 2147483647 w 934"/>
                    <a:gd name="T7" fmla="*/ 0 h 438"/>
                    <a:gd name="T8" fmla="*/ 2147483647 w 934"/>
                    <a:gd name="T9" fmla="*/ 2147483647 h 438"/>
                    <a:gd name="T10" fmla="*/ 2147483647 w 934"/>
                    <a:gd name="T11" fmla="*/ 2147483647 h 438"/>
                    <a:gd name="T12" fmla="*/ 2147483647 w 934"/>
                    <a:gd name="T13" fmla="*/ 2147483647 h 438"/>
                    <a:gd name="T14" fmla="*/ 2147483647 w 934"/>
                    <a:gd name="T15" fmla="*/ 2147483647 h 438"/>
                    <a:gd name="T16" fmla="*/ 2147483647 w 934"/>
                    <a:gd name="T17" fmla="*/ 2147483647 h 438"/>
                    <a:gd name="T18" fmla="*/ 0 w 934"/>
                    <a:gd name="T19" fmla="*/ 2147483647 h 438"/>
                    <a:gd name="T20" fmla="*/ 2147483647 w 934"/>
                    <a:gd name="T21" fmla="*/ 2147483647 h 438"/>
                    <a:gd name="T22" fmla="*/ 2147483647 w 934"/>
                    <a:gd name="T23" fmla="*/ 2147483647 h 438"/>
                    <a:gd name="T24" fmla="*/ 2147483647 w 934"/>
                    <a:gd name="T25" fmla="*/ 2147483647 h 438"/>
                    <a:gd name="T26" fmla="*/ 2147483647 w 934"/>
                    <a:gd name="T27" fmla="*/ 2147483647 h 438"/>
                    <a:gd name="T28" fmla="*/ 2147483647 w 934"/>
                    <a:gd name="T29" fmla="*/ 2147483647 h 438"/>
                    <a:gd name="T30" fmla="*/ 2147483647 w 934"/>
                    <a:gd name="T31" fmla="*/ 2147483647 h 438"/>
                    <a:gd name="T32" fmla="*/ 2147483647 w 934"/>
                    <a:gd name="T33" fmla="*/ 2147483647 h 438"/>
                    <a:gd name="T34" fmla="*/ 2147483647 w 934"/>
                    <a:gd name="T35" fmla="*/ 2147483647 h 438"/>
                    <a:gd name="T36" fmla="*/ 2147483647 w 934"/>
                    <a:gd name="T37" fmla="*/ 2147483647 h 438"/>
                    <a:gd name="T38" fmla="*/ 2147483647 w 934"/>
                    <a:gd name="T39" fmla="*/ 2147483647 h 4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34"/>
                    <a:gd name="T61" fmla="*/ 0 h 438"/>
                    <a:gd name="T62" fmla="*/ 934 w 934"/>
                    <a:gd name="T63" fmla="*/ 438 h 4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34" h="438">
                      <a:moveTo>
                        <a:pt x="922" y="141"/>
                      </a:moveTo>
                      <a:cubicBezTo>
                        <a:pt x="901" y="14"/>
                        <a:pt x="900" y="14"/>
                        <a:pt x="900" y="14"/>
                      </a:cubicBezTo>
                      <a:cubicBezTo>
                        <a:pt x="900" y="8"/>
                        <a:pt x="893" y="0"/>
                        <a:pt x="885" y="0"/>
                      </a:cubicBezTo>
                      <a:cubicBezTo>
                        <a:pt x="152" y="0"/>
                        <a:pt x="152" y="0"/>
                        <a:pt x="152" y="0"/>
                      </a:cubicBezTo>
                      <a:cubicBezTo>
                        <a:pt x="144" y="0"/>
                        <a:pt x="138" y="8"/>
                        <a:pt x="140" y="14"/>
                      </a:cubicBezTo>
                      <a:cubicBezTo>
                        <a:pt x="166" y="161"/>
                        <a:pt x="166" y="161"/>
                        <a:pt x="166" y="161"/>
                      </a:cubicBezTo>
                      <a:cubicBezTo>
                        <a:pt x="166" y="168"/>
                        <a:pt x="162" y="174"/>
                        <a:pt x="154" y="174"/>
                      </a:cubicBezTo>
                      <a:cubicBezTo>
                        <a:pt x="146" y="174"/>
                        <a:pt x="137" y="170"/>
                        <a:pt x="131" y="165"/>
                      </a:cubicBezTo>
                      <a:cubicBezTo>
                        <a:pt x="131" y="165"/>
                        <a:pt x="103" y="141"/>
                        <a:pt x="78" y="141"/>
                      </a:cubicBezTo>
                      <a:cubicBezTo>
                        <a:pt x="35" y="141"/>
                        <a:pt x="0" y="176"/>
                        <a:pt x="0" y="219"/>
                      </a:cubicBezTo>
                      <a:cubicBezTo>
                        <a:pt x="0" y="262"/>
                        <a:pt x="35" y="298"/>
                        <a:pt x="78" y="298"/>
                      </a:cubicBezTo>
                      <a:cubicBezTo>
                        <a:pt x="103" y="298"/>
                        <a:pt x="131" y="274"/>
                        <a:pt x="131" y="274"/>
                      </a:cubicBezTo>
                      <a:cubicBezTo>
                        <a:pt x="137" y="270"/>
                        <a:pt x="146" y="266"/>
                        <a:pt x="154" y="266"/>
                      </a:cubicBezTo>
                      <a:cubicBezTo>
                        <a:pt x="162" y="266"/>
                        <a:pt x="166" y="272"/>
                        <a:pt x="166" y="280"/>
                      </a:cubicBezTo>
                      <a:cubicBezTo>
                        <a:pt x="140" y="425"/>
                        <a:pt x="140" y="425"/>
                        <a:pt x="140" y="425"/>
                      </a:cubicBezTo>
                      <a:cubicBezTo>
                        <a:pt x="138" y="432"/>
                        <a:pt x="144" y="438"/>
                        <a:pt x="152" y="438"/>
                      </a:cubicBezTo>
                      <a:cubicBezTo>
                        <a:pt x="885" y="438"/>
                        <a:pt x="885" y="438"/>
                        <a:pt x="885" y="438"/>
                      </a:cubicBezTo>
                      <a:cubicBezTo>
                        <a:pt x="893" y="438"/>
                        <a:pt x="899" y="432"/>
                        <a:pt x="900" y="425"/>
                      </a:cubicBezTo>
                      <a:cubicBezTo>
                        <a:pt x="921" y="305"/>
                        <a:pt x="922" y="299"/>
                        <a:pt x="922" y="299"/>
                      </a:cubicBezTo>
                      <a:cubicBezTo>
                        <a:pt x="922" y="299"/>
                        <a:pt x="934" y="217"/>
                        <a:pt x="922" y="141"/>
                      </a:cubicBezTo>
                      <a:close/>
                    </a:path>
                  </a:pathLst>
                </a:custGeom>
                <a:solidFill>
                  <a:srgbClr val="A3A3A3"/>
                </a:solidFill>
                <a:ln w="19050">
                  <a:solidFill>
                    <a:srgbClr val="FFFFFF"/>
                  </a:solidFill>
                  <a:round/>
                  <a:headEnd/>
                  <a:tailEnd/>
                </a:ln>
              </p:spPr>
              <p:txBody>
                <a:bodyPr anchor="ctr"/>
                <a:lstStyle/>
                <a:p>
                  <a:endParaRPr lang="en-US"/>
                </a:p>
              </p:txBody>
            </p:sp>
            <p:sp>
              <p:nvSpPr>
                <p:cNvPr id="34850" name="Freeform 8"/>
                <p:cNvSpPr>
                  <a:spLocks/>
                </p:cNvSpPr>
                <p:nvPr/>
              </p:nvSpPr>
              <p:spPr bwMode="gray">
                <a:xfrm>
                  <a:off x="6982080" y="2061688"/>
                  <a:ext cx="2080413" cy="1064264"/>
                </a:xfrm>
                <a:custGeom>
                  <a:avLst/>
                  <a:gdLst>
                    <a:gd name="T0" fmla="*/ 151820 w 2625725"/>
                    <a:gd name="T1" fmla="*/ 0 h 1401763"/>
                    <a:gd name="T2" fmla="*/ 819882 w 2625725"/>
                    <a:gd name="T3" fmla="*/ 0 h 1401763"/>
                    <a:gd name="T4" fmla="*/ 819882 w 2625725"/>
                    <a:gd name="T5" fmla="*/ 353629 h 1401763"/>
                    <a:gd name="T6" fmla="*/ 151820 w 2625725"/>
                    <a:gd name="T7" fmla="*/ 353629 h 1401763"/>
                    <a:gd name="T8" fmla="*/ 139836 w 2625725"/>
                    <a:gd name="T9" fmla="*/ 343134 h 1401763"/>
                    <a:gd name="T10" fmla="*/ 165805 w 2625725"/>
                    <a:gd name="T11" fmla="*/ 226065 h 1401763"/>
                    <a:gd name="T12" fmla="*/ 153819 w 2625725"/>
                    <a:gd name="T13" fmla="*/ 214761 h 1401763"/>
                    <a:gd name="T14" fmla="*/ 130845 w 2625725"/>
                    <a:gd name="T15" fmla="*/ 221221 h 1401763"/>
                    <a:gd name="T16" fmla="*/ 77908 w 2625725"/>
                    <a:gd name="T17" fmla="*/ 240597 h 1401763"/>
                    <a:gd name="T18" fmla="*/ 0 w 2625725"/>
                    <a:gd name="T19" fmla="*/ 176815 h 1401763"/>
                    <a:gd name="T20" fmla="*/ 77908 w 2625725"/>
                    <a:gd name="T21" fmla="*/ 113840 h 1401763"/>
                    <a:gd name="T22" fmla="*/ 130845 w 2625725"/>
                    <a:gd name="T23" fmla="*/ 133216 h 1401763"/>
                    <a:gd name="T24" fmla="*/ 153819 w 2625725"/>
                    <a:gd name="T25" fmla="*/ 140483 h 1401763"/>
                    <a:gd name="T26" fmla="*/ 165805 w 2625725"/>
                    <a:gd name="T27" fmla="*/ 129987 h 1401763"/>
                    <a:gd name="T28" fmla="*/ 139836 w 2625725"/>
                    <a:gd name="T29" fmla="*/ 11303 h 1401763"/>
                    <a:gd name="T30" fmla="*/ 151820 w 2625725"/>
                    <a:gd name="T31" fmla="*/ 0 h 14017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25725"/>
                    <a:gd name="T49" fmla="*/ 0 h 1401763"/>
                    <a:gd name="T50" fmla="*/ 2625725 w 2625725"/>
                    <a:gd name="T51" fmla="*/ 1401763 h 14017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25725" h="1401763">
                      <a:moveTo>
                        <a:pt x="486217" y="0"/>
                      </a:moveTo>
                      <a:cubicBezTo>
                        <a:pt x="486217" y="0"/>
                        <a:pt x="486217" y="0"/>
                        <a:pt x="2625725" y="0"/>
                      </a:cubicBezTo>
                      <a:lnTo>
                        <a:pt x="2625725" y="1401763"/>
                      </a:lnTo>
                      <a:cubicBezTo>
                        <a:pt x="2368736" y="1401763"/>
                        <a:pt x="1789914" y="1401763"/>
                        <a:pt x="486217" y="1401763"/>
                      </a:cubicBezTo>
                      <a:cubicBezTo>
                        <a:pt x="460627" y="1401763"/>
                        <a:pt x="441434" y="1382561"/>
                        <a:pt x="447832" y="1360158"/>
                      </a:cubicBezTo>
                      <a:cubicBezTo>
                        <a:pt x="447832" y="1360158"/>
                        <a:pt x="447832" y="1360158"/>
                        <a:pt x="531000" y="896104"/>
                      </a:cubicBezTo>
                      <a:cubicBezTo>
                        <a:pt x="531000" y="870501"/>
                        <a:pt x="518205" y="851299"/>
                        <a:pt x="492615" y="851299"/>
                      </a:cubicBezTo>
                      <a:cubicBezTo>
                        <a:pt x="467024" y="851299"/>
                        <a:pt x="438235" y="864101"/>
                        <a:pt x="419042" y="876902"/>
                      </a:cubicBezTo>
                      <a:cubicBezTo>
                        <a:pt x="419042" y="876902"/>
                        <a:pt x="329476" y="953711"/>
                        <a:pt x="249506" y="953711"/>
                      </a:cubicBezTo>
                      <a:cubicBezTo>
                        <a:pt x="111958" y="953711"/>
                        <a:pt x="0" y="838498"/>
                        <a:pt x="0" y="700882"/>
                      </a:cubicBezTo>
                      <a:cubicBezTo>
                        <a:pt x="0" y="563266"/>
                        <a:pt x="111958" y="451253"/>
                        <a:pt x="249506" y="451253"/>
                      </a:cubicBezTo>
                      <a:cubicBezTo>
                        <a:pt x="329469" y="451253"/>
                        <a:pt x="419026" y="528047"/>
                        <a:pt x="419042" y="528062"/>
                      </a:cubicBezTo>
                      <a:cubicBezTo>
                        <a:pt x="438235" y="544063"/>
                        <a:pt x="467024" y="556865"/>
                        <a:pt x="492615" y="556865"/>
                      </a:cubicBezTo>
                      <a:cubicBezTo>
                        <a:pt x="518205" y="556865"/>
                        <a:pt x="531000" y="537663"/>
                        <a:pt x="531000" y="515260"/>
                      </a:cubicBezTo>
                      <a:cubicBezTo>
                        <a:pt x="531000" y="515260"/>
                        <a:pt x="531000" y="515260"/>
                        <a:pt x="447832" y="44805"/>
                      </a:cubicBezTo>
                      <a:cubicBezTo>
                        <a:pt x="441434" y="25603"/>
                        <a:pt x="460627" y="0"/>
                        <a:pt x="486217" y="0"/>
                      </a:cubicBezTo>
                      <a:close/>
                    </a:path>
                  </a:pathLst>
                </a:custGeom>
                <a:solidFill>
                  <a:schemeClr val="accent1"/>
                </a:solidFill>
                <a:ln w="19050">
                  <a:solidFill>
                    <a:srgbClr val="FFFFFF"/>
                  </a:solidFill>
                  <a:round/>
                  <a:headEnd/>
                  <a:tailEnd/>
                </a:ln>
              </p:spPr>
              <p:txBody>
                <a:bodyPr anchor="ctr"/>
                <a:lstStyle/>
                <a:p>
                  <a:endParaRPr lang="en-US"/>
                </a:p>
              </p:txBody>
            </p:sp>
            <p:sp>
              <p:nvSpPr>
                <p:cNvPr id="34851" name="Text Box 11"/>
                <p:cNvSpPr txBox="1">
                  <a:spLocks noChangeArrowheads="1"/>
                </p:cNvSpPr>
                <p:nvPr/>
              </p:nvSpPr>
              <p:spPr bwMode="gray">
                <a:xfrm>
                  <a:off x="3779129" y="2121724"/>
                  <a:ext cx="1580390" cy="60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100">
                      <a:solidFill>
                        <a:srgbClr val="FFFFFF"/>
                      </a:solidFill>
                      <a:cs typeface="ＭＳ Ｐゴシック" charset="0"/>
                    </a:rPr>
                    <a:t>Provide localizations for multiple geographies</a:t>
                  </a:r>
                </a:p>
              </p:txBody>
            </p:sp>
            <p:sp>
              <p:nvSpPr>
                <p:cNvPr id="34852" name="Text Box 12"/>
                <p:cNvSpPr txBox="1">
                  <a:spLocks noChangeArrowheads="1"/>
                </p:cNvSpPr>
                <p:nvPr/>
              </p:nvSpPr>
              <p:spPr bwMode="gray">
                <a:xfrm>
                  <a:off x="7435915" y="2123543"/>
                  <a:ext cx="1584408" cy="74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400" b="1">
                      <a:solidFill>
                        <a:srgbClr val="FFFFFF"/>
                      </a:solidFill>
                      <a:cs typeface="ＭＳ Ｐゴシック" charset="0"/>
                    </a:rPr>
                    <a:t>Complete Product Information</a:t>
                  </a:r>
                </a:p>
              </p:txBody>
            </p:sp>
            <p:sp>
              <p:nvSpPr>
                <p:cNvPr id="34853" name="Text Box 11"/>
                <p:cNvSpPr txBox="1">
                  <a:spLocks noChangeArrowheads="1"/>
                </p:cNvSpPr>
                <p:nvPr/>
              </p:nvSpPr>
              <p:spPr bwMode="gray">
                <a:xfrm>
                  <a:off x="284999" y="2229060"/>
                  <a:ext cx="1580390" cy="68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100">
                      <a:solidFill>
                        <a:srgbClr val="FFFFFF"/>
                      </a:solidFill>
                      <a:cs typeface="ＭＳ Ｐゴシック" charset="0"/>
                    </a:rPr>
                    <a:t>Approve new products and services</a:t>
                  </a:r>
                </a:p>
              </p:txBody>
            </p:sp>
            <p:sp>
              <p:nvSpPr>
                <p:cNvPr id="34854" name="Text Box 11"/>
                <p:cNvSpPr txBox="1">
                  <a:spLocks noChangeArrowheads="1"/>
                </p:cNvSpPr>
                <p:nvPr/>
              </p:nvSpPr>
              <p:spPr bwMode="gray">
                <a:xfrm>
                  <a:off x="1947723" y="2354589"/>
                  <a:ext cx="1580390" cy="4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100">
                      <a:solidFill>
                        <a:srgbClr val="FFFFFF"/>
                      </a:solidFill>
                      <a:cs typeface="ＭＳ Ｐゴシック" charset="0"/>
                    </a:rPr>
                    <a:t>Define product specifications</a:t>
                  </a:r>
                </a:p>
              </p:txBody>
            </p:sp>
            <p:sp>
              <p:nvSpPr>
                <p:cNvPr id="34855" name="Text Box 11"/>
                <p:cNvSpPr txBox="1">
                  <a:spLocks noChangeArrowheads="1"/>
                </p:cNvSpPr>
                <p:nvPr/>
              </p:nvSpPr>
              <p:spPr bwMode="gray">
                <a:xfrm>
                  <a:off x="5524185" y="2229060"/>
                  <a:ext cx="1580391" cy="68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100">
                      <a:solidFill>
                        <a:srgbClr val="FFFFFF"/>
                      </a:solidFill>
                      <a:cs typeface="ＭＳ Ｐゴシック" charset="0"/>
                    </a:rPr>
                    <a:t>Assign products  to different catalogs</a:t>
                  </a:r>
                </a:p>
              </p:txBody>
            </p:sp>
          </p:grpSp>
          <p:sp>
            <p:nvSpPr>
              <p:cNvPr id="73" name="Text Box 31"/>
              <p:cNvSpPr txBox="1">
                <a:spLocks noChangeArrowheads="1"/>
              </p:cNvSpPr>
              <p:nvPr/>
            </p:nvSpPr>
            <p:spPr bwMode="gray">
              <a:xfrm>
                <a:off x="3619068" y="740299"/>
                <a:ext cx="1633641" cy="724101"/>
              </a:xfrm>
              <a:prstGeom prst="rect">
                <a:avLst/>
              </a:prstGeom>
              <a:noFill/>
              <a:ln>
                <a:noFill/>
              </a:ln>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Local Languages</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Local Units of Measure</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Local Currencies</a:t>
                </a:r>
              </a:p>
              <a:p>
                <a:pPr eaLnBrk="1" fontAlgn="auto" hangingPunct="1">
                  <a:spcBef>
                    <a:spcPts val="0"/>
                  </a:spcBef>
                  <a:spcAft>
                    <a:spcPts val="0"/>
                  </a:spcAft>
                  <a:buClr>
                    <a:srgbClr val="FF1414"/>
                  </a:buClr>
                  <a:buFont typeface="Arial" pitchFamily="34" charset="0"/>
                  <a:buChar char="•"/>
                  <a:defRPr/>
                </a:pPr>
                <a:endParaRPr lang="en-US" sz="1100" dirty="0" smtClean="0">
                  <a:solidFill>
                    <a:srgbClr val="424545"/>
                  </a:solidFill>
                  <a:cs typeface="Arial" pitchFamily="34" charset="0"/>
                </a:endParaRPr>
              </a:p>
            </p:txBody>
          </p:sp>
          <p:sp>
            <p:nvSpPr>
              <p:cNvPr id="74" name="Text Box 31"/>
              <p:cNvSpPr txBox="1">
                <a:spLocks noChangeArrowheads="1"/>
              </p:cNvSpPr>
              <p:nvPr/>
            </p:nvSpPr>
            <p:spPr bwMode="gray">
              <a:xfrm>
                <a:off x="5143164" y="3287355"/>
                <a:ext cx="1805102" cy="1014694"/>
              </a:xfrm>
              <a:prstGeom prst="rect">
                <a:avLst/>
              </a:prstGeom>
              <a:noFill/>
              <a:ln>
                <a:noFill/>
              </a:ln>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Supplier Catalog</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UNSPSC Catalog</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Merchandising Catalog</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Web Catalog </a:t>
                </a:r>
              </a:p>
              <a:p>
                <a:pPr marL="115888" indent="-115888" eaLnBrk="1" fontAlgn="auto" hangingPunct="1">
                  <a:spcBef>
                    <a:spcPts val="0"/>
                  </a:spcBef>
                  <a:spcAft>
                    <a:spcPts val="0"/>
                  </a:spcAft>
                  <a:buClr>
                    <a:srgbClr val="FF1414"/>
                  </a:buClr>
                  <a:buFont typeface="Arial" pitchFamily="34" charset="0"/>
                  <a:buChar char="•"/>
                  <a:defRPr/>
                </a:pPr>
                <a:r>
                  <a:rPr lang="en-US" sz="1000" dirty="0" smtClean="0">
                    <a:solidFill>
                      <a:srgbClr val="424545"/>
                    </a:solidFill>
                    <a:cs typeface="Arial" pitchFamily="34" charset="0"/>
                  </a:rPr>
                  <a:t>Print Catalog</a:t>
                </a:r>
              </a:p>
              <a:p>
                <a:pPr eaLnBrk="1" fontAlgn="auto" hangingPunct="1">
                  <a:spcBef>
                    <a:spcPts val="0"/>
                  </a:spcBef>
                  <a:spcAft>
                    <a:spcPts val="0"/>
                  </a:spcAft>
                  <a:buClr>
                    <a:srgbClr val="FF1414"/>
                  </a:buClr>
                  <a:buFont typeface="Arial" pitchFamily="34" charset="0"/>
                  <a:buChar char="•"/>
                  <a:defRPr/>
                </a:pPr>
                <a:endParaRPr lang="en-US" sz="1000" dirty="0" smtClean="0">
                  <a:solidFill>
                    <a:srgbClr val="424545"/>
                  </a:solidFill>
                  <a:cs typeface="Arial" pitchFamily="34" charset="0"/>
                </a:endParaRPr>
              </a:p>
            </p:txBody>
          </p:sp>
        </p:grpSp>
        <p:sp>
          <p:nvSpPr>
            <p:cNvPr id="80" name="Rectangle 79"/>
            <p:cNvSpPr/>
            <p:nvPr/>
          </p:nvSpPr>
          <p:spPr>
            <a:xfrm>
              <a:off x="116823" y="2787716"/>
              <a:ext cx="6848906" cy="277890"/>
            </a:xfrm>
            <a:prstGeom prst="rect">
              <a:avLst/>
            </a:prstGeom>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white"/>
                  </a:solidFill>
                </a:rPr>
                <a:t>Fusion Product Hub</a:t>
              </a:r>
            </a:p>
          </p:txBody>
        </p:sp>
      </p:grpSp>
    </p:spTree>
    <p:extLst>
      <p:ext uri="{BB962C8B-B14F-4D97-AF65-F5344CB8AC3E}">
        <p14:creationId xmlns:p14="http://schemas.microsoft.com/office/powerpoint/2010/main" val="8513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Placeholder 3"/>
          <p:cNvSpPr>
            <a:spLocks noGrp="1"/>
          </p:cNvSpPr>
          <p:nvPr>
            <p:ph type="body" sz="quarter" idx="13"/>
          </p:nvPr>
        </p:nvSpPr>
        <p:spPr>
          <a:xfrm>
            <a:off x="223838" y="438150"/>
            <a:ext cx="8696325" cy="304800"/>
          </a:xfrm>
        </p:spPr>
        <p:txBody>
          <a:bodyPr/>
          <a:lstStyle/>
          <a:p>
            <a:pPr eaLnBrk="1" hangingPunct="1">
              <a:spcAft>
                <a:spcPct val="0"/>
              </a:spcAft>
            </a:pPr>
            <a:r>
              <a:rPr lang="en-US" sz="1800">
                <a:latin typeface="Arial" charset="0"/>
                <a:cs typeface="Arial" charset="0"/>
              </a:rPr>
              <a:t>Establish Master Enterprise Product Record and Centralize Order Orchestration and Fulfillment </a:t>
            </a:r>
          </a:p>
        </p:txBody>
      </p:sp>
      <p:sp>
        <p:nvSpPr>
          <p:cNvPr id="35843" name="Title 1"/>
          <p:cNvSpPr txBox="1">
            <a:spLocks/>
          </p:cNvSpPr>
          <p:nvPr/>
        </p:nvSpPr>
        <p:spPr bwMode="auto">
          <a:xfrm>
            <a:off x="241300" y="0"/>
            <a:ext cx="82296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90000"/>
              </a:lnSpc>
            </a:pPr>
            <a:r>
              <a:rPr lang="en-US" sz="2400" b="1">
                <a:solidFill>
                  <a:srgbClr val="424545"/>
                </a:solidFill>
              </a:rPr>
              <a:t>Solving the Order and Fulfillment Challenge</a:t>
            </a:r>
          </a:p>
        </p:txBody>
      </p:sp>
      <p:grpSp>
        <p:nvGrpSpPr>
          <p:cNvPr id="35844" name="Group 188"/>
          <p:cNvGrpSpPr>
            <a:grpSpLocks/>
          </p:cNvGrpSpPr>
          <p:nvPr/>
        </p:nvGrpSpPr>
        <p:grpSpPr bwMode="auto">
          <a:xfrm>
            <a:off x="0" y="706438"/>
            <a:ext cx="10225088" cy="4168775"/>
            <a:chOff x="116541" y="705970"/>
            <a:chExt cx="10225315" cy="4168984"/>
          </a:xfrm>
        </p:grpSpPr>
        <p:grpSp>
          <p:nvGrpSpPr>
            <p:cNvPr id="35845" name="Group 187"/>
            <p:cNvGrpSpPr>
              <a:grpSpLocks/>
            </p:cNvGrpSpPr>
            <p:nvPr/>
          </p:nvGrpSpPr>
          <p:grpSpPr bwMode="auto">
            <a:xfrm>
              <a:off x="3245224" y="959225"/>
              <a:ext cx="1549050" cy="2943301"/>
              <a:chOff x="3245224" y="959225"/>
              <a:chExt cx="1549050" cy="2943301"/>
            </a:xfrm>
          </p:grpSpPr>
          <p:sp>
            <p:nvSpPr>
              <p:cNvPr id="185" name="Freeform 104"/>
              <p:cNvSpPr>
                <a:spLocks/>
              </p:cNvSpPr>
              <p:nvPr/>
            </p:nvSpPr>
            <p:spPr bwMode="ltGray">
              <a:xfrm>
                <a:off x="3299549" y="959983"/>
                <a:ext cx="1143025" cy="1443110"/>
              </a:xfrm>
              <a:custGeom>
                <a:avLst/>
                <a:gdLst>
                  <a:gd name="T0" fmla="*/ 0 w 765"/>
                  <a:gd name="T1" fmla="*/ 1143 h 1143"/>
                  <a:gd name="T2" fmla="*/ 0 w 765"/>
                  <a:gd name="T3" fmla="*/ 1104 h 1143"/>
                  <a:gd name="T4" fmla="*/ 765 w 765"/>
                  <a:gd name="T5" fmla="*/ 0 h 1143"/>
                  <a:gd name="T6" fmla="*/ 762 w 765"/>
                  <a:gd name="T7" fmla="*/ 387 h 1143"/>
                  <a:gd name="T8" fmla="*/ 0 w 765"/>
                  <a:gd name="T9" fmla="*/ 1143 h 1143"/>
                  <a:gd name="T10" fmla="*/ 0 60000 65536"/>
                  <a:gd name="T11" fmla="*/ 0 60000 65536"/>
                  <a:gd name="T12" fmla="*/ 0 60000 65536"/>
                  <a:gd name="T13" fmla="*/ 0 60000 65536"/>
                  <a:gd name="T14" fmla="*/ 0 60000 65536"/>
                  <a:gd name="T15" fmla="*/ 0 w 765"/>
                  <a:gd name="T16" fmla="*/ 0 h 1143"/>
                  <a:gd name="T17" fmla="*/ 765 w 765"/>
                  <a:gd name="T18" fmla="*/ 1143 h 1143"/>
                </a:gdLst>
                <a:ahLst/>
                <a:cxnLst>
                  <a:cxn ang="T10">
                    <a:pos x="T0" y="T1"/>
                  </a:cxn>
                  <a:cxn ang="T11">
                    <a:pos x="T2" y="T3"/>
                  </a:cxn>
                  <a:cxn ang="T12">
                    <a:pos x="T4" y="T5"/>
                  </a:cxn>
                  <a:cxn ang="T13">
                    <a:pos x="T6" y="T7"/>
                  </a:cxn>
                  <a:cxn ang="T14">
                    <a:pos x="T8" y="T9"/>
                  </a:cxn>
                </a:cxnLst>
                <a:rect l="T15" t="T16" r="T17" b="T18"/>
                <a:pathLst>
                  <a:path w="765" h="1143">
                    <a:moveTo>
                      <a:pt x="0" y="1143"/>
                    </a:moveTo>
                    <a:lnTo>
                      <a:pt x="0" y="1104"/>
                    </a:lnTo>
                    <a:lnTo>
                      <a:pt x="765" y="0"/>
                    </a:lnTo>
                    <a:lnTo>
                      <a:pt x="762" y="387"/>
                    </a:lnTo>
                    <a:lnTo>
                      <a:pt x="0" y="1143"/>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86" name="Freeform 107"/>
              <p:cNvSpPr>
                <a:spLocks/>
              </p:cNvSpPr>
              <p:nvPr/>
            </p:nvSpPr>
            <p:spPr bwMode="ltGray">
              <a:xfrm>
                <a:off x="3245573" y="3288962"/>
                <a:ext cx="1549434" cy="612806"/>
              </a:xfrm>
              <a:custGeom>
                <a:avLst/>
                <a:gdLst>
                  <a:gd name="T0" fmla="*/ 0 w 765"/>
                  <a:gd name="T1" fmla="*/ 22 h 557"/>
                  <a:gd name="T2" fmla="*/ 1 w 765"/>
                  <a:gd name="T3" fmla="*/ 0 h 557"/>
                  <a:gd name="T4" fmla="*/ 765 w 765"/>
                  <a:gd name="T5" fmla="*/ 142 h 557"/>
                  <a:gd name="T6" fmla="*/ 765 w 765"/>
                  <a:gd name="T7" fmla="*/ 557 h 557"/>
                  <a:gd name="T8" fmla="*/ 0 w 765"/>
                  <a:gd name="T9" fmla="*/ 22 h 557"/>
                  <a:gd name="T10" fmla="*/ 0 60000 65536"/>
                  <a:gd name="T11" fmla="*/ 0 60000 65536"/>
                  <a:gd name="T12" fmla="*/ 0 60000 65536"/>
                  <a:gd name="T13" fmla="*/ 0 60000 65536"/>
                  <a:gd name="T14" fmla="*/ 0 60000 65536"/>
                  <a:gd name="T15" fmla="*/ 0 w 765"/>
                  <a:gd name="T16" fmla="*/ 0 h 557"/>
                  <a:gd name="T17" fmla="*/ 765 w 765"/>
                  <a:gd name="T18" fmla="*/ 557 h 557"/>
                </a:gdLst>
                <a:ahLst/>
                <a:cxnLst>
                  <a:cxn ang="T10">
                    <a:pos x="T0" y="T1"/>
                  </a:cxn>
                  <a:cxn ang="T11">
                    <a:pos x="T2" y="T3"/>
                  </a:cxn>
                  <a:cxn ang="T12">
                    <a:pos x="T4" y="T5"/>
                  </a:cxn>
                  <a:cxn ang="T13">
                    <a:pos x="T6" y="T7"/>
                  </a:cxn>
                  <a:cxn ang="T14">
                    <a:pos x="T8" y="T9"/>
                  </a:cxn>
                </a:cxnLst>
                <a:rect l="T15" t="T16" r="T17" b="T18"/>
                <a:pathLst>
                  <a:path w="765" h="557">
                    <a:moveTo>
                      <a:pt x="0" y="22"/>
                    </a:moveTo>
                    <a:lnTo>
                      <a:pt x="1" y="0"/>
                    </a:lnTo>
                    <a:lnTo>
                      <a:pt x="765" y="142"/>
                    </a:lnTo>
                    <a:lnTo>
                      <a:pt x="765" y="557"/>
                    </a:lnTo>
                    <a:lnTo>
                      <a:pt x="0" y="22"/>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87" name="Freeform 104"/>
              <p:cNvSpPr>
                <a:spLocks/>
              </p:cNvSpPr>
              <p:nvPr/>
            </p:nvSpPr>
            <p:spPr bwMode="ltGray">
              <a:xfrm rot="2116790">
                <a:off x="3531329" y="2250685"/>
                <a:ext cx="955696" cy="960486"/>
              </a:xfrm>
              <a:custGeom>
                <a:avLst/>
                <a:gdLst>
                  <a:gd name="T0" fmla="*/ 0 w 765"/>
                  <a:gd name="T1" fmla="*/ 1143 h 1143"/>
                  <a:gd name="T2" fmla="*/ 0 w 765"/>
                  <a:gd name="T3" fmla="*/ 1104 h 1143"/>
                  <a:gd name="T4" fmla="*/ 765 w 765"/>
                  <a:gd name="T5" fmla="*/ 0 h 1143"/>
                  <a:gd name="T6" fmla="*/ 762 w 765"/>
                  <a:gd name="T7" fmla="*/ 387 h 1143"/>
                  <a:gd name="T8" fmla="*/ 0 w 765"/>
                  <a:gd name="T9" fmla="*/ 1143 h 1143"/>
                  <a:gd name="T10" fmla="*/ 0 60000 65536"/>
                  <a:gd name="T11" fmla="*/ 0 60000 65536"/>
                  <a:gd name="T12" fmla="*/ 0 60000 65536"/>
                  <a:gd name="T13" fmla="*/ 0 60000 65536"/>
                  <a:gd name="T14" fmla="*/ 0 60000 65536"/>
                  <a:gd name="T15" fmla="*/ 0 w 765"/>
                  <a:gd name="T16" fmla="*/ 0 h 1143"/>
                  <a:gd name="T17" fmla="*/ 765 w 765"/>
                  <a:gd name="T18" fmla="*/ 1143 h 1143"/>
                </a:gdLst>
                <a:ahLst/>
                <a:cxnLst>
                  <a:cxn ang="T10">
                    <a:pos x="T0" y="T1"/>
                  </a:cxn>
                  <a:cxn ang="T11">
                    <a:pos x="T2" y="T3"/>
                  </a:cxn>
                  <a:cxn ang="T12">
                    <a:pos x="T4" y="T5"/>
                  </a:cxn>
                  <a:cxn ang="T13">
                    <a:pos x="T6" y="T7"/>
                  </a:cxn>
                  <a:cxn ang="T14">
                    <a:pos x="T8" y="T9"/>
                  </a:cxn>
                </a:cxnLst>
                <a:rect l="T15" t="T16" r="T17" b="T18"/>
                <a:pathLst>
                  <a:path w="765" h="1143">
                    <a:moveTo>
                      <a:pt x="0" y="1143"/>
                    </a:moveTo>
                    <a:lnTo>
                      <a:pt x="0" y="1104"/>
                    </a:lnTo>
                    <a:lnTo>
                      <a:pt x="765" y="0"/>
                    </a:lnTo>
                    <a:lnTo>
                      <a:pt x="762" y="387"/>
                    </a:lnTo>
                    <a:lnTo>
                      <a:pt x="0" y="1143"/>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grpSp>
        <p:grpSp>
          <p:nvGrpSpPr>
            <p:cNvPr id="35846" name="Group 152"/>
            <p:cNvGrpSpPr>
              <a:grpSpLocks/>
            </p:cNvGrpSpPr>
            <p:nvPr/>
          </p:nvGrpSpPr>
          <p:grpSpPr bwMode="auto">
            <a:xfrm>
              <a:off x="4389291" y="705970"/>
              <a:ext cx="5952565" cy="3908613"/>
              <a:chOff x="4464424" y="582705"/>
              <a:chExt cx="5952565" cy="3908613"/>
            </a:xfrm>
          </p:grpSpPr>
          <p:grpSp>
            <p:nvGrpSpPr>
              <p:cNvPr id="35861" name="Group 115"/>
              <p:cNvGrpSpPr>
                <a:grpSpLocks/>
              </p:cNvGrpSpPr>
              <p:nvPr/>
            </p:nvGrpSpPr>
            <p:grpSpPr bwMode="auto">
              <a:xfrm rot="-5400000">
                <a:off x="6281920" y="1009800"/>
                <a:ext cx="1021105" cy="4362399"/>
                <a:chOff x="2424241" y="337407"/>
                <a:chExt cx="1021105" cy="4362399"/>
              </a:xfrm>
            </p:grpSpPr>
            <p:sp>
              <p:nvSpPr>
                <p:cNvPr id="117" name="Freeform 106"/>
                <p:cNvSpPr>
                  <a:spLocks/>
                </p:cNvSpPr>
                <p:nvPr/>
              </p:nvSpPr>
              <p:spPr bwMode="ltGray">
                <a:xfrm rot="10800000">
                  <a:off x="2574315" y="2477504"/>
                  <a:ext cx="744575" cy="760430"/>
                </a:xfrm>
                <a:custGeom>
                  <a:avLst/>
                  <a:gdLst>
                    <a:gd name="T0" fmla="*/ 0 w 768"/>
                    <a:gd name="T1" fmla="*/ 504 h 504"/>
                    <a:gd name="T2" fmla="*/ 2 w 768"/>
                    <a:gd name="T3" fmla="*/ 490 h 504"/>
                    <a:gd name="T4" fmla="*/ 768 w 768"/>
                    <a:gd name="T5" fmla="*/ 0 h 504"/>
                    <a:gd name="T6" fmla="*/ 768 w 768"/>
                    <a:gd name="T7" fmla="*/ 411 h 504"/>
                    <a:gd name="T8" fmla="*/ 0 w 768"/>
                    <a:gd name="T9" fmla="*/ 504 h 504"/>
                    <a:gd name="T10" fmla="*/ 0 60000 65536"/>
                    <a:gd name="T11" fmla="*/ 0 60000 65536"/>
                    <a:gd name="T12" fmla="*/ 0 60000 65536"/>
                    <a:gd name="T13" fmla="*/ 0 60000 65536"/>
                    <a:gd name="T14" fmla="*/ 0 60000 65536"/>
                    <a:gd name="T15" fmla="*/ 0 w 768"/>
                    <a:gd name="T16" fmla="*/ 0 h 504"/>
                    <a:gd name="T17" fmla="*/ 768 w 768"/>
                    <a:gd name="T18" fmla="*/ 504 h 504"/>
                  </a:gdLst>
                  <a:ahLst/>
                  <a:cxnLst>
                    <a:cxn ang="T10">
                      <a:pos x="T0" y="T1"/>
                    </a:cxn>
                    <a:cxn ang="T11">
                      <a:pos x="T2" y="T3"/>
                    </a:cxn>
                    <a:cxn ang="T12">
                      <a:pos x="T4" y="T5"/>
                    </a:cxn>
                    <a:cxn ang="T13">
                      <a:pos x="T6" y="T7"/>
                    </a:cxn>
                    <a:cxn ang="T14">
                      <a:pos x="T8" y="T9"/>
                    </a:cxn>
                  </a:cxnLst>
                  <a:rect l="T15" t="T16" r="T17" b="T18"/>
                  <a:pathLst>
                    <a:path w="768" h="504">
                      <a:moveTo>
                        <a:pt x="0" y="504"/>
                      </a:moveTo>
                      <a:lnTo>
                        <a:pt x="2" y="490"/>
                      </a:lnTo>
                      <a:lnTo>
                        <a:pt x="768" y="0"/>
                      </a:lnTo>
                      <a:lnTo>
                        <a:pt x="768" y="411"/>
                      </a:lnTo>
                      <a:lnTo>
                        <a:pt x="0" y="504"/>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18" name="Freeform 107"/>
                <p:cNvSpPr>
                  <a:spLocks/>
                </p:cNvSpPr>
                <p:nvPr/>
              </p:nvSpPr>
              <p:spPr bwMode="ltGray">
                <a:xfrm rot="10800000">
                  <a:off x="2439371" y="1569434"/>
                  <a:ext cx="887456" cy="815993"/>
                </a:xfrm>
                <a:custGeom>
                  <a:avLst/>
                  <a:gdLst>
                    <a:gd name="T0" fmla="*/ 0 w 765"/>
                    <a:gd name="T1" fmla="*/ 22 h 557"/>
                    <a:gd name="T2" fmla="*/ 1 w 765"/>
                    <a:gd name="T3" fmla="*/ 0 h 557"/>
                    <a:gd name="T4" fmla="*/ 765 w 765"/>
                    <a:gd name="T5" fmla="*/ 142 h 557"/>
                    <a:gd name="T6" fmla="*/ 765 w 765"/>
                    <a:gd name="T7" fmla="*/ 557 h 557"/>
                    <a:gd name="T8" fmla="*/ 0 w 765"/>
                    <a:gd name="T9" fmla="*/ 22 h 557"/>
                    <a:gd name="T10" fmla="*/ 0 60000 65536"/>
                    <a:gd name="T11" fmla="*/ 0 60000 65536"/>
                    <a:gd name="T12" fmla="*/ 0 60000 65536"/>
                    <a:gd name="T13" fmla="*/ 0 60000 65536"/>
                    <a:gd name="T14" fmla="*/ 0 60000 65536"/>
                    <a:gd name="T15" fmla="*/ 0 w 765"/>
                    <a:gd name="T16" fmla="*/ 0 h 557"/>
                    <a:gd name="T17" fmla="*/ 765 w 765"/>
                    <a:gd name="T18" fmla="*/ 557 h 557"/>
                  </a:gdLst>
                  <a:ahLst/>
                  <a:cxnLst>
                    <a:cxn ang="T10">
                      <a:pos x="T0" y="T1"/>
                    </a:cxn>
                    <a:cxn ang="T11">
                      <a:pos x="T2" y="T3"/>
                    </a:cxn>
                    <a:cxn ang="T12">
                      <a:pos x="T4" y="T5"/>
                    </a:cxn>
                    <a:cxn ang="T13">
                      <a:pos x="T6" y="T7"/>
                    </a:cxn>
                    <a:cxn ang="T14">
                      <a:pos x="T8" y="T9"/>
                    </a:cxn>
                  </a:cxnLst>
                  <a:rect l="T15" t="T16" r="T17" b="T18"/>
                  <a:pathLst>
                    <a:path w="765" h="557">
                      <a:moveTo>
                        <a:pt x="0" y="22"/>
                      </a:moveTo>
                      <a:lnTo>
                        <a:pt x="1" y="0"/>
                      </a:lnTo>
                      <a:lnTo>
                        <a:pt x="765" y="142"/>
                      </a:lnTo>
                      <a:lnTo>
                        <a:pt x="765" y="557"/>
                      </a:lnTo>
                      <a:lnTo>
                        <a:pt x="0" y="22"/>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19" name="Freeform 108"/>
                <p:cNvSpPr>
                  <a:spLocks/>
                </p:cNvSpPr>
                <p:nvPr/>
              </p:nvSpPr>
              <p:spPr bwMode="ltGray">
                <a:xfrm rot="10800000">
                  <a:off x="2626705" y="335919"/>
                  <a:ext cx="836654" cy="2386065"/>
                </a:xfrm>
                <a:custGeom>
                  <a:avLst/>
                  <a:gdLst>
                    <a:gd name="T0" fmla="*/ 12 w 765"/>
                    <a:gd name="T1" fmla="*/ 39 h 1177"/>
                    <a:gd name="T2" fmla="*/ 0 w 765"/>
                    <a:gd name="T3" fmla="*/ 0 h 1177"/>
                    <a:gd name="T4" fmla="*/ 765 w 765"/>
                    <a:gd name="T5" fmla="*/ 789 h 1177"/>
                    <a:gd name="T6" fmla="*/ 765 w 765"/>
                    <a:gd name="T7" fmla="*/ 1177 h 1177"/>
                    <a:gd name="T8" fmla="*/ 12 w 765"/>
                    <a:gd name="T9" fmla="*/ 39 h 1177"/>
                    <a:gd name="T10" fmla="*/ 0 60000 65536"/>
                    <a:gd name="T11" fmla="*/ 0 60000 65536"/>
                    <a:gd name="T12" fmla="*/ 0 60000 65536"/>
                    <a:gd name="T13" fmla="*/ 0 60000 65536"/>
                    <a:gd name="T14" fmla="*/ 0 60000 65536"/>
                    <a:gd name="T15" fmla="*/ 0 w 765"/>
                    <a:gd name="T16" fmla="*/ 0 h 1177"/>
                    <a:gd name="T17" fmla="*/ 765 w 765"/>
                    <a:gd name="T18" fmla="*/ 1177 h 1177"/>
                  </a:gdLst>
                  <a:ahLst/>
                  <a:cxnLst>
                    <a:cxn ang="T10">
                      <a:pos x="T0" y="T1"/>
                    </a:cxn>
                    <a:cxn ang="T11">
                      <a:pos x="T2" y="T3"/>
                    </a:cxn>
                    <a:cxn ang="T12">
                      <a:pos x="T4" y="T5"/>
                    </a:cxn>
                    <a:cxn ang="T13">
                      <a:pos x="T6" y="T7"/>
                    </a:cxn>
                    <a:cxn ang="T14">
                      <a:pos x="T8" y="T9"/>
                    </a:cxn>
                  </a:cxnLst>
                  <a:rect l="T15" t="T16" r="T17" b="T18"/>
                  <a:pathLst>
                    <a:path w="765" h="1177">
                      <a:moveTo>
                        <a:pt x="12" y="39"/>
                      </a:moveTo>
                      <a:lnTo>
                        <a:pt x="0" y="0"/>
                      </a:lnTo>
                      <a:lnTo>
                        <a:pt x="765" y="789"/>
                      </a:lnTo>
                      <a:lnTo>
                        <a:pt x="765" y="1177"/>
                      </a:lnTo>
                      <a:lnTo>
                        <a:pt x="12" y="39"/>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20" name="Freeform 104"/>
                <p:cNvSpPr>
                  <a:spLocks/>
                </p:cNvSpPr>
                <p:nvPr/>
              </p:nvSpPr>
              <p:spPr bwMode="ltGray">
                <a:xfrm rot="10800000">
                  <a:off x="2572728" y="2423528"/>
                  <a:ext cx="817603" cy="2276526"/>
                </a:xfrm>
                <a:custGeom>
                  <a:avLst/>
                  <a:gdLst>
                    <a:gd name="T0" fmla="*/ 0 w 765"/>
                    <a:gd name="T1" fmla="*/ 1143 h 1143"/>
                    <a:gd name="T2" fmla="*/ 0 w 765"/>
                    <a:gd name="T3" fmla="*/ 1104 h 1143"/>
                    <a:gd name="T4" fmla="*/ 765 w 765"/>
                    <a:gd name="T5" fmla="*/ 0 h 1143"/>
                    <a:gd name="T6" fmla="*/ 762 w 765"/>
                    <a:gd name="T7" fmla="*/ 387 h 1143"/>
                    <a:gd name="T8" fmla="*/ 0 w 765"/>
                    <a:gd name="T9" fmla="*/ 1143 h 1143"/>
                    <a:gd name="T10" fmla="*/ 0 60000 65536"/>
                    <a:gd name="T11" fmla="*/ 0 60000 65536"/>
                    <a:gd name="T12" fmla="*/ 0 60000 65536"/>
                    <a:gd name="T13" fmla="*/ 0 60000 65536"/>
                    <a:gd name="T14" fmla="*/ 0 60000 65536"/>
                    <a:gd name="T15" fmla="*/ 0 w 765"/>
                    <a:gd name="T16" fmla="*/ 0 h 1143"/>
                    <a:gd name="T17" fmla="*/ 765 w 765"/>
                    <a:gd name="T18" fmla="*/ 1143 h 1143"/>
                  </a:gdLst>
                  <a:ahLst/>
                  <a:cxnLst>
                    <a:cxn ang="T10">
                      <a:pos x="T0" y="T1"/>
                    </a:cxn>
                    <a:cxn ang="T11">
                      <a:pos x="T2" y="T3"/>
                    </a:cxn>
                    <a:cxn ang="T12">
                      <a:pos x="T4" y="T5"/>
                    </a:cxn>
                    <a:cxn ang="T13">
                      <a:pos x="T6" y="T7"/>
                    </a:cxn>
                    <a:cxn ang="T14">
                      <a:pos x="T8" y="T9"/>
                    </a:cxn>
                  </a:cxnLst>
                  <a:rect l="T15" t="T16" r="T17" b="T18"/>
                  <a:pathLst>
                    <a:path w="765" h="1143">
                      <a:moveTo>
                        <a:pt x="0" y="1143"/>
                      </a:moveTo>
                      <a:lnTo>
                        <a:pt x="0" y="1104"/>
                      </a:lnTo>
                      <a:lnTo>
                        <a:pt x="765" y="0"/>
                      </a:lnTo>
                      <a:lnTo>
                        <a:pt x="762" y="387"/>
                      </a:lnTo>
                      <a:lnTo>
                        <a:pt x="0" y="1143"/>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grpSp>
          <p:grpSp>
            <p:nvGrpSpPr>
              <p:cNvPr id="35862" name="Group 114"/>
              <p:cNvGrpSpPr>
                <a:grpSpLocks/>
              </p:cNvGrpSpPr>
              <p:nvPr/>
            </p:nvGrpSpPr>
            <p:grpSpPr bwMode="auto">
              <a:xfrm rot="5400000">
                <a:off x="6271546" y="-148652"/>
                <a:ext cx="1002579" cy="4455457"/>
                <a:chOff x="2442766" y="414679"/>
                <a:chExt cx="1002579" cy="4455457"/>
              </a:xfrm>
            </p:grpSpPr>
            <p:sp>
              <p:nvSpPr>
                <p:cNvPr id="111" name="Freeform 106"/>
                <p:cNvSpPr>
                  <a:spLocks/>
                </p:cNvSpPr>
                <p:nvPr/>
              </p:nvSpPr>
              <p:spPr bwMode="ltGray">
                <a:xfrm rot="10800000">
                  <a:off x="2547877" y="2574972"/>
                  <a:ext cx="817604" cy="676290"/>
                </a:xfrm>
                <a:custGeom>
                  <a:avLst/>
                  <a:gdLst>
                    <a:gd name="T0" fmla="*/ 0 w 768"/>
                    <a:gd name="T1" fmla="*/ 504 h 504"/>
                    <a:gd name="T2" fmla="*/ 2 w 768"/>
                    <a:gd name="T3" fmla="*/ 490 h 504"/>
                    <a:gd name="T4" fmla="*/ 768 w 768"/>
                    <a:gd name="T5" fmla="*/ 0 h 504"/>
                    <a:gd name="T6" fmla="*/ 768 w 768"/>
                    <a:gd name="T7" fmla="*/ 411 h 504"/>
                    <a:gd name="T8" fmla="*/ 0 w 768"/>
                    <a:gd name="T9" fmla="*/ 504 h 504"/>
                    <a:gd name="T10" fmla="*/ 0 60000 65536"/>
                    <a:gd name="T11" fmla="*/ 0 60000 65536"/>
                    <a:gd name="T12" fmla="*/ 0 60000 65536"/>
                    <a:gd name="T13" fmla="*/ 0 60000 65536"/>
                    <a:gd name="T14" fmla="*/ 0 60000 65536"/>
                    <a:gd name="T15" fmla="*/ 0 w 768"/>
                    <a:gd name="T16" fmla="*/ 0 h 504"/>
                    <a:gd name="T17" fmla="*/ 768 w 768"/>
                    <a:gd name="T18" fmla="*/ 504 h 504"/>
                  </a:gdLst>
                  <a:ahLst/>
                  <a:cxnLst>
                    <a:cxn ang="T10">
                      <a:pos x="T0" y="T1"/>
                    </a:cxn>
                    <a:cxn ang="T11">
                      <a:pos x="T2" y="T3"/>
                    </a:cxn>
                    <a:cxn ang="T12">
                      <a:pos x="T4" y="T5"/>
                    </a:cxn>
                    <a:cxn ang="T13">
                      <a:pos x="T6" y="T7"/>
                    </a:cxn>
                    <a:cxn ang="T14">
                      <a:pos x="T8" y="T9"/>
                    </a:cxn>
                  </a:cxnLst>
                  <a:rect l="T15" t="T16" r="T17" b="T18"/>
                  <a:pathLst>
                    <a:path w="768" h="504">
                      <a:moveTo>
                        <a:pt x="0" y="504"/>
                      </a:moveTo>
                      <a:lnTo>
                        <a:pt x="2" y="490"/>
                      </a:lnTo>
                      <a:lnTo>
                        <a:pt x="768" y="0"/>
                      </a:lnTo>
                      <a:lnTo>
                        <a:pt x="768" y="411"/>
                      </a:lnTo>
                      <a:lnTo>
                        <a:pt x="0" y="504"/>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12" name="Freeform 107"/>
                <p:cNvSpPr>
                  <a:spLocks/>
                </p:cNvSpPr>
                <p:nvPr/>
              </p:nvSpPr>
              <p:spPr bwMode="ltGray">
                <a:xfrm rot="10800000">
                  <a:off x="2547876" y="1912968"/>
                  <a:ext cx="814429" cy="747730"/>
                </a:xfrm>
                <a:custGeom>
                  <a:avLst/>
                  <a:gdLst>
                    <a:gd name="T0" fmla="*/ 0 w 765"/>
                    <a:gd name="T1" fmla="*/ 22 h 557"/>
                    <a:gd name="T2" fmla="*/ 1 w 765"/>
                    <a:gd name="T3" fmla="*/ 0 h 557"/>
                    <a:gd name="T4" fmla="*/ 765 w 765"/>
                    <a:gd name="T5" fmla="*/ 142 h 557"/>
                    <a:gd name="T6" fmla="*/ 765 w 765"/>
                    <a:gd name="T7" fmla="*/ 557 h 557"/>
                    <a:gd name="T8" fmla="*/ 0 w 765"/>
                    <a:gd name="T9" fmla="*/ 22 h 557"/>
                    <a:gd name="T10" fmla="*/ 0 60000 65536"/>
                    <a:gd name="T11" fmla="*/ 0 60000 65536"/>
                    <a:gd name="T12" fmla="*/ 0 60000 65536"/>
                    <a:gd name="T13" fmla="*/ 0 60000 65536"/>
                    <a:gd name="T14" fmla="*/ 0 60000 65536"/>
                    <a:gd name="T15" fmla="*/ 0 w 765"/>
                    <a:gd name="T16" fmla="*/ 0 h 557"/>
                    <a:gd name="T17" fmla="*/ 765 w 765"/>
                    <a:gd name="T18" fmla="*/ 557 h 557"/>
                  </a:gdLst>
                  <a:ahLst/>
                  <a:cxnLst>
                    <a:cxn ang="T10">
                      <a:pos x="T0" y="T1"/>
                    </a:cxn>
                    <a:cxn ang="T11">
                      <a:pos x="T2" y="T3"/>
                    </a:cxn>
                    <a:cxn ang="T12">
                      <a:pos x="T4" y="T5"/>
                    </a:cxn>
                    <a:cxn ang="T13">
                      <a:pos x="T6" y="T7"/>
                    </a:cxn>
                    <a:cxn ang="T14">
                      <a:pos x="T8" y="T9"/>
                    </a:cxn>
                  </a:cxnLst>
                  <a:rect l="T15" t="T16" r="T17" b="T18"/>
                  <a:pathLst>
                    <a:path w="765" h="557">
                      <a:moveTo>
                        <a:pt x="0" y="22"/>
                      </a:moveTo>
                      <a:lnTo>
                        <a:pt x="1" y="0"/>
                      </a:lnTo>
                      <a:lnTo>
                        <a:pt x="765" y="142"/>
                      </a:lnTo>
                      <a:lnTo>
                        <a:pt x="765" y="557"/>
                      </a:lnTo>
                      <a:lnTo>
                        <a:pt x="0" y="22"/>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13" name="Freeform 108"/>
                <p:cNvSpPr>
                  <a:spLocks/>
                </p:cNvSpPr>
                <p:nvPr/>
              </p:nvSpPr>
              <p:spPr bwMode="ltGray">
                <a:xfrm rot="10800000">
                  <a:off x="2441509" y="415924"/>
                  <a:ext cx="1001762" cy="2309863"/>
                </a:xfrm>
                <a:custGeom>
                  <a:avLst/>
                  <a:gdLst>
                    <a:gd name="T0" fmla="*/ 12 w 765"/>
                    <a:gd name="T1" fmla="*/ 39 h 1177"/>
                    <a:gd name="T2" fmla="*/ 0 w 765"/>
                    <a:gd name="T3" fmla="*/ 0 h 1177"/>
                    <a:gd name="T4" fmla="*/ 765 w 765"/>
                    <a:gd name="T5" fmla="*/ 789 h 1177"/>
                    <a:gd name="T6" fmla="*/ 765 w 765"/>
                    <a:gd name="T7" fmla="*/ 1177 h 1177"/>
                    <a:gd name="T8" fmla="*/ 12 w 765"/>
                    <a:gd name="T9" fmla="*/ 39 h 1177"/>
                    <a:gd name="T10" fmla="*/ 0 60000 65536"/>
                    <a:gd name="T11" fmla="*/ 0 60000 65536"/>
                    <a:gd name="T12" fmla="*/ 0 60000 65536"/>
                    <a:gd name="T13" fmla="*/ 0 60000 65536"/>
                    <a:gd name="T14" fmla="*/ 0 60000 65536"/>
                    <a:gd name="T15" fmla="*/ 0 w 765"/>
                    <a:gd name="T16" fmla="*/ 0 h 1177"/>
                    <a:gd name="T17" fmla="*/ 765 w 765"/>
                    <a:gd name="T18" fmla="*/ 1177 h 1177"/>
                  </a:gdLst>
                  <a:ahLst/>
                  <a:cxnLst>
                    <a:cxn ang="T10">
                      <a:pos x="T0" y="T1"/>
                    </a:cxn>
                    <a:cxn ang="T11">
                      <a:pos x="T2" y="T3"/>
                    </a:cxn>
                    <a:cxn ang="T12">
                      <a:pos x="T4" y="T5"/>
                    </a:cxn>
                    <a:cxn ang="T13">
                      <a:pos x="T6" y="T7"/>
                    </a:cxn>
                    <a:cxn ang="T14">
                      <a:pos x="T8" y="T9"/>
                    </a:cxn>
                  </a:cxnLst>
                  <a:rect l="T15" t="T16" r="T17" b="T18"/>
                  <a:pathLst>
                    <a:path w="765" h="1177">
                      <a:moveTo>
                        <a:pt x="12" y="39"/>
                      </a:moveTo>
                      <a:lnTo>
                        <a:pt x="0" y="0"/>
                      </a:lnTo>
                      <a:lnTo>
                        <a:pt x="765" y="789"/>
                      </a:lnTo>
                      <a:lnTo>
                        <a:pt x="765" y="1177"/>
                      </a:lnTo>
                      <a:lnTo>
                        <a:pt x="12" y="39"/>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sp>
              <p:nvSpPr>
                <p:cNvPr id="114" name="Freeform 104"/>
                <p:cNvSpPr>
                  <a:spLocks/>
                </p:cNvSpPr>
                <p:nvPr/>
              </p:nvSpPr>
              <p:spPr bwMode="ltGray">
                <a:xfrm rot="10800000">
                  <a:off x="2441509" y="2509882"/>
                  <a:ext cx="920796" cy="2346377"/>
                </a:xfrm>
                <a:custGeom>
                  <a:avLst/>
                  <a:gdLst>
                    <a:gd name="T0" fmla="*/ 0 w 765"/>
                    <a:gd name="T1" fmla="*/ 1143 h 1143"/>
                    <a:gd name="T2" fmla="*/ 0 w 765"/>
                    <a:gd name="T3" fmla="*/ 1104 h 1143"/>
                    <a:gd name="T4" fmla="*/ 765 w 765"/>
                    <a:gd name="T5" fmla="*/ 0 h 1143"/>
                    <a:gd name="T6" fmla="*/ 762 w 765"/>
                    <a:gd name="T7" fmla="*/ 387 h 1143"/>
                    <a:gd name="T8" fmla="*/ 0 w 765"/>
                    <a:gd name="T9" fmla="*/ 1143 h 1143"/>
                    <a:gd name="T10" fmla="*/ 0 60000 65536"/>
                    <a:gd name="T11" fmla="*/ 0 60000 65536"/>
                    <a:gd name="T12" fmla="*/ 0 60000 65536"/>
                    <a:gd name="T13" fmla="*/ 0 60000 65536"/>
                    <a:gd name="T14" fmla="*/ 0 60000 65536"/>
                    <a:gd name="T15" fmla="*/ 0 w 765"/>
                    <a:gd name="T16" fmla="*/ 0 h 1143"/>
                    <a:gd name="T17" fmla="*/ 765 w 765"/>
                    <a:gd name="T18" fmla="*/ 1143 h 1143"/>
                  </a:gdLst>
                  <a:ahLst/>
                  <a:cxnLst>
                    <a:cxn ang="T10">
                      <a:pos x="T0" y="T1"/>
                    </a:cxn>
                    <a:cxn ang="T11">
                      <a:pos x="T2" y="T3"/>
                    </a:cxn>
                    <a:cxn ang="T12">
                      <a:pos x="T4" y="T5"/>
                    </a:cxn>
                    <a:cxn ang="T13">
                      <a:pos x="T6" y="T7"/>
                    </a:cxn>
                    <a:cxn ang="T14">
                      <a:pos x="T8" y="T9"/>
                    </a:cxn>
                  </a:cxnLst>
                  <a:rect l="T15" t="T16" r="T17" b="T18"/>
                  <a:pathLst>
                    <a:path w="765" h="1143">
                      <a:moveTo>
                        <a:pt x="0" y="1143"/>
                      </a:moveTo>
                      <a:lnTo>
                        <a:pt x="0" y="1104"/>
                      </a:lnTo>
                      <a:lnTo>
                        <a:pt x="765" y="0"/>
                      </a:lnTo>
                      <a:lnTo>
                        <a:pt x="762" y="387"/>
                      </a:lnTo>
                      <a:lnTo>
                        <a:pt x="0" y="1143"/>
                      </a:lnTo>
                      <a:close/>
                    </a:path>
                  </a:pathLst>
                </a:custGeom>
                <a:gradFill flip="none" rotWithShape="1">
                  <a:gsLst>
                    <a:gs pos="0">
                      <a:schemeClr val="accent1">
                        <a:lumMod val="75000"/>
                      </a:schemeClr>
                    </a:gs>
                    <a:gs pos="100000">
                      <a:schemeClr val="bg2"/>
                    </a:gs>
                  </a:gsLst>
                  <a:lin ang="0" scaled="1"/>
                  <a:tileRect/>
                </a:gradFill>
                <a:ln w="19050">
                  <a:solidFill>
                    <a:srgbClr val="FFFFFF"/>
                  </a:solidFill>
                  <a:round/>
                  <a:headEnd/>
                  <a:tailEnd/>
                </a:ln>
              </p:spPr>
              <p:txBody>
                <a:bodyPr anchor="ctr"/>
                <a:lstStyle/>
                <a:p>
                  <a:pPr fontAlgn="auto">
                    <a:spcBef>
                      <a:spcPts val="0"/>
                    </a:spcBef>
                    <a:spcAft>
                      <a:spcPts val="0"/>
                    </a:spcAft>
                    <a:defRPr/>
                  </a:pPr>
                  <a:endParaRPr lang="en-US" dirty="0">
                    <a:solidFill>
                      <a:srgbClr val="000000"/>
                    </a:solidFill>
                    <a:latin typeface="Arial"/>
                    <a:ea typeface="+mn-ea"/>
                    <a:cs typeface="Arial" pitchFamily="34" charset="0"/>
                  </a:endParaRPr>
                </a:p>
              </p:txBody>
            </p:sp>
          </p:grpSp>
          <p:grpSp>
            <p:nvGrpSpPr>
              <p:cNvPr id="35863" name="Group 108"/>
              <p:cNvGrpSpPr>
                <a:grpSpLocks/>
              </p:cNvGrpSpPr>
              <p:nvPr/>
            </p:nvGrpSpPr>
            <p:grpSpPr bwMode="auto">
              <a:xfrm>
                <a:off x="4518212" y="582705"/>
                <a:ext cx="5853953" cy="1401472"/>
                <a:chOff x="4536142" y="1048870"/>
                <a:chExt cx="5853953" cy="1401472"/>
              </a:xfrm>
            </p:grpSpPr>
            <p:grpSp>
              <p:nvGrpSpPr>
                <p:cNvPr id="35891" name="Group 94"/>
                <p:cNvGrpSpPr>
                  <a:grpSpLocks/>
                </p:cNvGrpSpPr>
                <p:nvPr/>
              </p:nvGrpSpPr>
              <p:grpSpPr bwMode="auto">
                <a:xfrm>
                  <a:off x="4536142" y="1048870"/>
                  <a:ext cx="5853953" cy="1102660"/>
                  <a:chOff x="4536142" y="1048870"/>
                  <a:chExt cx="5853953" cy="1102660"/>
                </a:xfrm>
              </p:grpSpPr>
              <p:grpSp>
                <p:nvGrpSpPr>
                  <p:cNvPr id="35893" name="Group 74"/>
                  <p:cNvGrpSpPr>
                    <a:grpSpLocks/>
                  </p:cNvGrpSpPr>
                  <p:nvPr/>
                </p:nvGrpSpPr>
                <p:grpSpPr bwMode="auto">
                  <a:xfrm>
                    <a:off x="4536142" y="1048870"/>
                    <a:ext cx="5853953" cy="1102660"/>
                    <a:chOff x="735106" y="1183341"/>
                    <a:chExt cx="5853953" cy="1102660"/>
                  </a:xfrm>
                </p:grpSpPr>
                <p:grpSp>
                  <p:nvGrpSpPr>
                    <p:cNvPr id="35899" name="Group 65"/>
                    <p:cNvGrpSpPr>
                      <a:grpSpLocks/>
                    </p:cNvGrpSpPr>
                    <p:nvPr/>
                  </p:nvGrpSpPr>
                  <p:grpSpPr bwMode="auto">
                    <a:xfrm>
                      <a:off x="735106" y="1183341"/>
                      <a:ext cx="5853953" cy="1102660"/>
                      <a:chOff x="403412" y="1192306"/>
                      <a:chExt cx="5853953" cy="1102660"/>
                    </a:xfrm>
                  </p:grpSpPr>
                  <p:grpSp>
                    <p:nvGrpSpPr>
                      <p:cNvPr id="35904" name="Group 62"/>
                      <p:cNvGrpSpPr>
                        <a:grpSpLocks/>
                      </p:cNvGrpSpPr>
                      <p:nvPr/>
                    </p:nvGrpSpPr>
                    <p:grpSpPr bwMode="auto">
                      <a:xfrm>
                        <a:off x="403412" y="1201271"/>
                        <a:ext cx="4536141" cy="1093695"/>
                        <a:chOff x="403412" y="1201271"/>
                        <a:chExt cx="4536141" cy="1093695"/>
                      </a:xfrm>
                    </p:grpSpPr>
                    <p:sp>
                      <p:nvSpPr>
                        <p:cNvPr id="59" name="Rectangle 58"/>
                        <p:cNvSpPr/>
                        <p:nvPr/>
                      </p:nvSpPr>
                      <p:spPr>
                        <a:xfrm>
                          <a:off x="402908" y="1201831"/>
                          <a:ext cx="4537176" cy="1093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32" name="TextBox 31"/>
                        <p:cNvSpPr txBox="1"/>
                        <p:nvPr/>
                      </p:nvSpPr>
                      <p:spPr bwMode="auto">
                        <a:xfrm>
                          <a:off x="423545" y="1544748"/>
                          <a:ext cx="804881" cy="730287"/>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Store</a:t>
                          </a:r>
                        </a:p>
                      </p:txBody>
                    </p:sp>
                  </p:grpSp>
                  <p:sp>
                    <p:nvSpPr>
                      <p:cNvPr id="35905" name="TextBox 63"/>
                      <p:cNvSpPr txBox="1">
                        <a:spLocks noChangeArrowheads="1"/>
                      </p:cNvSpPr>
                      <p:nvPr/>
                    </p:nvSpPr>
                    <p:spPr bwMode="auto">
                      <a:xfrm>
                        <a:off x="420370" y="1192306"/>
                        <a:ext cx="5837368" cy="30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a:solidFill>
                              <a:srgbClr val="FFFFFF"/>
                            </a:solidFill>
                          </a:rPr>
                          <a:t>Order Capture</a:t>
                        </a:r>
                      </a:p>
                    </p:txBody>
                  </p:sp>
                </p:grpSp>
                <p:sp>
                  <p:nvSpPr>
                    <p:cNvPr id="70" name="TextBox 69"/>
                    <p:cNvSpPr txBox="1"/>
                    <p:nvPr/>
                  </p:nvSpPr>
                  <p:spPr bwMode="auto">
                    <a:xfrm>
                      <a:off x="1677598" y="1516733"/>
                      <a:ext cx="804880" cy="730286"/>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Web</a:t>
                      </a:r>
                    </a:p>
                  </p:txBody>
                </p:sp>
                <p:sp>
                  <p:nvSpPr>
                    <p:cNvPr id="71" name="TextBox 70"/>
                    <p:cNvSpPr txBox="1"/>
                    <p:nvPr/>
                  </p:nvSpPr>
                  <p:spPr bwMode="auto">
                    <a:xfrm>
                      <a:off x="2574555" y="1516733"/>
                      <a:ext cx="804881" cy="730286"/>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Call Center</a:t>
                      </a:r>
                    </a:p>
                  </p:txBody>
                </p:sp>
                <p:sp>
                  <p:nvSpPr>
                    <p:cNvPr id="72" name="TextBox 71"/>
                    <p:cNvSpPr txBox="1"/>
                    <p:nvPr/>
                  </p:nvSpPr>
                  <p:spPr bwMode="auto">
                    <a:xfrm>
                      <a:off x="3488975" y="1516733"/>
                      <a:ext cx="804881" cy="730286"/>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Kiosk</a:t>
                      </a:r>
                    </a:p>
                  </p:txBody>
                </p:sp>
                <p:sp>
                  <p:nvSpPr>
                    <p:cNvPr id="73" name="TextBox 72"/>
                    <p:cNvSpPr txBox="1"/>
                    <p:nvPr/>
                  </p:nvSpPr>
                  <p:spPr bwMode="auto">
                    <a:xfrm>
                      <a:off x="4376408" y="1516733"/>
                      <a:ext cx="804880" cy="730286"/>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Mobile</a:t>
                      </a:r>
                    </a:p>
                  </p:txBody>
                </p:sp>
              </p:grpSp>
              <p:pic>
                <p:nvPicPr>
                  <p:cNvPr id="35894" name="Picture 68" descr="ph_ind_finserv_003_cropped.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95883" y="1640542"/>
                    <a:ext cx="582706" cy="43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95" name="Picture 85" descr="ph-ind-retail-010-cropped.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3922" y="1640541"/>
                    <a:ext cx="565215" cy="4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96" name="Picture 86" descr="ph-ind-media-012-cropped.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92352" y="1656228"/>
                    <a:ext cx="564778" cy="42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97" name="Picture 87" descr="ph-ind-custsrv-012-cropped.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493693" y="1649506"/>
                    <a:ext cx="566011" cy="42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98" name="Picture 88" descr="ph-ind-congood-010-cropped.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659452" y="1640542"/>
                    <a:ext cx="598348" cy="44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7" name="TextBox 96"/>
                <p:cNvSpPr txBox="1"/>
                <p:nvPr/>
              </p:nvSpPr>
              <p:spPr>
                <a:xfrm>
                  <a:off x="5091275" y="2142712"/>
                  <a:ext cx="3325886" cy="307990"/>
                </a:xfrm>
                <a:prstGeom prst="rect">
                  <a:avLst/>
                </a:prstGeom>
                <a:solidFill>
                  <a:schemeClr val="bg1">
                    <a:lumMod val="75000"/>
                  </a:schemeClr>
                </a:solidFill>
              </p:spPr>
              <p:txBody>
                <a:bodyPr>
                  <a:spAutoFit/>
                </a:bodyPr>
                <a:lstStyle/>
                <a:p>
                  <a:pPr fontAlgn="auto">
                    <a:spcBef>
                      <a:spcPts val="0"/>
                    </a:spcBef>
                    <a:spcAft>
                      <a:spcPts val="0"/>
                    </a:spcAft>
                    <a:defRPr/>
                  </a:pPr>
                  <a:r>
                    <a:rPr lang="en-US" sz="1400" dirty="0">
                      <a:solidFill>
                        <a:srgbClr val="424545"/>
                      </a:solidFill>
                      <a:latin typeface="Arial"/>
                      <a:ea typeface="+mn-ea"/>
                      <a:cs typeface="Arial" pitchFamily="34" charset="0"/>
                    </a:rPr>
                    <a:t>Orders, Changes, Cancellations, Status</a:t>
                  </a:r>
                </a:p>
              </p:txBody>
            </p:sp>
          </p:grpSp>
          <p:grpSp>
            <p:nvGrpSpPr>
              <p:cNvPr id="35864" name="Group 151"/>
              <p:cNvGrpSpPr>
                <a:grpSpLocks/>
              </p:cNvGrpSpPr>
              <p:nvPr/>
            </p:nvGrpSpPr>
            <p:grpSpPr bwMode="auto">
              <a:xfrm>
                <a:off x="4563036" y="3101787"/>
                <a:ext cx="5853953" cy="1389531"/>
                <a:chOff x="4563036" y="3101787"/>
                <a:chExt cx="5853953" cy="1389531"/>
              </a:xfrm>
            </p:grpSpPr>
            <p:grpSp>
              <p:nvGrpSpPr>
                <p:cNvPr id="35874" name="Group 95"/>
                <p:cNvGrpSpPr>
                  <a:grpSpLocks/>
                </p:cNvGrpSpPr>
                <p:nvPr/>
              </p:nvGrpSpPr>
              <p:grpSpPr bwMode="auto">
                <a:xfrm>
                  <a:off x="4563036" y="3388658"/>
                  <a:ext cx="5853953" cy="1102660"/>
                  <a:chOff x="4536142" y="2913529"/>
                  <a:chExt cx="5853953" cy="1102660"/>
                </a:xfrm>
              </p:grpSpPr>
              <p:grpSp>
                <p:nvGrpSpPr>
                  <p:cNvPr id="35876" name="Group 75"/>
                  <p:cNvGrpSpPr>
                    <a:grpSpLocks/>
                  </p:cNvGrpSpPr>
                  <p:nvPr/>
                </p:nvGrpSpPr>
                <p:grpSpPr bwMode="auto">
                  <a:xfrm>
                    <a:off x="4536142" y="2913529"/>
                    <a:ext cx="5853953" cy="1102660"/>
                    <a:chOff x="735106" y="1075764"/>
                    <a:chExt cx="5853953" cy="1102660"/>
                  </a:xfrm>
                </p:grpSpPr>
                <p:grpSp>
                  <p:nvGrpSpPr>
                    <p:cNvPr id="35882" name="Group 65"/>
                    <p:cNvGrpSpPr>
                      <a:grpSpLocks/>
                    </p:cNvGrpSpPr>
                    <p:nvPr/>
                  </p:nvGrpSpPr>
                  <p:grpSpPr bwMode="auto">
                    <a:xfrm>
                      <a:off x="735106" y="1075764"/>
                      <a:ext cx="5853953" cy="1102660"/>
                      <a:chOff x="403412" y="1084729"/>
                      <a:chExt cx="5853953" cy="1102660"/>
                    </a:xfrm>
                  </p:grpSpPr>
                  <p:grpSp>
                    <p:nvGrpSpPr>
                      <p:cNvPr id="35887" name="Group 62"/>
                      <p:cNvGrpSpPr>
                        <a:grpSpLocks/>
                      </p:cNvGrpSpPr>
                      <p:nvPr/>
                    </p:nvGrpSpPr>
                    <p:grpSpPr bwMode="auto">
                      <a:xfrm>
                        <a:off x="403412" y="1093694"/>
                        <a:ext cx="4536141" cy="1093695"/>
                        <a:chOff x="403412" y="1093694"/>
                        <a:chExt cx="4536141" cy="1093695"/>
                      </a:xfrm>
                    </p:grpSpPr>
                    <p:sp>
                      <p:nvSpPr>
                        <p:cNvPr id="84" name="Rectangle 83"/>
                        <p:cNvSpPr/>
                        <p:nvPr/>
                      </p:nvSpPr>
                      <p:spPr>
                        <a:xfrm>
                          <a:off x="388247" y="1109429"/>
                          <a:ext cx="4551464" cy="107796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5" name="TextBox 84"/>
                        <p:cNvSpPr txBox="1"/>
                        <p:nvPr/>
                      </p:nvSpPr>
                      <p:spPr bwMode="auto">
                        <a:xfrm>
                          <a:off x="408885" y="1449171"/>
                          <a:ext cx="846156" cy="717587"/>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Warehouse</a:t>
                          </a:r>
                        </a:p>
                      </p:txBody>
                    </p:sp>
                  </p:grpSp>
                  <p:sp>
                    <p:nvSpPr>
                      <p:cNvPr id="35888" name="TextBox 82"/>
                      <p:cNvSpPr txBox="1">
                        <a:spLocks noChangeArrowheads="1"/>
                      </p:cNvSpPr>
                      <p:nvPr/>
                    </p:nvSpPr>
                    <p:spPr bwMode="auto">
                      <a:xfrm>
                        <a:off x="416822" y="1088791"/>
                        <a:ext cx="5840543" cy="30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a:solidFill>
                              <a:srgbClr val="FFFFFF"/>
                            </a:solidFill>
                          </a:rPr>
                          <a:t>Fulfillment</a:t>
                        </a:r>
                      </a:p>
                    </p:txBody>
                  </p:sp>
                </p:grpSp>
                <p:sp>
                  <p:nvSpPr>
                    <p:cNvPr id="78" name="TextBox 77"/>
                    <p:cNvSpPr txBox="1"/>
                    <p:nvPr/>
                  </p:nvSpPr>
                  <p:spPr bwMode="auto">
                    <a:xfrm>
                      <a:off x="1677225" y="1425919"/>
                      <a:ext cx="804880" cy="722349"/>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Logistics</a:t>
                      </a:r>
                    </a:p>
                  </p:txBody>
                </p:sp>
                <p:sp>
                  <p:nvSpPr>
                    <p:cNvPr id="79" name="TextBox 78"/>
                    <p:cNvSpPr txBox="1"/>
                    <p:nvPr/>
                  </p:nvSpPr>
                  <p:spPr bwMode="auto">
                    <a:xfrm>
                      <a:off x="2574182" y="1410043"/>
                      <a:ext cx="804881" cy="728699"/>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Store</a:t>
                      </a:r>
                    </a:p>
                  </p:txBody>
                </p:sp>
                <p:sp>
                  <p:nvSpPr>
                    <p:cNvPr id="80" name="TextBox 79"/>
                    <p:cNvSpPr txBox="1"/>
                    <p:nvPr/>
                  </p:nvSpPr>
                  <p:spPr bwMode="auto">
                    <a:xfrm>
                      <a:off x="3488602" y="1410043"/>
                      <a:ext cx="804881" cy="728699"/>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Suppliers</a:t>
                      </a:r>
                    </a:p>
                  </p:txBody>
                </p:sp>
                <p:sp>
                  <p:nvSpPr>
                    <p:cNvPr id="81" name="TextBox 80"/>
                    <p:cNvSpPr txBox="1"/>
                    <p:nvPr/>
                  </p:nvSpPr>
                  <p:spPr bwMode="auto">
                    <a:xfrm>
                      <a:off x="4376035" y="1410043"/>
                      <a:ext cx="804880" cy="728699"/>
                    </a:xfrm>
                    <a:prstGeom prst="rect">
                      <a:avLst/>
                    </a:prstGeom>
                    <a:gradFill flip="none" rotWithShape="1">
                      <a:gsLst>
                        <a:gs pos="0">
                          <a:schemeClr val="bg2"/>
                        </a:gs>
                        <a:gs pos="100000">
                          <a:schemeClr val="bg2">
                            <a:lumMod val="75000"/>
                          </a:schemeClr>
                        </a:gs>
                      </a:gsLst>
                      <a:lin ang="5400000" scaled="1"/>
                      <a:tileRect/>
                    </a:gradFill>
                    <a:ln w="9525">
                      <a:noFill/>
                      <a:miter lim="800000"/>
                      <a:headEnd/>
                      <a:tailEnd/>
                    </a:ln>
                    <a:extLst/>
                  </p:spPr>
                  <p:txBody>
                    <a:bodyPr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algn="ctr" eaLnBrk="1" fontAlgn="auto" hangingPunct="1">
                        <a:spcBef>
                          <a:spcPts val="0"/>
                        </a:spcBef>
                        <a:spcAft>
                          <a:spcPts val="0"/>
                        </a:spcAft>
                        <a:buClr>
                          <a:srgbClr val="F20000"/>
                        </a:buClr>
                        <a:defRPr/>
                      </a:pPr>
                      <a:r>
                        <a:rPr lang="en-US" sz="1100" dirty="0" smtClean="0">
                          <a:solidFill>
                            <a:prstClr val="white"/>
                          </a:solidFill>
                        </a:rPr>
                        <a:t>Finance</a:t>
                      </a:r>
                    </a:p>
                  </p:txBody>
                </p:sp>
              </p:grpSp>
              <p:pic>
                <p:nvPicPr>
                  <p:cNvPr id="35877" name="Picture 90" descr="ph-ind-whlsale-011-cropped.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77542" y="3523127"/>
                    <a:ext cx="606612" cy="4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8" name="Picture 89" descr="ph_ind_whlsale_005_cropped.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70611" y="3496234"/>
                    <a:ext cx="606612" cy="4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9" name="Picture 91" descr="ph-ind-congood-009-cropped.jp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496837" y="3514165"/>
                    <a:ext cx="582597" cy="43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0" name="Picture 92" descr="ph-ind-whlsale-009-cropped.jp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377953" y="3497602"/>
                    <a:ext cx="621896" cy="466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1" name="Picture 93" descr="ph-ind-finserv-009-cropped.jp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74424" y="3483601"/>
                    <a:ext cx="627528" cy="47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TextBox 97"/>
                <p:cNvSpPr txBox="1"/>
                <p:nvPr/>
              </p:nvSpPr>
              <p:spPr>
                <a:xfrm>
                  <a:off x="4825690" y="3102193"/>
                  <a:ext cx="3976775" cy="307991"/>
                </a:xfrm>
                <a:prstGeom prst="rect">
                  <a:avLst/>
                </a:prstGeom>
                <a:solidFill>
                  <a:schemeClr val="bg1">
                    <a:lumMod val="75000"/>
                  </a:schemeClr>
                </a:solidFill>
              </p:spPr>
              <p:txBody>
                <a:bodyPr>
                  <a:spAutoFit/>
                </a:bodyPr>
                <a:lstStyle/>
                <a:p>
                  <a:pPr fontAlgn="auto">
                    <a:spcBef>
                      <a:spcPts val="0"/>
                    </a:spcBef>
                    <a:spcAft>
                      <a:spcPts val="0"/>
                    </a:spcAft>
                    <a:defRPr/>
                  </a:pPr>
                  <a:r>
                    <a:rPr lang="en-US" sz="1400" dirty="0">
                      <a:solidFill>
                        <a:srgbClr val="424545"/>
                      </a:solidFill>
                      <a:latin typeface="Arial"/>
                      <a:ea typeface="+mn-ea"/>
                      <a:cs typeface="Arial" pitchFamily="34" charset="0"/>
                    </a:rPr>
                    <a:t>Source Selection, Splitting, Monitoring/Updates </a:t>
                  </a:r>
                </a:p>
              </p:txBody>
            </p:sp>
          </p:grpSp>
          <p:grpSp>
            <p:nvGrpSpPr>
              <p:cNvPr id="35865" name="Group 150"/>
              <p:cNvGrpSpPr>
                <a:grpSpLocks/>
              </p:cNvGrpSpPr>
              <p:nvPr/>
            </p:nvGrpSpPr>
            <p:grpSpPr bwMode="auto">
              <a:xfrm>
                <a:off x="4464424" y="2099982"/>
                <a:ext cx="4691956" cy="914402"/>
                <a:chOff x="4464424" y="2099982"/>
                <a:chExt cx="4691956" cy="914402"/>
              </a:xfrm>
            </p:grpSpPr>
            <p:grpSp>
              <p:nvGrpSpPr>
                <p:cNvPr id="35866" name="Group 120"/>
                <p:cNvGrpSpPr>
                  <a:grpSpLocks/>
                </p:cNvGrpSpPr>
                <p:nvPr/>
              </p:nvGrpSpPr>
              <p:grpSpPr bwMode="auto">
                <a:xfrm>
                  <a:off x="4464424" y="2099982"/>
                  <a:ext cx="4691956" cy="914402"/>
                  <a:chOff x="4464422" y="2135841"/>
                  <a:chExt cx="4691956" cy="914402"/>
                </a:xfrm>
              </p:grpSpPr>
              <p:grpSp>
                <p:nvGrpSpPr>
                  <p:cNvPr id="35868" name="Group 101"/>
                  <p:cNvGrpSpPr>
                    <a:grpSpLocks/>
                  </p:cNvGrpSpPr>
                  <p:nvPr/>
                </p:nvGrpSpPr>
                <p:grpSpPr bwMode="auto">
                  <a:xfrm>
                    <a:off x="4464422" y="2348754"/>
                    <a:ext cx="4691956" cy="701489"/>
                    <a:chOff x="1564552" y="2490325"/>
                    <a:chExt cx="5674083" cy="694239"/>
                  </a:xfrm>
                </p:grpSpPr>
                <p:sp>
                  <p:nvSpPr>
                    <p:cNvPr id="103" name="Freeform 12"/>
                    <p:cNvSpPr>
                      <a:spLocks/>
                    </p:cNvSpPr>
                    <p:nvPr/>
                  </p:nvSpPr>
                  <p:spPr bwMode="gray">
                    <a:xfrm>
                      <a:off x="1918885" y="2507877"/>
                      <a:ext cx="5319878" cy="641038"/>
                    </a:xfrm>
                    <a:prstGeom prst="homePlate">
                      <a:avLst>
                        <a:gd name="adj" fmla="val 38687"/>
                      </a:avLst>
                    </a:prstGeom>
                    <a:gradFill flip="none" rotWithShape="1">
                      <a:gsLst>
                        <a:gs pos="0">
                          <a:srgbClr val="C80000"/>
                        </a:gs>
                        <a:gs pos="100000">
                          <a:srgbClr val="FF1414"/>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sp>
                  <p:nvSpPr>
                    <p:cNvPr id="104" name="Freeform 12"/>
                    <p:cNvSpPr>
                      <a:spLocks/>
                    </p:cNvSpPr>
                    <p:nvPr/>
                  </p:nvSpPr>
                  <p:spPr bwMode="gray">
                    <a:xfrm flipH="1">
                      <a:off x="1563715" y="2490594"/>
                      <a:ext cx="5350594" cy="694458"/>
                    </a:xfrm>
                    <a:prstGeom prst="homePlate">
                      <a:avLst>
                        <a:gd name="adj" fmla="val 38687"/>
                      </a:avLst>
                    </a:prstGeom>
                    <a:gradFill flip="none" rotWithShape="1">
                      <a:gsLst>
                        <a:gs pos="0">
                          <a:srgbClr val="C80000"/>
                        </a:gs>
                        <a:gs pos="100000">
                          <a:srgbClr val="FF1414"/>
                        </a:gs>
                      </a:gsLst>
                      <a:lin ang="16200000" scaled="1"/>
                      <a:tileRect/>
                    </a:gradFill>
                    <a:ln>
                      <a:noFill/>
                    </a:ln>
                  </p:spPr>
                  <p:txBody>
                    <a:bodyPr rIns="0" anchor="b"/>
                    <a:lstStyle/>
                    <a:p>
                      <a:pPr fontAlgn="auto">
                        <a:spcBef>
                          <a:spcPts val="0"/>
                        </a:spcBef>
                        <a:spcAft>
                          <a:spcPts val="0"/>
                        </a:spcAft>
                        <a:defRPr/>
                      </a:pPr>
                      <a:endParaRPr lang="en-US" sz="700" kern="0">
                        <a:solidFill>
                          <a:srgbClr val="FFFFFF"/>
                        </a:solidFill>
                        <a:latin typeface="Arial"/>
                        <a:ea typeface="ヒラギノ角ゴ Pro W3"/>
                        <a:cs typeface="ヒラギノ角ゴ Pro W3"/>
                      </a:endParaRPr>
                    </a:p>
                  </p:txBody>
                </p:sp>
              </p:grpSp>
              <p:sp>
                <p:nvSpPr>
                  <p:cNvPr id="106" name="Rounded Rectangle 105"/>
                  <p:cNvSpPr/>
                  <p:nvPr/>
                </p:nvSpPr>
                <p:spPr>
                  <a:xfrm>
                    <a:off x="5036830" y="2136290"/>
                    <a:ext cx="1174776" cy="40165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solidFill>
                          <a:prstClr val="white"/>
                        </a:solidFill>
                      </a:rPr>
                      <a:t>Decomposition</a:t>
                    </a:r>
                  </a:p>
                </p:txBody>
              </p:sp>
              <p:sp>
                <p:nvSpPr>
                  <p:cNvPr id="107" name="Rounded Rectangle 106"/>
                  <p:cNvSpPr/>
                  <p:nvPr/>
                </p:nvSpPr>
                <p:spPr>
                  <a:xfrm>
                    <a:off x="6248120" y="2153753"/>
                    <a:ext cx="1174776" cy="4016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solidFill>
                          <a:prstClr val="white"/>
                        </a:solidFill>
                      </a:rPr>
                      <a:t>Orchestration</a:t>
                    </a:r>
                  </a:p>
                </p:txBody>
              </p:sp>
              <p:sp>
                <p:nvSpPr>
                  <p:cNvPr id="108" name="Rounded Rectangle 107"/>
                  <p:cNvSpPr/>
                  <p:nvPr/>
                </p:nvSpPr>
                <p:spPr>
                  <a:xfrm>
                    <a:off x="7467347" y="2145816"/>
                    <a:ext cx="1174776" cy="40007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100" dirty="0">
                        <a:solidFill>
                          <a:prstClr val="white"/>
                        </a:solidFill>
                      </a:rPr>
                      <a:t>Global Order Promising</a:t>
                    </a:r>
                  </a:p>
                </p:txBody>
              </p:sp>
            </p:grpSp>
            <p:sp>
              <p:nvSpPr>
                <p:cNvPr id="105" name="Text Box 15"/>
                <p:cNvSpPr txBox="1">
                  <a:spLocks noChangeArrowheads="1"/>
                </p:cNvSpPr>
                <p:nvPr/>
              </p:nvSpPr>
              <p:spPr bwMode="gray">
                <a:xfrm>
                  <a:off x="4798701" y="2541778"/>
                  <a:ext cx="3910100" cy="438172"/>
                </a:xfrm>
                <a:prstGeom prst="rect">
                  <a:avLst/>
                </a:prstGeom>
                <a:noFill/>
                <a:ln>
                  <a:noFill/>
                </a:ln>
                <a:extLst/>
              </p:spPr>
              <p:txBody>
                <a:bodyPr anchor="ct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fontAlgn="auto" hangingPunct="1">
                    <a:lnSpc>
                      <a:spcPct val="85000"/>
                    </a:lnSpc>
                    <a:spcBef>
                      <a:spcPts val="0"/>
                    </a:spcBef>
                    <a:spcAft>
                      <a:spcPts val="0"/>
                    </a:spcAft>
                    <a:defRPr/>
                  </a:pPr>
                  <a:r>
                    <a:rPr lang="en-US" b="1" dirty="0" smtClean="0">
                      <a:solidFill>
                        <a:srgbClr val="FFFFFF"/>
                      </a:solidFill>
                      <a:ea typeface="Arial Unicode MS" pitchFamily="34" charset="-128"/>
                      <a:cs typeface="Arial Unicode MS" pitchFamily="34" charset="-128"/>
                    </a:rPr>
                    <a:t>Distributed Order Orchestration</a:t>
                  </a:r>
                </a:p>
                <a:p>
                  <a:pPr algn="ctr" eaLnBrk="1" fontAlgn="auto" hangingPunct="1">
                    <a:lnSpc>
                      <a:spcPct val="85000"/>
                    </a:lnSpc>
                    <a:spcBef>
                      <a:spcPts val="0"/>
                    </a:spcBef>
                    <a:spcAft>
                      <a:spcPts val="0"/>
                    </a:spcAft>
                    <a:defRPr/>
                  </a:pPr>
                  <a:r>
                    <a:rPr lang="en-US" sz="1050" dirty="0" smtClean="0">
                      <a:solidFill>
                        <a:srgbClr val="FFFFFF"/>
                      </a:solidFill>
                      <a:ea typeface="Arial Unicode MS" pitchFamily="34" charset="-128"/>
                      <a:cs typeface="Arial Unicode MS" pitchFamily="34" charset="-128"/>
                    </a:rPr>
                    <a:t>(Centralized Order Orchestration and Fulfillment)</a:t>
                  </a:r>
                  <a:endParaRPr lang="en-US" sz="1050" dirty="0">
                    <a:solidFill>
                      <a:srgbClr val="FFFFFF"/>
                    </a:solidFill>
                    <a:ea typeface="Arial Unicode MS" pitchFamily="34" charset="-128"/>
                    <a:cs typeface="Arial Unicode MS" pitchFamily="34" charset="-128"/>
                  </a:endParaRPr>
                </a:p>
              </p:txBody>
            </p:sp>
          </p:grpSp>
        </p:grpSp>
        <p:grpSp>
          <p:nvGrpSpPr>
            <p:cNvPr id="35847" name="Group 183"/>
            <p:cNvGrpSpPr>
              <a:grpSpLocks/>
            </p:cNvGrpSpPr>
            <p:nvPr/>
          </p:nvGrpSpPr>
          <p:grpSpPr bwMode="auto">
            <a:xfrm>
              <a:off x="116541" y="891642"/>
              <a:ext cx="3766621" cy="3983312"/>
              <a:chOff x="-62752" y="891642"/>
              <a:chExt cx="3766621" cy="3983312"/>
            </a:xfrm>
          </p:grpSpPr>
          <p:sp>
            <p:nvSpPr>
              <p:cNvPr id="136" name="Freeform 3"/>
              <p:cNvSpPr>
                <a:spLocks/>
              </p:cNvSpPr>
              <p:nvPr/>
            </p:nvSpPr>
            <p:spPr bwMode="gray">
              <a:xfrm rot="19800000">
                <a:off x="1177114" y="891716"/>
                <a:ext cx="1476408" cy="1331980"/>
              </a:xfrm>
              <a:custGeom>
                <a:avLst/>
                <a:gdLst>
                  <a:gd name="T0" fmla="*/ 2147483647 w 738"/>
                  <a:gd name="T1" fmla="*/ 2147483647 h 721"/>
                  <a:gd name="T2" fmla="*/ 2147483647 w 738"/>
                  <a:gd name="T3" fmla="*/ 2147483647 h 721"/>
                  <a:gd name="T4" fmla="*/ 2147483647 w 738"/>
                  <a:gd name="T5" fmla="*/ 2147483647 h 721"/>
                  <a:gd name="T6" fmla="*/ 0 w 738"/>
                  <a:gd name="T7" fmla="*/ 2147483647 h 721"/>
                  <a:gd name="T8" fmla="*/ 0 w 738"/>
                  <a:gd name="T9" fmla="*/ 2147483647 h 721"/>
                  <a:gd name="T10" fmla="*/ 2147483647 w 738"/>
                  <a:gd name="T11" fmla="*/ 2147483647 h 721"/>
                  <a:gd name="T12" fmla="*/ 2147483647 w 738"/>
                  <a:gd name="T13" fmla="*/ 2147483647 h 721"/>
                  <a:gd name="T14" fmla="*/ 2147483647 w 738"/>
                  <a:gd name="T15" fmla="*/ 2147483647 h 721"/>
                  <a:gd name="T16" fmla="*/ 2147483647 w 738"/>
                  <a:gd name="T17" fmla="*/ 2147483647 h 721"/>
                  <a:gd name="T18" fmla="*/ 2147483647 w 738"/>
                  <a:gd name="T19" fmla="*/ 2147483647 h 721"/>
                  <a:gd name="T20" fmla="*/ 2147483647 w 738"/>
                  <a:gd name="T21" fmla="*/ 2147483647 h 721"/>
                  <a:gd name="T22" fmla="*/ 2147483647 w 738"/>
                  <a:gd name="T23" fmla="*/ 2147483647 h 721"/>
                  <a:gd name="T24" fmla="*/ 0 w 738"/>
                  <a:gd name="T25" fmla="*/ 0 h 721"/>
                  <a:gd name="T26" fmla="*/ 0 w 738"/>
                  <a:gd name="T27" fmla="*/ 2147483647 h 721"/>
                  <a:gd name="T28" fmla="*/ 2147483647 w 738"/>
                  <a:gd name="T29" fmla="*/ 2147483647 h 7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8"/>
                  <a:gd name="T46" fmla="*/ 0 h 721"/>
                  <a:gd name="T47" fmla="*/ 738 w 738"/>
                  <a:gd name="T48" fmla="*/ 721 h 7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8" h="721">
                    <a:moveTo>
                      <a:pt x="66" y="190"/>
                    </a:moveTo>
                    <a:cubicBezTo>
                      <a:pt x="114" y="190"/>
                      <a:pt x="153" y="229"/>
                      <a:pt x="153" y="277"/>
                    </a:cubicBezTo>
                    <a:cubicBezTo>
                      <a:pt x="153" y="325"/>
                      <a:pt x="114" y="364"/>
                      <a:pt x="66" y="364"/>
                    </a:cubicBezTo>
                    <a:cubicBezTo>
                      <a:pt x="39" y="364"/>
                      <a:pt x="16" y="352"/>
                      <a:pt x="0" y="334"/>
                    </a:cubicBezTo>
                    <a:cubicBezTo>
                      <a:pt x="0" y="546"/>
                      <a:pt x="0" y="546"/>
                      <a:pt x="0" y="546"/>
                    </a:cubicBezTo>
                    <a:cubicBezTo>
                      <a:pt x="114" y="546"/>
                      <a:pt x="213" y="608"/>
                      <a:pt x="265" y="700"/>
                    </a:cubicBezTo>
                    <a:cubicBezTo>
                      <a:pt x="450" y="594"/>
                      <a:pt x="450" y="594"/>
                      <a:pt x="450" y="594"/>
                    </a:cubicBezTo>
                    <a:cubicBezTo>
                      <a:pt x="442" y="616"/>
                      <a:pt x="443" y="642"/>
                      <a:pt x="456" y="665"/>
                    </a:cubicBezTo>
                    <a:cubicBezTo>
                      <a:pt x="480" y="707"/>
                      <a:pt x="534" y="721"/>
                      <a:pt x="575" y="697"/>
                    </a:cubicBezTo>
                    <a:cubicBezTo>
                      <a:pt x="617" y="673"/>
                      <a:pt x="631" y="620"/>
                      <a:pt x="607" y="578"/>
                    </a:cubicBezTo>
                    <a:cubicBezTo>
                      <a:pt x="594" y="555"/>
                      <a:pt x="572" y="541"/>
                      <a:pt x="548" y="537"/>
                    </a:cubicBezTo>
                    <a:cubicBezTo>
                      <a:pt x="738" y="427"/>
                      <a:pt x="738" y="427"/>
                      <a:pt x="738" y="427"/>
                    </a:cubicBezTo>
                    <a:cubicBezTo>
                      <a:pt x="591" y="172"/>
                      <a:pt x="316" y="0"/>
                      <a:pt x="0" y="0"/>
                    </a:cubicBezTo>
                    <a:cubicBezTo>
                      <a:pt x="0" y="220"/>
                      <a:pt x="0" y="220"/>
                      <a:pt x="0" y="220"/>
                    </a:cubicBezTo>
                    <a:cubicBezTo>
                      <a:pt x="16" y="202"/>
                      <a:pt x="39" y="190"/>
                      <a:pt x="66" y="190"/>
                    </a:cubicBezTo>
                    <a:close/>
                  </a:path>
                </a:pathLst>
              </a:custGeom>
              <a:solidFill>
                <a:schemeClr val="accent1"/>
              </a:solidFill>
              <a:ln>
                <a:noFill/>
              </a:ln>
            </p:spPr>
            <p:txBody>
              <a:bodyPr rIns="0" anchor="b"/>
              <a:lstStyle/>
              <a:p>
                <a:pPr fontAlgn="auto">
                  <a:spcBef>
                    <a:spcPts val="0"/>
                  </a:spcBef>
                  <a:spcAft>
                    <a:spcPts val="0"/>
                  </a:spcAft>
                  <a:defRPr/>
                </a:pPr>
                <a:endParaRPr lang="en-US" sz="700" kern="0" dirty="0">
                  <a:solidFill>
                    <a:srgbClr val="FFFFFF"/>
                  </a:solidFill>
                  <a:latin typeface="Arial"/>
                  <a:ea typeface="ヒラギノ角ゴ Pro W3"/>
                  <a:cs typeface="ヒラギノ角ゴ Pro W3"/>
                </a:endParaRPr>
              </a:p>
            </p:txBody>
          </p:sp>
          <p:sp>
            <p:nvSpPr>
              <p:cNvPr id="35849" name="Freeform 4"/>
              <p:cNvSpPr>
                <a:spLocks/>
              </p:cNvSpPr>
              <p:nvPr/>
            </p:nvSpPr>
            <p:spPr bwMode="gray">
              <a:xfrm rot="-1800000">
                <a:off x="326195" y="2709495"/>
                <a:ext cx="1096986" cy="1668546"/>
              </a:xfrm>
              <a:custGeom>
                <a:avLst/>
                <a:gdLst>
                  <a:gd name="T0" fmla="*/ 2147483647 w 588"/>
                  <a:gd name="T1" fmla="*/ 2147483647 h 866"/>
                  <a:gd name="T2" fmla="*/ 2147483647 w 588"/>
                  <a:gd name="T3" fmla="*/ 2147483647 h 866"/>
                  <a:gd name="T4" fmla="*/ 2147483647 w 588"/>
                  <a:gd name="T5" fmla="*/ 2147483647 h 866"/>
                  <a:gd name="T6" fmla="*/ 2147483647 w 588"/>
                  <a:gd name="T7" fmla="*/ 2147483647 h 866"/>
                  <a:gd name="T8" fmla="*/ 2147483647 w 588"/>
                  <a:gd name="T9" fmla="*/ 2147483647 h 866"/>
                  <a:gd name="T10" fmla="*/ 2147483647 w 588"/>
                  <a:gd name="T11" fmla="*/ 2147483647 h 866"/>
                  <a:gd name="T12" fmla="*/ 2147483647 w 588"/>
                  <a:gd name="T13" fmla="*/ 2147483647 h 866"/>
                  <a:gd name="T14" fmla="*/ 2147483647 w 588"/>
                  <a:gd name="T15" fmla="*/ 2147483647 h 866"/>
                  <a:gd name="T16" fmla="*/ 2147483647 w 588"/>
                  <a:gd name="T17" fmla="*/ 2147483647 h 866"/>
                  <a:gd name="T18" fmla="*/ 2147483647 w 588"/>
                  <a:gd name="T19" fmla="*/ 2147483647 h 866"/>
                  <a:gd name="T20" fmla="*/ 2147483647 w 588"/>
                  <a:gd name="T21" fmla="*/ 2147483647 h 866"/>
                  <a:gd name="T22" fmla="*/ 2147483647 w 588"/>
                  <a:gd name="T23" fmla="*/ 2147483647 h 866"/>
                  <a:gd name="T24" fmla="*/ 2147483647 w 588"/>
                  <a:gd name="T25" fmla="*/ 2147483647 h 866"/>
                  <a:gd name="T26" fmla="*/ 0 w 588"/>
                  <a:gd name="T27" fmla="*/ 2147483647 h 866"/>
                  <a:gd name="T28" fmla="*/ 2147483647 w 588"/>
                  <a:gd name="T29" fmla="*/ 2147483647 h 866"/>
                  <a:gd name="T30" fmla="*/ 2147483647 w 588"/>
                  <a:gd name="T31" fmla="*/ 2147483647 h 866"/>
                  <a:gd name="T32" fmla="*/ 2147483647 w 588"/>
                  <a:gd name="T33" fmla="*/ 2147483647 h 8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8"/>
                  <a:gd name="T52" fmla="*/ 0 h 866"/>
                  <a:gd name="T53" fmla="*/ 588 w 588"/>
                  <a:gd name="T54" fmla="*/ 866 h 8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8" h="866">
                    <a:moveTo>
                      <a:pt x="241" y="718"/>
                    </a:moveTo>
                    <a:cubicBezTo>
                      <a:pt x="217" y="677"/>
                      <a:pt x="231" y="623"/>
                      <a:pt x="273" y="599"/>
                    </a:cubicBezTo>
                    <a:cubicBezTo>
                      <a:pt x="314" y="575"/>
                      <a:pt x="367" y="590"/>
                      <a:pt x="391" y="631"/>
                    </a:cubicBezTo>
                    <a:cubicBezTo>
                      <a:pt x="404" y="654"/>
                      <a:pt x="406" y="680"/>
                      <a:pt x="398" y="703"/>
                    </a:cubicBezTo>
                    <a:cubicBezTo>
                      <a:pt x="588" y="593"/>
                      <a:pt x="588" y="593"/>
                      <a:pt x="588" y="593"/>
                    </a:cubicBezTo>
                    <a:cubicBezTo>
                      <a:pt x="562" y="548"/>
                      <a:pt x="546" y="495"/>
                      <a:pt x="546" y="439"/>
                    </a:cubicBezTo>
                    <a:cubicBezTo>
                      <a:pt x="546" y="385"/>
                      <a:pt x="560" y="335"/>
                      <a:pt x="585" y="291"/>
                    </a:cubicBezTo>
                    <a:cubicBezTo>
                      <a:pt x="396" y="184"/>
                      <a:pt x="396" y="184"/>
                      <a:pt x="396" y="184"/>
                    </a:cubicBezTo>
                    <a:cubicBezTo>
                      <a:pt x="420" y="179"/>
                      <a:pt x="442" y="165"/>
                      <a:pt x="455" y="142"/>
                    </a:cubicBezTo>
                    <a:cubicBezTo>
                      <a:pt x="479" y="100"/>
                      <a:pt x="464" y="47"/>
                      <a:pt x="422" y="23"/>
                    </a:cubicBezTo>
                    <a:cubicBezTo>
                      <a:pt x="380" y="0"/>
                      <a:pt x="327" y="14"/>
                      <a:pt x="304" y="56"/>
                    </a:cubicBezTo>
                    <a:cubicBezTo>
                      <a:pt x="291" y="79"/>
                      <a:pt x="289" y="105"/>
                      <a:pt x="297" y="128"/>
                    </a:cubicBezTo>
                    <a:cubicBezTo>
                      <a:pt x="110" y="21"/>
                      <a:pt x="110" y="21"/>
                      <a:pt x="110" y="21"/>
                    </a:cubicBezTo>
                    <a:cubicBezTo>
                      <a:pt x="40" y="144"/>
                      <a:pt x="0" y="287"/>
                      <a:pt x="0" y="439"/>
                    </a:cubicBezTo>
                    <a:cubicBezTo>
                      <a:pt x="0" y="595"/>
                      <a:pt x="42" y="740"/>
                      <a:pt x="115" y="866"/>
                    </a:cubicBezTo>
                    <a:cubicBezTo>
                      <a:pt x="299" y="760"/>
                      <a:pt x="299" y="760"/>
                      <a:pt x="299" y="760"/>
                    </a:cubicBezTo>
                    <a:cubicBezTo>
                      <a:pt x="276" y="755"/>
                      <a:pt x="254" y="741"/>
                      <a:pt x="241" y="718"/>
                    </a:cubicBezTo>
                    <a:close/>
                  </a:path>
                </a:pathLst>
              </a:custGeom>
              <a:solidFill>
                <a:srgbClr val="A3A3A3"/>
              </a:solidFill>
              <a:ln w="19050">
                <a:solidFill>
                  <a:srgbClr val="FFFFFF"/>
                </a:solidFill>
                <a:miter lim="800000"/>
                <a:headEnd/>
                <a:tailEnd/>
              </a:ln>
            </p:spPr>
            <p:txBody>
              <a:bodyPr wrap="none" anchor="ctr"/>
              <a:lstStyle/>
              <a:p>
                <a:endParaRPr lang="en-US"/>
              </a:p>
            </p:txBody>
          </p:sp>
          <p:sp>
            <p:nvSpPr>
              <p:cNvPr id="35850" name="Freeform 5"/>
              <p:cNvSpPr>
                <a:spLocks/>
              </p:cNvSpPr>
              <p:nvPr/>
            </p:nvSpPr>
            <p:spPr bwMode="gray">
              <a:xfrm rot="-1800000">
                <a:off x="-62752" y="1547387"/>
                <a:ext cx="1705013" cy="1285940"/>
              </a:xfrm>
              <a:custGeom>
                <a:avLst/>
                <a:gdLst>
                  <a:gd name="T0" fmla="*/ 2147483647 w 893"/>
                  <a:gd name="T1" fmla="*/ 2147483647 h 702"/>
                  <a:gd name="T2" fmla="*/ 2147483647 w 893"/>
                  <a:gd name="T3" fmla="*/ 2147483647 h 702"/>
                  <a:gd name="T4" fmla="*/ 2147483647 w 893"/>
                  <a:gd name="T5" fmla="*/ 2147483647 h 702"/>
                  <a:gd name="T6" fmla="*/ 2147483647 w 893"/>
                  <a:gd name="T7" fmla="*/ 2147483647 h 702"/>
                  <a:gd name="T8" fmla="*/ 2147483647 w 893"/>
                  <a:gd name="T9" fmla="*/ 2147483647 h 702"/>
                  <a:gd name="T10" fmla="*/ 2147483647 w 893"/>
                  <a:gd name="T11" fmla="*/ 2147483647 h 702"/>
                  <a:gd name="T12" fmla="*/ 2147483647 w 893"/>
                  <a:gd name="T13" fmla="*/ 2147483647 h 702"/>
                  <a:gd name="T14" fmla="*/ 2147483647 w 893"/>
                  <a:gd name="T15" fmla="*/ 2147483647 h 702"/>
                  <a:gd name="T16" fmla="*/ 2147483647 w 893"/>
                  <a:gd name="T17" fmla="*/ 2147483647 h 702"/>
                  <a:gd name="T18" fmla="*/ 2147483647 w 893"/>
                  <a:gd name="T19" fmla="*/ 2147483647 h 702"/>
                  <a:gd name="T20" fmla="*/ 2147483647 w 893"/>
                  <a:gd name="T21" fmla="*/ 2147483647 h 702"/>
                  <a:gd name="T22" fmla="*/ 2147483647 w 893"/>
                  <a:gd name="T23" fmla="*/ 0 h 702"/>
                  <a:gd name="T24" fmla="*/ 0 w 893"/>
                  <a:gd name="T25" fmla="*/ 2147483647 h 702"/>
                  <a:gd name="T26" fmla="*/ 2147483647 w 893"/>
                  <a:gd name="T27" fmla="*/ 2147483647 h 702"/>
                  <a:gd name="T28" fmla="*/ 2147483647 w 893"/>
                  <a:gd name="T29" fmla="*/ 2147483647 h 7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3"/>
                  <a:gd name="T46" fmla="*/ 0 h 702"/>
                  <a:gd name="T47" fmla="*/ 893 w 893"/>
                  <a:gd name="T48" fmla="*/ 702 h 70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3" h="702">
                    <a:moveTo>
                      <a:pt x="194" y="467"/>
                    </a:moveTo>
                    <a:cubicBezTo>
                      <a:pt x="217" y="425"/>
                      <a:pt x="270" y="411"/>
                      <a:pt x="312" y="434"/>
                    </a:cubicBezTo>
                    <a:cubicBezTo>
                      <a:pt x="354" y="458"/>
                      <a:pt x="369" y="511"/>
                      <a:pt x="345" y="553"/>
                    </a:cubicBezTo>
                    <a:cubicBezTo>
                      <a:pt x="332" y="576"/>
                      <a:pt x="310" y="590"/>
                      <a:pt x="286" y="595"/>
                    </a:cubicBezTo>
                    <a:cubicBezTo>
                      <a:pt x="475" y="702"/>
                      <a:pt x="475" y="702"/>
                      <a:pt x="475" y="702"/>
                    </a:cubicBezTo>
                    <a:cubicBezTo>
                      <a:pt x="527" y="609"/>
                      <a:pt x="626" y="546"/>
                      <a:pt x="740" y="546"/>
                    </a:cubicBezTo>
                    <a:cubicBezTo>
                      <a:pt x="740" y="334"/>
                      <a:pt x="740" y="334"/>
                      <a:pt x="740" y="334"/>
                    </a:cubicBezTo>
                    <a:cubicBezTo>
                      <a:pt x="756" y="352"/>
                      <a:pt x="779" y="364"/>
                      <a:pt x="806" y="364"/>
                    </a:cubicBezTo>
                    <a:cubicBezTo>
                      <a:pt x="854" y="364"/>
                      <a:pt x="893" y="325"/>
                      <a:pt x="893" y="277"/>
                    </a:cubicBezTo>
                    <a:cubicBezTo>
                      <a:pt x="893" y="229"/>
                      <a:pt x="854" y="190"/>
                      <a:pt x="806" y="190"/>
                    </a:cubicBezTo>
                    <a:cubicBezTo>
                      <a:pt x="779" y="190"/>
                      <a:pt x="756" y="202"/>
                      <a:pt x="740" y="220"/>
                    </a:cubicBezTo>
                    <a:cubicBezTo>
                      <a:pt x="740" y="0"/>
                      <a:pt x="740" y="0"/>
                      <a:pt x="740" y="0"/>
                    </a:cubicBezTo>
                    <a:cubicBezTo>
                      <a:pt x="423" y="0"/>
                      <a:pt x="146" y="174"/>
                      <a:pt x="0" y="432"/>
                    </a:cubicBezTo>
                    <a:cubicBezTo>
                      <a:pt x="187" y="539"/>
                      <a:pt x="187" y="539"/>
                      <a:pt x="187" y="539"/>
                    </a:cubicBezTo>
                    <a:cubicBezTo>
                      <a:pt x="179" y="516"/>
                      <a:pt x="181" y="490"/>
                      <a:pt x="194" y="467"/>
                    </a:cubicBezTo>
                    <a:close/>
                  </a:path>
                </a:pathLst>
              </a:custGeom>
              <a:solidFill>
                <a:schemeClr val="accent1"/>
              </a:solidFill>
              <a:ln w="19050">
                <a:solidFill>
                  <a:srgbClr val="FFFFFF"/>
                </a:solidFill>
                <a:miter lim="800000"/>
                <a:headEnd/>
                <a:tailEnd/>
              </a:ln>
            </p:spPr>
            <p:txBody>
              <a:bodyPr wrap="none" anchor="ctr"/>
              <a:lstStyle/>
              <a:p>
                <a:endParaRPr lang="en-US"/>
              </a:p>
            </p:txBody>
          </p:sp>
          <p:sp>
            <p:nvSpPr>
              <p:cNvPr id="35851" name="Freeform 6"/>
              <p:cNvSpPr>
                <a:spLocks/>
              </p:cNvSpPr>
              <p:nvPr/>
            </p:nvSpPr>
            <p:spPr bwMode="gray">
              <a:xfrm rot="-1800000">
                <a:off x="2110584" y="1360053"/>
                <a:ext cx="1241453" cy="1630444"/>
              </a:xfrm>
              <a:custGeom>
                <a:avLst/>
                <a:gdLst>
                  <a:gd name="T0" fmla="*/ 2147483647 w 587"/>
                  <a:gd name="T1" fmla="*/ 0 h 867"/>
                  <a:gd name="T2" fmla="*/ 2147483647 w 587"/>
                  <a:gd name="T3" fmla="*/ 2147483647 h 867"/>
                  <a:gd name="T4" fmla="*/ 2147483647 w 587"/>
                  <a:gd name="T5" fmla="*/ 2147483647 h 867"/>
                  <a:gd name="T6" fmla="*/ 2147483647 w 587"/>
                  <a:gd name="T7" fmla="*/ 2147483647 h 867"/>
                  <a:gd name="T8" fmla="*/ 2147483647 w 587"/>
                  <a:gd name="T9" fmla="*/ 2147483647 h 867"/>
                  <a:gd name="T10" fmla="*/ 2147483647 w 587"/>
                  <a:gd name="T11" fmla="*/ 2147483647 h 867"/>
                  <a:gd name="T12" fmla="*/ 2147483647 w 587"/>
                  <a:gd name="T13" fmla="*/ 2147483647 h 867"/>
                  <a:gd name="T14" fmla="*/ 2147483647 w 587"/>
                  <a:gd name="T15" fmla="*/ 2147483647 h 867"/>
                  <a:gd name="T16" fmla="*/ 0 w 587"/>
                  <a:gd name="T17" fmla="*/ 2147483647 h 867"/>
                  <a:gd name="T18" fmla="*/ 2147483647 w 587"/>
                  <a:gd name="T19" fmla="*/ 2147483647 h 867"/>
                  <a:gd name="T20" fmla="*/ 2147483647 w 587"/>
                  <a:gd name="T21" fmla="*/ 2147483647 h 867"/>
                  <a:gd name="T22" fmla="*/ 2147483647 w 587"/>
                  <a:gd name="T23" fmla="*/ 2147483647 h 867"/>
                  <a:gd name="T24" fmla="*/ 2147483647 w 587"/>
                  <a:gd name="T25" fmla="*/ 2147483647 h 867"/>
                  <a:gd name="T26" fmla="*/ 2147483647 w 587"/>
                  <a:gd name="T27" fmla="*/ 2147483647 h 867"/>
                  <a:gd name="T28" fmla="*/ 2147483647 w 587"/>
                  <a:gd name="T29" fmla="*/ 2147483647 h 867"/>
                  <a:gd name="T30" fmla="*/ 2147483647 w 587"/>
                  <a:gd name="T31" fmla="*/ 2147483647 h 867"/>
                  <a:gd name="T32" fmla="*/ 2147483647 w 587"/>
                  <a:gd name="T33" fmla="*/ 0 h 8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7"/>
                  <a:gd name="T52" fmla="*/ 0 h 867"/>
                  <a:gd name="T53" fmla="*/ 587 w 587"/>
                  <a:gd name="T54" fmla="*/ 867 h 8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7" h="867">
                    <a:moveTo>
                      <a:pt x="475" y="0"/>
                    </a:moveTo>
                    <a:cubicBezTo>
                      <a:pt x="285" y="110"/>
                      <a:pt x="285" y="110"/>
                      <a:pt x="285" y="110"/>
                    </a:cubicBezTo>
                    <a:cubicBezTo>
                      <a:pt x="309" y="114"/>
                      <a:pt x="331" y="128"/>
                      <a:pt x="344" y="151"/>
                    </a:cubicBezTo>
                    <a:cubicBezTo>
                      <a:pt x="368" y="193"/>
                      <a:pt x="354" y="246"/>
                      <a:pt x="312" y="270"/>
                    </a:cubicBezTo>
                    <a:cubicBezTo>
                      <a:pt x="271" y="294"/>
                      <a:pt x="217" y="280"/>
                      <a:pt x="193" y="238"/>
                    </a:cubicBezTo>
                    <a:cubicBezTo>
                      <a:pt x="180" y="215"/>
                      <a:pt x="179" y="189"/>
                      <a:pt x="187" y="167"/>
                    </a:cubicBezTo>
                    <a:cubicBezTo>
                      <a:pt x="2" y="273"/>
                      <a:pt x="2" y="273"/>
                      <a:pt x="2" y="273"/>
                    </a:cubicBezTo>
                    <a:cubicBezTo>
                      <a:pt x="27" y="317"/>
                      <a:pt x="41" y="368"/>
                      <a:pt x="41" y="423"/>
                    </a:cubicBezTo>
                    <a:cubicBezTo>
                      <a:pt x="41" y="478"/>
                      <a:pt x="26" y="531"/>
                      <a:pt x="0" y="575"/>
                    </a:cubicBezTo>
                    <a:cubicBezTo>
                      <a:pt x="188" y="683"/>
                      <a:pt x="188" y="683"/>
                      <a:pt x="188" y="683"/>
                    </a:cubicBezTo>
                    <a:cubicBezTo>
                      <a:pt x="165" y="687"/>
                      <a:pt x="143" y="702"/>
                      <a:pt x="130" y="725"/>
                    </a:cubicBezTo>
                    <a:cubicBezTo>
                      <a:pt x="106" y="766"/>
                      <a:pt x="121" y="819"/>
                      <a:pt x="163" y="843"/>
                    </a:cubicBezTo>
                    <a:cubicBezTo>
                      <a:pt x="204" y="867"/>
                      <a:pt x="257" y="852"/>
                      <a:pt x="281" y="811"/>
                    </a:cubicBezTo>
                    <a:cubicBezTo>
                      <a:pt x="294" y="788"/>
                      <a:pt x="295" y="762"/>
                      <a:pt x="287" y="739"/>
                    </a:cubicBezTo>
                    <a:cubicBezTo>
                      <a:pt x="475" y="845"/>
                      <a:pt x="475" y="845"/>
                      <a:pt x="475" y="845"/>
                    </a:cubicBezTo>
                    <a:cubicBezTo>
                      <a:pt x="546" y="721"/>
                      <a:pt x="587" y="577"/>
                      <a:pt x="587" y="423"/>
                    </a:cubicBezTo>
                    <a:cubicBezTo>
                      <a:pt x="587" y="269"/>
                      <a:pt x="546" y="125"/>
                      <a:pt x="475" y="0"/>
                    </a:cubicBezTo>
                    <a:close/>
                  </a:path>
                </a:pathLst>
              </a:custGeom>
              <a:solidFill>
                <a:schemeClr val="accent1"/>
              </a:solidFill>
              <a:ln w="19050">
                <a:solidFill>
                  <a:srgbClr val="FFFFFF"/>
                </a:solidFill>
                <a:miter lim="800000"/>
                <a:headEnd/>
                <a:tailEnd/>
              </a:ln>
            </p:spPr>
            <p:txBody>
              <a:bodyPr wrap="none" anchor="ctr"/>
              <a:lstStyle/>
              <a:p>
                <a:endParaRPr lang="en-US"/>
              </a:p>
            </p:txBody>
          </p:sp>
          <p:sp>
            <p:nvSpPr>
              <p:cNvPr id="35852" name="Freeform 7"/>
              <p:cNvSpPr>
                <a:spLocks/>
              </p:cNvSpPr>
              <p:nvPr/>
            </p:nvSpPr>
            <p:spPr bwMode="gray">
              <a:xfrm rot="-1800000">
                <a:off x="918345" y="3498522"/>
                <a:ext cx="1443070" cy="1376432"/>
              </a:xfrm>
              <a:custGeom>
                <a:avLst/>
                <a:gdLst>
                  <a:gd name="T0" fmla="*/ 2147483647 w 735"/>
                  <a:gd name="T1" fmla="*/ 2147483647 h 714"/>
                  <a:gd name="T2" fmla="*/ 2147483647 w 735"/>
                  <a:gd name="T3" fmla="*/ 2147483647 h 714"/>
                  <a:gd name="T4" fmla="*/ 2147483647 w 735"/>
                  <a:gd name="T5" fmla="*/ 2147483647 h 714"/>
                  <a:gd name="T6" fmla="*/ 2147483647 w 735"/>
                  <a:gd name="T7" fmla="*/ 2147483647 h 714"/>
                  <a:gd name="T8" fmla="*/ 2147483647 w 735"/>
                  <a:gd name="T9" fmla="*/ 2147483647 h 714"/>
                  <a:gd name="T10" fmla="*/ 2147483647 w 735"/>
                  <a:gd name="T11" fmla="*/ 2147483647 h 714"/>
                  <a:gd name="T12" fmla="*/ 2147483647 w 735"/>
                  <a:gd name="T13" fmla="*/ 2147483647 h 714"/>
                  <a:gd name="T14" fmla="*/ 2147483647 w 735"/>
                  <a:gd name="T15" fmla="*/ 2147483647 h 714"/>
                  <a:gd name="T16" fmla="*/ 2147483647 w 735"/>
                  <a:gd name="T17" fmla="*/ 2147483647 h 714"/>
                  <a:gd name="T18" fmla="*/ 2147483647 w 735"/>
                  <a:gd name="T19" fmla="*/ 2147483647 h 714"/>
                  <a:gd name="T20" fmla="*/ 2147483647 w 735"/>
                  <a:gd name="T21" fmla="*/ 2147483647 h 714"/>
                  <a:gd name="T22" fmla="*/ 0 w 735"/>
                  <a:gd name="T23" fmla="*/ 2147483647 h 714"/>
                  <a:gd name="T24" fmla="*/ 2147483647 w 735"/>
                  <a:gd name="T25" fmla="*/ 2147483647 h 714"/>
                  <a:gd name="T26" fmla="*/ 2147483647 w 735"/>
                  <a:gd name="T27" fmla="*/ 2147483647 h 714"/>
                  <a:gd name="T28" fmla="*/ 2147483647 w 735"/>
                  <a:gd name="T29" fmla="*/ 2147483647 h 7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5"/>
                  <a:gd name="T46" fmla="*/ 0 h 714"/>
                  <a:gd name="T47" fmla="*/ 735 w 735"/>
                  <a:gd name="T48" fmla="*/ 714 h 7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5" h="714">
                    <a:moveTo>
                      <a:pt x="670" y="533"/>
                    </a:moveTo>
                    <a:cubicBezTo>
                      <a:pt x="622" y="533"/>
                      <a:pt x="583" y="494"/>
                      <a:pt x="583" y="446"/>
                    </a:cubicBezTo>
                    <a:cubicBezTo>
                      <a:pt x="583" y="398"/>
                      <a:pt x="622" y="359"/>
                      <a:pt x="670" y="359"/>
                    </a:cubicBezTo>
                    <a:cubicBezTo>
                      <a:pt x="696" y="359"/>
                      <a:pt x="719" y="371"/>
                      <a:pt x="735" y="389"/>
                    </a:cubicBezTo>
                    <a:cubicBezTo>
                      <a:pt x="735" y="168"/>
                      <a:pt x="735" y="168"/>
                      <a:pt x="735" y="168"/>
                    </a:cubicBezTo>
                    <a:cubicBezTo>
                      <a:pt x="624" y="168"/>
                      <a:pt x="526" y="108"/>
                      <a:pt x="473" y="18"/>
                    </a:cubicBezTo>
                    <a:cubicBezTo>
                      <a:pt x="283" y="128"/>
                      <a:pt x="283" y="128"/>
                      <a:pt x="283" y="128"/>
                    </a:cubicBezTo>
                    <a:cubicBezTo>
                      <a:pt x="291" y="105"/>
                      <a:pt x="289" y="79"/>
                      <a:pt x="276" y="56"/>
                    </a:cubicBezTo>
                    <a:cubicBezTo>
                      <a:pt x="252" y="15"/>
                      <a:pt x="199" y="0"/>
                      <a:pt x="158" y="24"/>
                    </a:cubicBezTo>
                    <a:cubicBezTo>
                      <a:pt x="116" y="48"/>
                      <a:pt x="102" y="102"/>
                      <a:pt x="126" y="143"/>
                    </a:cubicBezTo>
                    <a:cubicBezTo>
                      <a:pt x="139" y="166"/>
                      <a:pt x="161" y="180"/>
                      <a:pt x="184" y="185"/>
                    </a:cubicBezTo>
                    <a:cubicBezTo>
                      <a:pt x="0" y="291"/>
                      <a:pt x="0" y="291"/>
                      <a:pt x="0" y="291"/>
                    </a:cubicBezTo>
                    <a:cubicBezTo>
                      <a:pt x="148" y="544"/>
                      <a:pt x="422" y="714"/>
                      <a:pt x="735" y="714"/>
                    </a:cubicBezTo>
                    <a:cubicBezTo>
                      <a:pt x="735" y="503"/>
                      <a:pt x="735" y="503"/>
                      <a:pt x="735" y="503"/>
                    </a:cubicBezTo>
                    <a:cubicBezTo>
                      <a:pt x="719" y="521"/>
                      <a:pt x="696" y="533"/>
                      <a:pt x="670" y="533"/>
                    </a:cubicBezTo>
                    <a:close/>
                  </a:path>
                </a:pathLst>
              </a:custGeom>
              <a:solidFill>
                <a:srgbClr val="A3A3A3"/>
              </a:solidFill>
              <a:ln w="19050">
                <a:solidFill>
                  <a:srgbClr val="FFFFFF"/>
                </a:solidFill>
                <a:miter lim="800000"/>
                <a:headEnd/>
                <a:tailEnd/>
              </a:ln>
            </p:spPr>
            <p:txBody>
              <a:bodyPr wrap="none" anchor="ctr"/>
              <a:lstStyle/>
              <a:p>
                <a:endParaRPr lang="en-US"/>
              </a:p>
            </p:txBody>
          </p:sp>
          <p:sp>
            <p:nvSpPr>
              <p:cNvPr id="35853" name="Freeform 8"/>
              <p:cNvSpPr>
                <a:spLocks/>
              </p:cNvSpPr>
              <p:nvPr/>
            </p:nvSpPr>
            <p:spPr bwMode="gray">
              <a:xfrm rot="-1800000">
                <a:off x="1899442" y="2890479"/>
                <a:ext cx="1805028" cy="1300227"/>
              </a:xfrm>
              <a:custGeom>
                <a:avLst/>
                <a:gdLst>
                  <a:gd name="T0" fmla="*/ 2147483647 w 890"/>
                  <a:gd name="T1" fmla="*/ 2147483647 h 698"/>
                  <a:gd name="T2" fmla="*/ 2147483647 w 890"/>
                  <a:gd name="T3" fmla="*/ 2147483647 h 698"/>
                  <a:gd name="T4" fmla="*/ 2147483647 w 890"/>
                  <a:gd name="T5" fmla="*/ 2147483647 h 698"/>
                  <a:gd name="T6" fmla="*/ 2147483647 w 890"/>
                  <a:gd name="T7" fmla="*/ 2147483647 h 698"/>
                  <a:gd name="T8" fmla="*/ 2147483647 w 890"/>
                  <a:gd name="T9" fmla="*/ 0 h 698"/>
                  <a:gd name="T10" fmla="*/ 2147483647 w 890"/>
                  <a:gd name="T11" fmla="*/ 2147483647 h 698"/>
                  <a:gd name="T12" fmla="*/ 2147483647 w 890"/>
                  <a:gd name="T13" fmla="*/ 2147483647 h 698"/>
                  <a:gd name="T14" fmla="*/ 2147483647 w 890"/>
                  <a:gd name="T15" fmla="*/ 2147483647 h 698"/>
                  <a:gd name="T16" fmla="*/ 0 w 890"/>
                  <a:gd name="T17" fmla="*/ 2147483647 h 698"/>
                  <a:gd name="T18" fmla="*/ 2147483647 w 890"/>
                  <a:gd name="T19" fmla="*/ 2147483647 h 698"/>
                  <a:gd name="T20" fmla="*/ 2147483647 w 890"/>
                  <a:gd name="T21" fmla="*/ 2147483647 h 698"/>
                  <a:gd name="T22" fmla="*/ 2147483647 w 890"/>
                  <a:gd name="T23" fmla="*/ 2147483647 h 698"/>
                  <a:gd name="T24" fmla="*/ 2147483647 w 890"/>
                  <a:gd name="T25" fmla="*/ 2147483647 h 698"/>
                  <a:gd name="T26" fmla="*/ 2147483647 w 890"/>
                  <a:gd name="T27" fmla="*/ 2147483647 h 698"/>
                  <a:gd name="T28" fmla="*/ 2147483647 w 890"/>
                  <a:gd name="T29" fmla="*/ 2147483647 h 6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0"/>
                  <a:gd name="T46" fmla="*/ 0 h 698"/>
                  <a:gd name="T47" fmla="*/ 890 w 890"/>
                  <a:gd name="T48" fmla="*/ 698 h 6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0" h="698">
                    <a:moveTo>
                      <a:pt x="696" y="236"/>
                    </a:moveTo>
                    <a:cubicBezTo>
                      <a:pt x="672" y="277"/>
                      <a:pt x="619" y="292"/>
                      <a:pt x="578" y="268"/>
                    </a:cubicBezTo>
                    <a:cubicBezTo>
                      <a:pt x="536" y="244"/>
                      <a:pt x="521" y="191"/>
                      <a:pt x="545" y="150"/>
                    </a:cubicBezTo>
                    <a:cubicBezTo>
                      <a:pt x="558" y="127"/>
                      <a:pt x="580" y="112"/>
                      <a:pt x="603" y="108"/>
                    </a:cubicBezTo>
                    <a:cubicBezTo>
                      <a:pt x="415" y="0"/>
                      <a:pt x="415" y="0"/>
                      <a:pt x="415" y="0"/>
                    </a:cubicBezTo>
                    <a:cubicBezTo>
                      <a:pt x="362" y="91"/>
                      <a:pt x="264" y="152"/>
                      <a:pt x="152" y="152"/>
                    </a:cubicBezTo>
                    <a:cubicBezTo>
                      <a:pt x="152" y="373"/>
                      <a:pt x="152" y="373"/>
                      <a:pt x="152" y="373"/>
                    </a:cubicBezTo>
                    <a:cubicBezTo>
                      <a:pt x="136" y="355"/>
                      <a:pt x="113" y="343"/>
                      <a:pt x="87" y="343"/>
                    </a:cubicBezTo>
                    <a:cubicBezTo>
                      <a:pt x="39" y="343"/>
                      <a:pt x="0" y="382"/>
                      <a:pt x="0" y="430"/>
                    </a:cubicBezTo>
                    <a:cubicBezTo>
                      <a:pt x="0" y="478"/>
                      <a:pt x="39" y="517"/>
                      <a:pt x="87" y="517"/>
                    </a:cubicBezTo>
                    <a:cubicBezTo>
                      <a:pt x="113" y="517"/>
                      <a:pt x="136" y="505"/>
                      <a:pt x="152" y="487"/>
                    </a:cubicBezTo>
                    <a:cubicBezTo>
                      <a:pt x="152" y="698"/>
                      <a:pt x="152" y="698"/>
                      <a:pt x="152" y="698"/>
                    </a:cubicBezTo>
                    <a:cubicBezTo>
                      <a:pt x="468" y="698"/>
                      <a:pt x="743" y="526"/>
                      <a:pt x="890" y="270"/>
                    </a:cubicBezTo>
                    <a:cubicBezTo>
                      <a:pt x="702" y="164"/>
                      <a:pt x="702" y="164"/>
                      <a:pt x="702" y="164"/>
                    </a:cubicBezTo>
                    <a:cubicBezTo>
                      <a:pt x="710" y="187"/>
                      <a:pt x="709" y="213"/>
                      <a:pt x="696" y="236"/>
                    </a:cubicBezTo>
                    <a:close/>
                  </a:path>
                </a:pathLst>
              </a:custGeom>
              <a:solidFill>
                <a:srgbClr val="A3A3A3"/>
              </a:solidFill>
              <a:ln w="19050">
                <a:solidFill>
                  <a:srgbClr val="FFFFFF"/>
                </a:solidFill>
                <a:miter lim="800000"/>
                <a:headEnd/>
                <a:tailEnd/>
              </a:ln>
            </p:spPr>
            <p:txBody>
              <a:bodyPr wrap="none" anchor="ctr"/>
              <a:lstStyle/>
              <a:p>
                <a:endParaRPr lang="en-US"/>
              </a:p>
            </p:txBody>
          </p:sp>
          <p:sp>
            <p:nvSpPr>
              <p:cNvPr id="142" name="Text Box 9"/>
              <p:cNvSpPr txBox="1">
                <a:spLocks noChangeArrowheads="1"/>
              </p:cNvSpPr>
              <p:nvPr/>
            </p:nvSpPr>
            <p:spPr bwMode="gray">
              <a:xfrm>
                <a:off x="1254902" y="1185419"/>
                <a:ext cx="1306542" cy="723936"/>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a:solidFill>
                      <a:srgbClr val="FFFFFF"/>
                    </a:solidFill>
                    <a:cs typeface="Arial Unicode MS" charset="0"/>
                  </a:rPr>
                  <a:t>Commercial Catalogs</a:t>
                </a:r>
              </a:p>
              <a:p>
                <a:pPr algn="ctr" eaLnBrk="1" hangingPunct="1"/>
                <a:r>
                  <a:rPr lang="en-US" sz="1000">
                    <a:solidFill>
                      <a:srgbClr val="FFFFFF"/>
                    </a:solidFill>
                    <a:cs typeface="Arial Unicode MS" charset="0"/>
                  </a:rPr>
                  <a:t>(Merchandise, Web,…)</a:t>
                </a:r>
              </a:p>
            </p:txBody>
          </p:sp>
          <p:sp>
            <p:nvSpPr>
              <p:cNvPr id="143" name="Text Box 10"/>
              <p:cNvSpPr txBox="1">
                <a:spLocks noChangeArrowheads="1"/>
              </p:cNvSpPr>
              <p:nvPr/>
            </p:nvSpPr>
            <p:spPr bwMode="gray">
              <a:xfrm>
                <a:off x="2394753" y="1756947"/>
                <a:ext cx="973160" cy="577879"/>
              </a:xfrm>
              <a:prstGeom prst="rect">
                <a:avLst/>
              </a:prstGeom>
              <a:noFill/>
              <a:ln>
                <a:noFill/>
              </a:ln>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lang="en-US" sz="1050" dirty="0" smtClean="0">
                    <a:solidFill>
                      <a:srgbClr val="FFFFFF"/>
                    </a:solidFill>
                    <a:ea typeface="Arial Unicode MS" pitchFamily="34" charset="-128"/>
                    <a:cs typeface="Arial Unicode MS" pitchFamily="34" charset="-128"/>
                  </a:rPr>
                  <a:t>Up-Sell/Cross-Sell Items</a:t>
                </a:r>
                <a:endParaRPr lang="en-US" sz="1050" dirty="0">
                  <a:solidFill>
                    <a:srgbClr val="FFFFFF"/>
                  </a:solidFill>
                  <a:ea typeface="Arial Unicode MS" pitchFamily="34" charset="-128"/>
                  <a:cs typeface="Arial Unicode MS" pitchFamily="34" charset="-128"/>
                </a:endParaRPr>
              </a:p>
            </p:txBody>
          </p:sp>
          <p:sp>
            <p:nvSpPr>
              <p:cNvPr id="144" name="Text Box 11"/>
              <p:cNvSpPr txBox="1">
                <a:spLocks noChangeArrowheads="1"/>
              </p:cNvSpPr>
              <p:nvPr/>
            </p:nvSpPr>
            <p:spPr bwMode="gray">
              <a:xfrm>
                <a:off x="2185198" y="3458833"/>
                <a:ext cx="1216052" cy="415946"/>
              </a:xfrm>
              <a:prstGeom prst="rect">
                <a:avLst/>
              </a:prstGeom>
              <a:noFill/>
              <a:ln>
                <a:noFill/>
              </a:ln>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lang="en-US" sz="1050" dirty="0" smtClean="0">
                    <a:solidFill>
                      <a:srgbClr val="FFFFFF"/>
                    </a:solidFill>
                    <a:ea typeface="Arial Unicode MS" pitchFamily="34" charset="-128"/>
                    <a:cs typeface="Arial Unicode MS" pitchFamily="34" charset="-128"/>
                  </a:rPr>
                  <a:t>BOM and Pack Configurations</a:t>
                </a:r>
                <a:endParaRPr lang="en-US" sz="1050" dirty="0">
                  <a:solidFill>
                    <a:srgbClr val="FFFFFF"/>
                  </a:solidFill>
                  <a:ea typeface="Arial Unicode MS" pitchFamily="34" charset="-128"/>
                  <a:cs typeface="Arial Unicode MS" pitchFamily="34" charset="-128"/>
                </a:endParaRPr>
              </a:p>
            </p:txBody>
          </p:sp>
          <p:sp>
            <p:nvSpPr>
              <p:cNvPr id="145" name="Text Box 12"/>
              <p:cNvSpPr txBox="1">
                <a:spLocks noChangeArrowheads="1"/>
              </p:cNvSpPr>
              <p:nvPr/>
            </p:nvSpPr>
            <p:spPr bwMode="gray">
              <a:xfrm>
                <a:off x="1232677" y="3712846"/>
                <a:ext cx="1081112" cy="877931"/>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a:solidFill>
                      <a:srgbClr val="FFFFFF"/>
                    </a:solidFill>
                    <a:cs typeface="Arial Unicode MS" charset="0"/>
                  </a:rPr>
                  <a:t>Operational Attributes (Inventory, Planning, Distribution,…)</a:t>
                </a:r>
              </a:p>
            </p:txBody>
          </p:sp>
          <p:sp>
            <p:nvSpPr>
              <p:cNvPr id="146" name="Text Box 13"/>
              <p:cNvSpPr txBox="1">
                <a:spLocks noChangeArrowheads="1"/>
              </p:cNvSpPr>
              <p:nvPr/>
            </p:nvSpPr>
            <p:spPr bwMode="gray">
              <a:xfrm>
                <a:off x="181728" y="3231808"/>
                <a:ext cx="1225577" cy="577879"/>
              </a:xfrm>
              <a:prstGeom prst="rect">
                <a:avLst/>
              </a:prstGeom>
              <a:noFill/>
              <a:ln>
                <a:noFill/>
              </a:ln>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lang="en-US" sz="1050" dirty="0" smtClean="0">
                    <a:solidFill>
                      <a:srgbClr val="FFFFFF"/>
                    </a:solidFill>
                    <a:ea typeface="Arial Unicode MS" pitchFamily="34" charset="-128"/>
                    <a:cs typeface="Arial Unicode MS" pitchFamily="34" charset="-128"/>
                  </a:rPr>
                  <a:t>Item Supplier/Location Associations</a:t>
                </a:r>
                <a:endParaRPr lang="en-US" sz="1050" dirty="0">
                  <a:solidFill>
                    <a:srgbClr val="FFFFFF"/>
                  </a:solidFill>
                  <a:ea typeface="Arial Unicode MS" pitchFamily="34" charset="-128"/>
                  <a:cs typeface="Arial Unicode MS" pitchFamily="34" charset="-128"/>
                </a:endParaRPr>
              </a:p>
            </p:txBody>
          </p:sp>
          <p:sp>
            <p:nvSpPr>
              <p:cNvPr id="147" name="Text Box 14"/>
              <p:cNvSpPr txBox="1">
                <a:spLocks noChangeArrowheads="1"/>
              </p:cNvSpPr>
              <p:nvPr/>
            </p:nvSpPr>
            <p:spPr bwMode="gray">
              <a:xfrm>
                <a:off x="283331" y="1652167"/>
                <a:ext cx="1114450" cy="876344"/>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a:solidFill>
                      <a:srgbClr val="FFFFFF"/>
                    </a:solidFill>
                    <a:cs typeface="Arial Unicode MS" charset="0"/>
                  </a:rPr>
                  <a:t>Product Specifications (Rich Formatted Descriptions, Images,…)</a:t>
                </a:r>
              </a:p>
            </p:txBody>
          </p:sp>
          <p:sp>
            <p:nvSpPr>
              <p:cNvPr id="169" name="Rounded Rectangle 168"/>
              <p:cNvSpPr/>
              <p:nvPr/>
            </p:nvSpPr>
            <p:spPr>
              <a:xfrm>
                <a:off x="126165" y="2447544"/>
                <a:ext cx="3397326" cy="8509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white"/>
                    </a:solidFill>
                  </a:rPr>
                  <a:t>Fusion Product Hub</a:t>
                </a:r>
              </a:p>
              <a:p>
                <a:pPr algn="ctr" fontAlgn="auto">
                  <a:spcBef>
                    <a:spcPts val="0"/>
                  </a:spcBef>
                  <a:spcAft>
                    <a:spcPts val="0"/>
                  </a:spcAft>
                  <a:defRPr/>
                </a:pPr>
                <a:r>
                  <a:rPr lang="en-US" sz="1200" dirty="0">
                    <a:solidFill>
                      <a:prstClr val="white"/>
                    </a:solidFill>
                  </a:rPr>
                  <a:t>(Complete Enterprise Product Record)</a:t>
                </a:r>
              </a:p>
            </p:txBody>
          </p:sp>
        </p:grpSp>
      </p:grpSp>
    </p:spTree>
    <p:extLst>
      <p:ext uri="{BB962C8B-B14F-4D97-AF65-F5344CB8AC3E}">
        <p14:creationId xmlns:p14="http://schemas.microsoft.com/office/powerpoint/2010/main" val="36344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205440"/>
            <a:ext cx="8229600" cy="423862"/>
          </a:xfrm>
        </p:spPr>
        <p:txBody>
          <a:bodyPr/>
          <a:lstStyle/>
          <a:p>
            <a:r>
              <a:rPr lang="en-US" dirty="0" smtClean="0">
                <a:ea typeface="ＭＳ Ｐゴシック" pitchFamily="34" charset="-128"/>
              </a:rPr>
              <a:t>Why is Fusion Product MDM Better &amp; Different?</a:t>
            </a:r>
            <a:endParaRPr lang="en-US" dirty="0" smtClean="0"/>
          </a:p>
        </p:txBody>
      </p:sp>
      <p:sp>
        <p:nvSpPr>
          <p:cNvPr id="52227" name="Text Placeholder 2"/>
          <p:cNvSpPr>
            <a:spLocks noGrp="1"/>
          </p:cNvSpPr>
          <p:nvPr>
            <p:ph type="body" sz="quarter" idx="13"/>
          </p:nvPr>
        </p:nvSpPr>
        <p:spPr>
          <a:xfrm>
            <a:off x="457200" y="631064"/>
            <a:ext cx="8229600" cy="304800"/>
          </a:xfrm>
        </p:spPr>
        <p:txBody>
          <a:bodyPr/>
          <a:lstStyle/>
          <a:p>
            <a:pPr>
              <a:spcAft>
                <a:spcPct val="0"/>
              </a:spcAft>
            </a:pPr>
            <a:r>
              <a:rPr lang="en-US" dirty="0" smtClean="0">
                <a:solidFill>
                  <a:srgbClr val="FF0000"/>
                </a:solidFill>
              </a:rPr>
              <a:t>Modern. Purpose Built. SaaS Enabled. Standards Based.</a:t>
            </a:r>
            <a:endParaRPr lang="en-US" dirty="0" smtClean="0"/>
          </a:p>
          <a:p>
            <a:pPr>
              <a:spcAft>
                <a:spcPct val="0"/>
              </a:spcAft>
            </a:pPr>
            <a:endParaRPr lang="en-US" dirty="0" smtClean="0"/>
          </a:p>
        </p:txBody>
      </p:sp>
      <p:grpSp>
        <p:nvGrpSpPr>
          <p:cNvPr id="52233" name="Group 100"/>
          <p:cNvGrpSpPr>
            <a:grpSpLocks/>
          </p:cNvGrpSpPr>
          <p:nvPr/>
        </p:nvGrpSpPr>
        <p:grpSpPr bwMode="auto">
          <a:xfrm>
            <a:off x="237378" y="1275116"/>
            <a:ext cx="2311400" cy="3109912"/>
            <a:chOff x="228600" y="868155"/>
            <a:chExt cx="2538990" cy="3417037"/>
          </a:xfrm>
        </p:grpSpPr>
        <p:pic>
          <p:nvPicPr>
            <p:cNvPr id="5223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8600" y="868155"/>
              <a:ext cx="1992091" cy="1322594"/>
            </a:xfrm>
            <a:prstGeom prst="rect">
              <a:avLst/>
            </a:prstGeom>
            <a:noFill/>
            <a:ln w="9525">
              <a:noFill/>
              <a:miter lim="800000"/>
              <a:headEnd/>
              <a:tailEnd/>
            </a:ln>
          </p:spPr>
        </p:pic>
        <p:pic>
          <p:nvPicPr>
            <p:cNvPr id="18" name="Picture 2" descr="D:\8-Events\OOW\Openworld2010\JC\final decks\Images\dashboardshell\dashboardshell\dash-regional-openwithanalytic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312" y="1874602"/>
              <a:ext cx="2096062" cy="1241925"/>
            </a:xfrm>
            <a:prstGeom prst="rect">
              <a:avLst/>
            </a:prstGeom>
            <a:noFill/>
            <a:ln w="9525">
              <a:solidFill>
                <a:srgbClr val="667263"/>
              </a:solidFill>
              <a:miter lim="800000"/>
              <a:headEnd/>
              <a:tailEnd/>
            </a:ln>
            <a:effectLst>
              <a:outerShdw dist="38100" dir="2700000" algn="tl" rotWithShape="0">
                <a:srgbClr val="808080">
                  <a:alpha val="39999"/>
                </a:srgbClr>
              </a:outerShdw>
            </a:effectLst>
          </p:spPr>
        </p:pic>
        <p:pic>
          <p:nvPicPr>
            <p:cNvPr id="52238" name="Picture 8" descr="digital Asset Visualization in Product Hub.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3155" y="3067049"/>
              <a:ext cx="2224435" cy="1218143"/>
            </a:xfrm>
            <a:prstGeom prst="rect">
              <a:avLst/>
            </a:prstGeom>
            <a:noFill/>
            <a:ln w="9525">
              <a:noFill/>
              <a:miter lim="800000"/>
              <a:headEnd/>
              <a:tailEnd/>
            </a:ln>
          </p:spPr>
        </p:pic>
      </p:grpSp>
      <p:sp>
        <p:nvSpPr>
          <p:cNvPr id="16" name="Content Placeholder 2"/>
          <p:cNvSpPr txBox="1">
            <a:spLocks/>
          </p:cNvSpPr>
          <p:nvPr/>
        </p:nvSpPr>
        <p:spPr bwMode="auto">
          <a:xfrm>
            <a:off x="3643521" y="1004200"/>
            <a:ext cx="5500479" cy="347274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571500" marR="0" lvl="0" indent="-228600" algn="l" defTabSz="914400" rtl="0" eaLnBrk="0" fontAlgn="base" latinLnBrk="0" hangingPunct="0">
              <a:lnSpc>
                <a:spcPct val="100000"/>
              </a:lnSpc>
              <a:spcBef>
                <a:spcPts val="1200"/>
              </a:spcBef>
              <a:spcAft>
                <a:spcPts val="200"/>
              </a:spcAft>
              <a:buClr>
                <a:srgbClr val="FF0000"/>
              </a:buClr>
              <a:buSzTx/>
              <a:buFont typeface="Arial" charset="0"/>
              <a:buNone/>
              <a:tabLst/>
              <a:defRPr/>
            </a:pPr>
            <a:r>
              <a:rPr kumimoji="0" lang="en-US" sz="14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Completely Redesigned UI and User Experience</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defRPr/>
            </a:pPr>
            <a:r>
              <a:rPr kumimoji="0" lang="en-US" sz="12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Incorporates all of the learning's from EBS PIM and implements this using the best in Fusion technology</a:t>
            </a:r>
            <a:endParaRPr kumimoji="0" lang="en-US" sz="12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a:p>
            <a:pPr marL="569913" marR="0" lvl="1" indent="-228600" algn="l" defTabSz="914400" rtl="0" eaLnBrk="0" fontAlgn="base" latinLnBrk="0" hangingPunct="0">
              <a:lnSpc>
                <a:spcPct val="100000"/>
              </a:lnSpc>
              <a:spcBef>
                <a:spcPts val="1800"/>
              </a:spcBef>
              <a:spcAft>
                <a:spcPts val="200"/>
              </a:spcAft>
              <a:buClrTx/>
              <a:buSzTx/>
              <a:buFont typeface="Arial" charset="0"/>
              <a:buNone/>
              <a:tabLst/>
              <a:defRPr/>
            </a:pPr>
            <a:r>
              <a:rPr kumimoji="0" lang="en-US" sz="14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Integrated Data Quality to Improve Data Accuracy</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defRPr/>
            </a:pPr>
            <a:r>
              <a:rPr kumimoji="0" lang="en-US" sz="12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Ability to enforce data quality standards and enforcement as the data in real-time and in batch  </a:t>
            </a:r>
          </a:p>
          <a:p>
            <a:pPr marL="571500" marR="0" lvl="0" indent="-228600" algn="l" defTabSz="914400" rtl="0" eaLnBrk="0" fontAlgn="base" latinLnBrk="0" hangingPunct="0">
              <a:lnSpc>
                <a:spcPct val="100000"/>
              </a:lnSpc>
              <a:spcBef>
                <a:spcPts val="1200"/>
              </a:spcBef>
              <a:spcAft>
                <a:spcPts val="200"/>
              </a:spcAft>
              <a:buClr>
                <a:srgbClr val="FF0000"/>
              </a:buClr>
              <a:buSzTx/>
              <a:buFont typeface="Arial" charset="0"/>
              <a:buNone/>
              <a:tabLst/>
              <a:defRPr/>
            </a:pPr>
            <a:r>
              <a:rPr kumimoji="0" lang="en-US" sz="14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Centralized Governance Enforces Data Policies</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defRPr/>
            </a:pPr>
            <a:r>
              <a:rPr kumimoji="0" lang="en-US" sz="12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Configurable processes for approvals and version management, combined with analytics to assess quality and compliance</a:t>
            </a:r>
          </a:p>
          <a:p>
            <a:pPr marL="569913" marR="0" lvl="1" indent="-228600" algn="l" defTabSz="914400" rtl="0" eaLnBrk="0" fontAlgn="base" latinLnBrk="0" hangingPunct="0">
              <a:lnSpc>
                <a:spcPct val="100000"/>
              </a:lnSpc>
              <a:spcBef>
                <a:spcPts val="1800"/>
              </a:spcBef>
              <a:spcAft>
                <a:spcPts val="200"/>
              </a:spcAft>
              <a:buClrTx/>
              <a:buSzTx/>
              <a:buFont typeface="Arial" charset="0"/>
              <a:buNone/>
              <a:tabLst/>
              <a:defRPr/>
            </a:pPr>
            <a:r>
              <a:rPr kumimoji="0" lang="en-US" sz="14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Extensible Data Model</a:t>
            </a:r>
            <a:endPar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defRPr/>
            </a:pPr>
            <a:r>
              <a:rPr kumimoji="0" lang="en-US" sz="12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Add additional data elements and validation for different requirements, all without programming</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defRPr/>
            </a:pPr>
            <a:endParaRPr kumimoji="0" lang="en-US" sz="12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p:txBody>
      </p:sp>
      <p:pic>
        <p:nvPicPr>
          <p:cNvPr id="9" name="Picture 62" descr="cloud_and_Bkgd_dkoutlin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06489" y="1945487"/>
            <a:ext cx="1622240" cy="880862"/>
          </a:xfrm>
          <a:prstGeom prst="rect">
            <a:avLst/>
          </a:prstGeom>
          <a:noFill/>
          <a:ln w="9525">
            <a:noFill/>
            <a:miter lim="800000"/>
            <a:headEnd/>
            <a:tailEnd/>
          </a:ln>
        </p:spPr>
      </p:pic>
      <p:sp>
        <p:nvSpPr>
          <p:cNvPr id="10" name="Rectangle 9"/>
          <p:cNvSpPr/>
          <p:nvPr/>
        </p:nvSpPr>
        <p:spPr>
          <a:xfrm>
            <a:off x="2376315" y="2230450"/>
            <a:ext cx="1497042" cy="430887"/>
          </a:xfrm>
          <a:prstGeom prst="rect">
            <a:avLst/>
          </a:prstGeom>
        </p:spPr>
        <p:txBody>
          <a:bodyPr wrap="square">
            <a:spAutoFit/>
          </a:bodyPr>
          <a:lstStyle/>
          <a:p>
            <a:pPr algn="ctr" defTabSz="914400"/>
            <a:r>
              <a:rPr lang="en-US" sz="1100" b="1" dirty="0" smtClean="0">
                <a:solidFill>
                  <a:srgbClr val="0070C0"/>
                </a:solidFill>
                <a:ea typeface="ＭＳ Ｐゴシック" pitchFamily="34" charset="-128"/>
              </a:rPr>
              <a:t>Product Hub Cloud Service</a:t>
            </a:r>
            <a:endParaRPr lang="en-US" sz="1100" b="1" dirty="0">
              <a:solidFill>
                <a:srgbClr val="0070C0"/>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9563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79462" y="273464"/>
            <a:ext cx="8964538" cy="423862"/>
          </a:xfrm>
        </p:spPr>
        <p:txBody>
          <a:bodyPr/>
          <a:lstStyle/>
          <a:p>
            <a:r>
              <a:rPr lang="en-US" dirty="0" smtClean="0"/>
              <a:t>Oracle Applications: Current Release and Roadmap </a:t>
            </a:r>
            <a:r>
              <a:rPr lang="en-US" sz="2000" dirty="0" smtClean="0"/>
              <a:t/>
            </a:r>
            <a:br>
              <a:rPr lang="en-US" sz="2000" dirty="0" smtClean="0"/>
            </a:br>
            <a:r>
              <a:rPr lang="en-US" sz="2400" b="0" dirty="0" smtClean="0"/>
              <a:t>Fusion Product Hub</a:t>
            </a:r>
            <a:endParaRPr lang="en-US" dirty="0" smtClean="0"/>
          </a:p>
        </p:txBody>
      </p:sp>
      <p:sp>
        <p:nvSpPr>
          <p:cNvPr id="9" name="Rectangle 8"/>
          <p:cNvSpPr>
            <a:spLocks noChangeArrowheads="1"/>
          </p:cNvSpPr>
          <p:nvPr/>
        </p:nvSpPr>
        <p:spPr bwMode="gray">
          <a:xfrm>
            <a:off x="-2925762" y="3001071"/>
            <a:ext cx="2911475" cy="276225"/>
          </a:xfrm>
          <a:prstGeom prst="rect">
            <a:avLst/>
          </a:prstGeom>
          <a:gradFill flip="none" rotWithShape="1">
            <a:gsLst>
              <a:gs pos="0">
                <a:srgbClr val="C80000"/>
              </a:gs>
              <a:gs pos="100000">
                <a:srgbClr val="FF1414"/>
              </a:gs>
            </a:gsLst>
            <a:lin ang="16200000" scaled="1"/>
            <a:tileRect/>
          </a:gradFill>
          <a:ln>
            <a:noFill/>
          </a:ln>
        </p:spPr>
        <p:txBody>
          <a:bodyPr rIns="0" anchor="b"/>
          <a:lstStyle/>
          <a:p>
            <a:pPr fontAlgn="auto">
              <a:spcBef>
                <a:spcPts val="0"/>
              </a:spcBef>
              <a:spcAft>
                <a:spcPts val="0"/>
              </a:spcAft>
              <a:defRPr/>
            </a:pPr>
            <a:endParaRPr lang="en-US" sz="700" kern="0" dirty="0">
              <a:solidFill>
                <a:srgbClr val="FFFFFF"/>
              </a:solidFill>
              <a:latin typeface="Arial"/>
              <a:ea typeface="ヒラギノ角ゴ Pro W3"/>
              <a:cs typeface="ヒラギノ角ゴ Pro W3"/>
            </a:endParaRPr>
          </a:p>
        </p:txBody>
      </p:sp>
      <p:sp>
        <p:nvSpPr>
          <p:cNvPr id="52229" name="Text Box 19"/>
          <p:cNvSpPr txBox="1">
            <a:spLocks noChangeArrowheads="1"/>
          </p:cNvSpPr>
          <p:nvPr/>
        </p:nvSpPr>
        <p:spPr bwMode="gray">
          <a:xfrm flipH="1">
            <a:off x="-2598737" y="2918521"/>
            <a:ext cx="2162175" cy="447675"/>
          </a:xfrm>
          <a:prstGeom prst="rect">
            <a:avLst/>
          </a:prstGeom>
          <a:noFill/>
          <a:ln w="9525">
            <a:noFill/>
            <a:miter lim="800000"/>
            <a:headEnd/>
            <a:tailEnd/>
          </a:ln>
        </p:spPr>
        <p:txBody>
          <a:bodyPr anchor="ctr"/>
          <a:lstStyle/>
          <a:p>
            <a:pPr algn="ctr">
              <a:lnSpc>
                <a:spcPct val="85000"/>
              </a:lnSpc>
            </a:pPr>
            <a:r>
              <a:rPr lang="en-US" sz="2000" dirty="0">
                <a:solidFill>
                  <a:srgbClr val="FFFFFF"/>
                </a:solidFill>
                <a:ea typeface="ＭＳ Ｐゴシック" pitchFamily="34" charset="-128"/>
              </a:rPr>
              <a:t>Now</a:t>
            </a:r>
          </a:p>
        </p:txBody>
      </p:sp>
      <p:sp>
        <p:nvSpPr>
          <p:cNvPr id="52230" name="Rectangle 10"/>
          <p:cNvSpPr>
            <a:spLocks noChangeArrowheads="1"/>
          </p:cNvSpPr>
          <p:nvPr/>
        </p:nvSpPr>
        <p:spPr bwMode="gray">
          <a:xfrm>
            <a:off x="-2938462" y="3275709"/>
            <a:ext cx="2938462" cy="3074987"/>
          </a:xfrm>
          <a:prstGeom prst="rect">
            <a:avLst/>
          </a:prstGeom>
          <a:solidFill>
            <a:srgbClr val="C9C9C9"/>
          </a:solidFill>
          <a:ln w="19050">
            <a:solidFill>
              <a:srgbClr val="FFFFFF"/>
            </a:solidFill>
            <a:miter lim="800000"/>
            <a:headEnd/>
            <a:tailEnd/>
          </a:ln>
        </p:spPr>
        <p:txBody>
          <a:bodyPr anchor="ctr"/>
          <a:lstStyle/>
          <a:p>
            <a:pPr marL="114300" indent="-114300">
              <a:lnSpc>
                <a:spcPct val="90000"/>
              </a:lnSpc>
              <a:spcBef>
                <a:spcPct val="50000"/>
              </a:spcBef>
              <a:buClr>
                <a:srgbClr val="FF0000"/>
              </a:buClr>
            </a:pPr>
            <a:r>
              <a:rPr lang="en-US" sz="1000" b="1" dirty="0">
                <a:ea typeface="ＭＳ Ｐゴシック" pitchFamily="34" charset="-128"/>
              </a:rPr>
              <a:t>Rapid Time to Market</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Orchestrated Collaborative Product Definition</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Extensible and Scalable Enterprise Product Record</a:t>
            </a:r>
          </a:p>
          <a:p>
            <a:pPr marL="114300" indent="-114300">
              <a:lnSpc>
                <a:spcPct val="90000"/>
              </a:lnSpc>
              <a:spcBef>
                <a:spcPct val="50000"/>
              </a:spcBef>
              <a:buClr>
                <a:srgbClr val="FF0000"/>
              </a:buClr>
            </a:pPr>
            <a:r>
              <a:rPr lang="en-US" sz="1000" b="1" dirty="0">
                <a:solidFill>
                  <a:srgbClr val="000000"/>
                </a:solidFill>
                <a:ea typeface="ＭＳ Ｐゴシック" pitchFamily="34" charset="-128"/>
              </a:rPr>
              <a:t>Harmonized Product Data across and beyond the Enterprise</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Consolidate, Standardize and Cross Reference data from multiple sources</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Publish Accurate and Consistent product data to Consuming Systems </a:t>
            </a:r>
          </a:p>
          <a:p>
            <a:pPr marL="114300" indent="-114300">
              <a:lnSpc>
                <a:spcPct val="90000"/>
              </a:lnSpc>
              <a:spcBef>
                <a:spcPct val="50000"/>
              </a:spcBef>
              <a:buClr>
                <a:srgbClr val="FF0000"/>
              </a:buClr>
            </a:pPr>
            <a:r>
              <a:rPr lang="en-US" sz="1000" b="1" dirty="0">
                <a:solidFill>
                  <a:srgbClr val="000000"/>
                </a:solidFill>
                <a:ea typeface="ＭＳ Ｐゴシック" pitchFamily="34" charset="-128"/>
              </a:rPr>
              <a:t>Data Quality &amp; Governance Policy Enforcement</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Real-Time/Embedded Data Cleansing, Classification and Standardization</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Dynamic Rule-Based Policy Enforcement and What-If Analysis</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Granular Version Management</a:t>
            </a:r>
          </a:p>
          <a:p>
            <a:pPr marL="166688" lvl="1" indent="-114300">
              <a:lnSpc>
                <a:spcPct val="90000"/>
              </a:lnSpc>
              <a:spcBef>
                <a:spcPct val="50000"/>
              </a:spcBef>
              <a:buClr>
                <a:srgbClr val="FF0000"/>
              </a:buClr>
              <a:buFont typeface="Arial" pitchFamily="34" charset="0"/>
              <a:buChar char="•"/>
            </a:pPr>
            <a:r>
              <a:rPr lang="en-US" sz="900" dirty="0">
                <a:solidFill>
                  <a:srgbClr val="000000"/>
                </a:solidFill>
                <a:ea typeface="ＭＳ Ｐゴシック" pitchFamily="34" charset="-128"/>
              </a:rPr>
              <a:t>Role based and Data Level Security  </a:t>
            </a:r>
          </a:p>
        </p:txBody>
      </p:sp>
      <p:grpSp>
        <p:nvGrpSpPr>
          <p:cNvPr id="2" name="Group 100"/>
          <p:cNvGrpSpPr>
            <a:grpSpLocks/>
          </p:cNvGrpSpPr>
          <p:nvPr/>
        </p:nvGrpSpPr>
        <p:grpSpPr bwMode="auto">
          <a:xfrm>
            <a:off x="263495" y="914400"/>
            <a:ext cx="2585658" cy="3478918"/>
            <a:chOff x="228600" y="868155"/>
            <a:chExt cx="2538990" cy="3417037"/>
          </a:xfrm>
        </p:grpSpPr>
        <p:pic>
          <p:nvPicPr>
            <p:cNvPr id="5223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8600" y="868155"/>
              <a:ext cx="1992091" cy="1322594"/>
            </a:xfrm>
            <a:prstGeom prst="rect">
              <a:avLst/>
            </a:prstGeom>
            <a:noFill/>
            <a:ln w="9525">
              <a:noFill/>
              <a:miter lim="800000"/>
              <a:headEnd/>
              <a:tailEnd/>
            </a:ln>
          </p:spPr>
        </p:pic>
        <p:pic>
          <p:nvPicPr>
            <p:cNvPr id="18" name="Picture 2" descr="D:\8-Events\OOW\Openworld2010\JC\final decks\Images\dashboardshell\dashboardshell\dash-regional-openwithanalytic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0312" y="1874602"/>
              <a:ext cx="2096062" cy="1241925"/>
            </a:xfrm>
            <a:prstGeom prst="rect">
              <a:avLst/>
            </a:prstGeom>
            <a:noFill/>
            <a:ln w="9525">
              <a:solidFill>
                <a:srgbClr val="667263"/>
              </a:solidFill>
              <a:miter lim="800000"/>
              <a:headEnd/>
              <a:tailEnd/>
            </a:ln>
            <a:effectLst>
              <a:outerShdw dist="38100" dir="2700000" algn="tl" rotWithShape="0">
                <a:srgbClr val="808080">
                  <a:alpha val="39999"/>
                </a:srgbClr>
              </a:outerShdw>
            </a:effectLst>
          </p:spPr>
        </p:pic>
        <p:pic>
          <p:nvPicPr>
            <p:cNvPr id="52238" name="Picture 8" descr="digital Asset Visualization in Product Hub.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3155" y="3067049"/>
              <a:ext cx="2224435" cy="1218143"/>
            </a:xfrm>
            <a:prstGeom prst="rect">
              <a:avLst/>
            </a:prstGeom>
            <a:noFill/>
            <a:ln w="9525">
              <a:noFill/>
              <a:miter lim="800000"/>
              <a:headEnd/>
              <a:tailEnd/>
            </a:ln>
          </p:spPr>
        </p:pic>
      </p:grpSp>
      <p:sp>
        <p:nvSpPr>
          <p:cNvPr id="14" name="Rectangle 115"/>
          <p:cNvSpPr>
            <a:spLocks noChangeArrowheads="1"/>
          </p:cNvSpPr>
          <p:nvPr/>
        </p:nvSpPr>
        <p:spPr bwMode="auto">
          <a:xfrm>
            <a:off x="3768285" y="901700"/>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a:spcBef>
                <a:spcPts val="0"/>
              </a:spcBef>
              <a:buClr>
                <a:srgbClr val="FF0000"/>
              </a:buClr>
              <a:defRPr/>
            </a:pPr>
            <a:r>
              <a:rPr lang="en-US" sz="800" b="1" dirty="0" smtClean="0">
                <a:solidFill>
                  <a:srgbClr val="000000"/>
                </a:solidFill>
                <a:latin typeface="Arial" charset="0"/>
                <a:cs typeface="Arial" charset="0"/>
              </a:rPr>
              <a:t>Efficient Multi-Channel Commerce and Customer Experience</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Self Service Data On-boarding via Product Portal (Vendors/3</a:t>
            </a:r>
            <a:r>
              <a:rPr lang="en-US" sz="800" baseline="30000" dirty="0" smtClean="0">
                <a:latin typeface="Arial" charset="0"/>
                <a:cs typeface="Arial" charset="0"/>
              </a:rPr>
              <a:t>rd</a:t>
            </a:r>
            <a:r>
              <a:rPr lang="en-US" sz="800" dirty="0" smtClean="0">
                <a:latin typeface="Arial" charset="0"/>
                <a:cs typeface="Arial" charset="0"/>
              </a:rPr>
              <a:t> Party)</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GDSN infrastructure for on-boarding supplier data via GS1 data pools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Bulk upload and association of digital assets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Carousel View and Thumbnail Visualization for Multiple Images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Integration to Oracle Commerce and RMS</a:t>
            </a:r>
          </a:p>
          <a:p>
            <a:pPr marL="111125" indent="-111125">
              <a:spcBef>
                <a:spcPts val="0"/>
              </a:spcBef>
              <a:buClr>
                <a:srgbClr val="FF0000"/>
              </a:buClr>
              <a:defRPr/>
            </a:pPr>
            <a:r>
              <a:rPr lang="en-US" sz="800" b="1" dirty="0" smtClean="0">
                <a:solidFill>
                  <a:srgbClr val="000000"/>
                </a:solidFill>
                <a:latin typeface="Arial" charset="0"/>
                <a:cs typeface="Arial" charset="0"/>
              </a:rPr>
              <a:t> Data Governance and Standards Enforcement</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Matching by Manufacturer Part Numbers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Matching by GTINs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Pre-import validation and Audit Trail</a:t>
            </a:r>
          </a:p>
          <a:p>
            <a:pPr marL="117475" lvl="1" indent="-111125">
              <a:spcBef>
                <a:spcPts val="0"/>
              </a:spcBef>
              <a:buClr>
                <a:srgbClr val="FF0000"/>
              </a:buClr>
              <a:defRPr/>
            </a:pPr>
            <a:r>
              <a:rPr lang="en-US" sz="800" b="1" dirty="0" smtClean="0">
                <a:solidFill>
                  <a:srgbClr val="000000"/>
                </a:solidFill>
                <a:latin typeface="Arial" charset="0"/>
                <a:cs typeface="Arial" charset="0"/>
              </a:rPr>
              <a:t>Faster Deployment and Lower Total Cost of Ownership</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Rich and Secure Cloud based Web Services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Product Hub Portal for Vendor Product Upload</a:t>
            </a:r>
          </a:p>
          <a:p>
            <a:pPr marL="117475" lvl="1" indent="-111125">
              <a:spcBef>
                <a:spcPts val="0"/>
              </a:spcBef>
              <a:buClr>
                <a:srgbClr val="FF0000"/>
              </a:buClr>
              <a:defRPr/>
            </a:pPr>
            <a:r>
              <a:rPr lang="en-US" sz="800" b="1" dirty="0" smtClean="0">
                <a:solidFill>
                  <a:srgbClr val="000000"/>
                </a:solidFill>
                <a:latin typeface="Arial" charset="0"/>
                <a:cs typeface="Arial" charset="0"/>
              </a:rPr>
              <a:t>Superior User Experience</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Visual batch summary</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Dedicated batch error management UI</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Item/Web Preview</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CO/NIR Usability Enhancements</a:t>
            </a:r>
          </a:p>
          <a:p>
            <a:pPr marL="115888" lvl="0" indent="-115888" eaLnBrk="0" hangingPunct="0">
              <a:buClr>
                <a:srgbClr val="FF0000"/>
              </a:buClr>
            </a:pPr>
            <a:endParaRPr lang="en-US" altLang="ja-JP" sz="800" dirty="0" smtClean="0">
              <a:solidFill>
                <a:srgbClr val="000000"/>
              </a:solidFill>
              <a:ea typeface="MS Mincho" pitchFamily="49" charset="-128"/>
              <a:cs typeface="Times New Roman" pitchFamily="18" charset="0"/>
            </a:endParaRPr>
          </a:p>
          <a:p>
            <a:pPr marL="115888" indent="-115888" eaLnBrk="0" hangingPunct="0">
              <a:spcBef>
                <a:spcPts val="600"/>
              </a:spcBef>
              <a:buClr>
                <a:schemeClr val="tx2"/>
              </a:buClr>
            </a:pPr>
            <a:endParaRPr lang="en-US" sz="800" b="1" dirty="0" smtClean="0"/>
          </a:p>
        </p:txBody>
      </p:sp>
      <p:sp>
        <p:nvSpPr>
          <p:cNvPr id="15" name="Rectangle 115"/>
          <p:cNvSpPr>
            <a:spLocks noChangeArrowheads="1"/>
          </p:cNvSpPr>
          <p:nvPr/>
        </p:nvSpPr>
        <p:spPr bwMode="auto">
          <a:xfrm>
            <a:off x="4057250" y="983777"/>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What’s Next</a:t>
            </a:r>
          </a:p>
          <a:p>
            <a:pPr algn="ctr" defTabSz="912790" eaLnBrk="0" fontAlgn="auto" hangingPunct="0">
              <a:spcBef>
                <a:spcPts val="0"/>
              </a:spcBef>
              <a:spcAft>
                <a:spcPts val="0"/>
              </a:spcAft>
              <a:defRPr/>
            </a:pPr>
            <a:r>
              <a:rPr lang="en-US" sz="1000" dirty="0" smtClean="0">
                <a:solidFill>
                  <a:srgbClr val="FF0000"/>
                </a:solidFill>
                <a:latin typeface="Arial"/>
              </a:rPr>
              <a:t>0-12 month planning cycle</a:t>
            </a:r>
            <a:endParaRPr lang="en-US" sz="900" dirty="0">
              <a:solidFill>
                <a:srgbClr val="FF0000"/>
              </a:solidFill>
              <a:latin typeface="Arial"/>
            </a:endParaRPr>
          </a:p>
        </p:txBody>
      </p:sp>
      <p:sp>
        <p:nvSpPr>
          <p:cNvPr id="16" name="Rectangle 115"/>
          <p:cNvSpPr>
            <a:spLocks noChangeArrowheads="1"/>
          </p:cNvSpPr>
          <p:nvPr/>
        </p:nvSpPr>
        <p:spPr bwMode="auto">
          <a:xfrm>
            <a:off x="6375128" y="901771"/>
            <a:ext cx="2499176" cy="3628417"/>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640080" rIns="45640" bIns="0" anchor="t" anchorCtr="0"/>
          <a:lstStyle/>
          <a:p>
            <a:pPr>
              <a:spcBef>
                <a:spcPts val="0"/>
              </a:spcBef>
              <a:buClr>
                <a:srgbClr val="FF0000"/>
              </a:buClr>
              <a:defRPr/>
            </a:pPr>
            <a:r>
              <a:rPr lang="en-US" sz="800" b="1" dirty="0" smtClean="0">
                <a:solidFill>
                  <a:srgbClr val="000000"/>
                </a:solidFill>
                <a:latin typeface="Arial" charset="0"/>
                <a:cs typeface="Arial" charset="0"/>
              </a:rPr>
              <a:t>Efficient Multi-Channel Commerce and Customer Experience</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Vendor Data Upload/Quality Scoring and Metrics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Supplier Collaboration and Social Interaction</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Digital Asset Meta data Search and Embedded Workflow</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Advanced Catalog Management</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Desktop Publishing Templates and Style Tags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Extensible Business Context for Product Data</a:t>
            </a:r>
          </a:p>
          <a:p>
            <a:pPr marL="112713" lvl="1" indent="-111125">
              <a:spcBef>
                <a:spcPts val="0"/>
              </a:spcBef>
              <a:buClr>
                <a:srgbClr val="FF0000"/>
              </a:buClr>
              <a:defRPr/>
            </a:pPr>
            <a:r>
              <a:rPr lang="en-US" sz="800" b="1" dirty="0" smtClean="0">
                <a:solidFill>
                  <a:srgbClr val="000000"/>
                </a:solidFill>
                <a:latin typeface="Arial" charset="0"/>
                <a:cs typeface="Arial" charset="0"/>
              </a:rPr>
              <a:t>Data Quality &amp; Data Governance</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Individual Object History/Audit Report</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Change Definition Steps/</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Mobile based Change/NIR Review and Approval</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Embedded Completeness &amp; Conformity Metrics </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Enhanced BI Reports</a:t>
            </a:r>
          </a:p>
          <a:p>
            <a:pPr marL="117475" lvl="1" indent="-111125">
              <a:spcBef>
                <a:spcPts val="0"/>
              </a:spcBef>
              <a:buClr>
                <a:srgbClr val="FF0000"/>
              </a:buClr>
              <a:defRPr/>
            </a:pPr>
            <a:r>
              <a:rPr lang="en-US" sz="800" b="1" dirty="0" smtClean="0">
                <a:solidFill>
                  <a:srgbClr val="000000"/>
                </a:solidFill>
                <a:latin typeface="Arial" charset="0"/>
                <a:cs typeface="Arial" charset="0"/>
              </a:rPr>
              <a:t>Cloud Enablement</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Cloud Service Expansion</a:t>
            </a:r>
          </a:p>
          <a:p>
            <a:pPr marL="111125" lvl="1" indent="-111125">
              <a:spcBef>
                <a:spcPts val="0"/>
              </a:spcBef>
              <a:buClr>
                <a:srgbClr val="FF0000"/>
              </a:buClr>
              <a:defRPr/>
            </a:pPr>
            <a:r>
              <a:rPr lang="en-US" sz="800" b="1" dirty="0" smtClean="0">
                <a:solidFill>
                  <a:srgbClr val="000000"/>
                </a:solidFill>
                <a:latin typeface="Arial" charset="0"/>
                <a:cs typeface="Arial" charset="0"/>
              </a:rPr>
              <a:t>Superior User Experience</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Optimized UI for Multi-Lingual Data Maintenance</a:t>
            </a:r>
          </a:p>
          <a:p>
            <a:pPr marL="280918" lvl="1" indent="-111125">
              <a:spcBef>
                <a:spcPts val="0"/>
              </a:spcBef>
              <a:buClr>
                <a:srgbClr val="FF0000"/>
              </a:buClr>
              <a:buFont typeface="Arial" pitchFamily="34" charset="0"/>
              <a:buChar char="•"/>
              <a:defRPr/>
            </a:pPr>
            <a:r>
              <a:rPr lang="en-US" sz="800" dirty="0" smtClean="0">
                <a:latin typeface="Arial" charset="0"/>
                <a:cs typeface="Arial" charset="0"/>
              </a:rPr>
              <a:t>Product Data Relationship Viewer</a:t>
            </a:r>
          </a:p>
        </p:txBody>
      </p:sp>
      <p:sp>
        <p:nvSpPr>
          <p:cNvPr id="17" name="Rectangle 115"/>
          <p:cNvSpPr>
            <a:spLocks noChangeArrowheads="1"/>
          </p:cNvSpPr>
          <p:nvPr/>
        </p:nvSpPr>
        <p:spPr bwMode="auto">
          <a:xfrm>
            <a:off x="6664093" y="985484"/>
            <a:ext cx="1921246"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Future Directions</a:t>
            </a:r>
            <a:br>
              <a:rPr lang="en-US" sz="1000" b="1" dirty="0" smtClean="0">
                <a:solidFill>
                  <a:srgbClr val="FF0000"/>
                </a:solidFill>
                <a:latin typeface="Arial"/>
              </a:rPr>
            </a:br>
            <a:r>
              <a:rPr lang="en-US" sz="1000" dirty="0" smtClean="0">
                <a:solidFill>
                  <a:srgbClr val="FF0000"/>
                </a:solidFill>
                <a:latin typeface="Arial"/>
              </a:rPr>
              <a:t>Post 12 month planning cycle</a:t>
            </a:r>
            <a:endParaRPr lang="en-US" sz="900" dirty="0">
              <a:solidFill>
                <a:srgbClr val="FF0000"/>
              </a:solidFill>
              <a:latin typeface="Arial"/>
            </a:endParaRPr>
          </a:p>
        </p:txBody>
      </p:sp>
    </p:spTree>
    <p:extLst>
      <p:ext uri="{BB962C8B-B14F-4D97-AF65-F5344CB8AC3E}">
        <p14:creationId xmlns:p14="http://schemas.microsoft.com/office/powerpoint/2010/main" val="328182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3"/>
          <p:cNvSpPr>
            <a:spLocks noGrp="1"/>
          </p:cNvSpPr>
          <p:nvPr>
            <p:ph type="title"/>
          </p:nvPr>
        </p:nvSpPr>
        <p:spPr>
          <a:xfrm>
            <a:off x="457200" y="481013"/>
            <a:ext cx="8229600" cy="423862"/>
          </a:xfrm>
        </p:spPr>
        <p:txBody>
          <a:bodyPr/>
          <a:lstStyle/>
          <a:p>
            <a:r>
              <a:rPr lang="en-US" dirty="0" smtClean="0">
                <a:ea typeface="ＭＳ Ｐゴシック" pitchFamily="34" charset="-128"/>
              </a:rPr>
              <a:t>Value Chain Transformation</a:t>
            </a:r>
            <a:endParaRPr lang="en-US" dirty="0" smtClean="0"/>
          </a:p>
        </p:txBody>
      </p:sp>
      <p:pic>
        <p:nvPicPr>
          <p:cNvPr id="11" name="Picture 10"/>
          <p:cNvPicPr>
            <a:picLocks noChangeAspect="1" noChangeArrowheads="1"/>
          </p:cNvPicPr>
          <p:nvPr/>
        </p:nvPicPr>
        <p:blipFill>
          <a:blip r:embed="rId2" cstate="email">
            <a:grayscl/>
            <a:extLst>
              <a:ext uri="{28A0092B-C50C-407E-A947-70E740481C1C}">
                <a14:useLocalDpi xmlns:a14="http://schemas.microsoft.com/office/drawing/2010/main"/>
              </a:ext>
            </a:extLst>
          </a:blip>
          <a:srcRect/>
          <a:stretch>
            <a:fillRect/>
          </a:stretch>
        </p:blipFill>
        <p:spPr bwMode="auto">
          <a:xfrm>
            <a:off x="377371" y="922205"/>
            <a:ext cx="3685815" cy="1423704"/>
          </a:xfrm>
          <a:prstGeom prst="rect">
            <a:avLst/>
          </a:prstGeom>
          <a:noFill/>
          <a:ln w="9525">
            <a:noFill/>
            <a:miter lim="800000"/>
            <a:headEnd/>
            <a:tailEnd/>
          </a:ln>
          <a:effectLst>
            <a:softEdge rad="317500"/>
          </a:effectLst>
        </p:spPr>
      </p:pic>
      <p:sp>
        <p:nvSpPr>
          <p:cNvPr id="12" name="TextBox 11"/>
          <p:cNvSpPr txBox="1"/>
          <p:nvPr/>
        </p:nvSpPr>
        <p:spPr>
          <a:xfrm>
            <a:off x="4089627" y="946065"/>
            <a:ext cx="1030585" cy="3578631"/>
          </a:xfrm>
          <a:prstGeom prst="rect">
            <a:avLst/>
          </a:prstGeom>
          <a:noFill/>
        </p:spPr>
        <p:txBody>
          <a:bodyPr vert="vert270" wrap="none" lIns="91209" tIns="45604" rIns="91209" bIns="45604">
            <a:spAutoFit/>
          </a:bodyPr>
          <a:lstStyle/>
          <a:p>
            <a:pPr>
              <a:buClr>
                <a:srgbClr val="667263"/>
              </a:buClr>
              <a:defRPr/>
            </a:pPr>
            <a:r>
              <a:rPr lang="en-US" sz="5500" b="1" dirty="0">
                <a:ln>
                  <a:solidFill>
                    <a:srgbClr val="FFFFFF">
                      <a:lumMod val="75000"/>
                    </a:srgbClr>
                  </a:solidFill>
                </a:ln>
                <a:solidFill>
                  <a:srgbClr val="5B6981"/>
                </a:solidFill>
                <a:ea typeface="ＭＳ Ｐゴシック" pitchFamily="34" charset="-128"/>
              </a:rPr>
              <a:t>BENEFITS</a:t>
            </a:r>
          </a:p>
        </p:txBody>
      </p:sp>
      <p:cxnSp>
        <p:nvCxnSpPr>
          <p:cNvPr id="53253" name="Straight Connector 12"/>
          <p:cNvCxnSpPr>
            <a:cxnSpLocks noChangeShapeType="1"/>
          </p:cNvCxnSpPr>
          <p:nvPr/>
        </p:nvCxnSpPr>
        <p:spPr bwMode="auto">
          <a:xfrm rot="5400000">
            <a:off x="3234531" y="2745582"/>
            <a:ext cx="3382963" cy="0"/>
          </a:xfrm>
          <a:prstGeom prst="line">
            <a:avLst/>
          </a:prstGeom>
          <a:noFill/>
          <a:ln w="19050" algn="ctr">
            <a:solidFill>
              <a:srgbClr val="7F7F7F"/>
            </a:solidFill>
            <a:round/>
            <a:headEnd/>
            <a:tailEnd/>
          </a:ln>
        </p:spPr>
      </p:cxnSp>
      <p:sp>
        <p:nvSpPr>
          <p:cNvPr id="14" name="TextBox 13"/>
          <p:cNvSpPr txBox="1"/>
          <p:nvPr/>
        </p:nvSpPr>
        <p:spPr>
          <a:xfrm>
            <a:off x="987425" y="920750"/>
            <a:ext cx="2360613" cy="1354138"/>
          </a:xfrm>
          <a:prstGeom prst="rect">
            <a:avLst/>
          </a:prstGeom>
          <a:noFill/>
        </p:spPr>
        <p:txBody>
          <a:bodyPr wrap="none" lIns="91209" tIns="45604" rIns="91209" bIns="45604">
            <a:spAutoFit/>
          </a:bodyPr>
          <a:lstStyle/>
          <a:p>
            <a:pPr>
              <a:buClr>
                <a:srgbClr val="667263"/>
              </a:buClr>
              <a:defRPr/>
            </a:pPr>
            <a:r>
              <a:rPr lang="en-US" sz="8200" b="1" spc="800" dirty="0">
                <a:solidFill>
                  <a:srgbClr val="FF0000"/>
                </a:solidFill>
                <a:effectLst>
                  <a:outerShdw blurRad="38100" dist="38100" dir="2700000" algn="tl">
                    <a:srgbClr val="000000">
                      <a:alpha val="43137"/>
                    </a:srgbClr>
                  </a:outerShdw>
                </a:effectLst>
                <a:ea typeface="ＭＳ Ｐゴシック" pitchFamily="34" charset="-128"/>
              </a:rPr>
              <a:t>ROI</a:t>
            </a:r>
          </a:p>
        </p:txBody>
      </p:sp>
      <p:sp>
        <p:nvSpPr>
          <p:cNvPr id="53255" name="TextBox 8"/>
          <p:cNvSpPr txBox="1">
            <a:spLocks noChangeArrowheads="1"/>
          </p:cNvSpPr>
          <p:nvPr/>
        </p:nvSpPr>
        <p:spPr bwMode="auto">
          <a:xfrm>
            <a:off x="0" y="2219325"/>
            <a:ext cx="4316413" cy="2378075"/>
          </a:xfrm>
          <a:prstGeom prst="rect">
            <a:avLst/>
          </a:prstGeom>
          <a:noFill/>
          <a:ln w="9525">
            <a:noFill/>
            <a:miter lim="800000"/>
            <a:headEnd/>
            <a:tailEnd/>
          </a:ln>
        </p:spPr>
        <p:txBody>
          <a:bodyPr lIns="91209" tIns="45604" rIns="91209" bIns="45604">
            <a:spAutoFit/>
          </a:bodyPr>
          <a:lstStyle/>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Improved</a:t>
            </a:r>
            <a:r>
              <a:rPr lang="en-US" sz="1600" b="1" dirty="0">
                <a:solidFill>
                  <a:srgbClr val="000000"/>
                </a:solidFill>
                <a:ea typeface="ＭＳ Ｐゴシック" pitchFamily="34" charset="-128"/>
              </a:rPr>
              <a:t> </a:t>
            </a:r>
            <a:r>
              <a:rPr lang="en-US" sz="1600" dirty="0">
                <a:solidFill>
                  <a:srgbClr val="000000"/>
                </a:solidFill>
                <a:ea typeface="ＭＳ Ｐゴシック" pitchFamily="34" charset="-128"/>
              </a:rPr>
              <a:t>Change Approval and Cycle Time</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Accelerated</a:t>
            </a:r>
            <a:r>
              <a:rPr lang="en-US" sz="1600" b="1" dirty="0">
                <a:solidFill>
                  <a:srgbClr val="000000"/>
                </a:solidFill>
                <a:ea typeface="ＭＳ Ｐゴシック" pitchFamily="34" charset="-128"/>
              </a:rPr>
              <a:t> </a:t>
            </a:r>
            <a:r>
              <a:rPr lang="en-US" sz="1600" dirty="0">
                <a:solidFill>
                  <a:srgbClr val="000000"/>
                </a:solidFill>
                <a:ea typeface="ＭＳ Ｐゴシック" pitchFamily="34" charset="-128"/>
              </a:rPr>
              <a:t>Time to Market</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Elimination of Duplicate and Redundant Product Information</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Reduction in Downstream Errors(Inventory Stock Outs, Order/Invoice Errors)</a:t>
            </a:r>
          </a:p>
          <a:p>
            <a:pPr marL="287338" indent="-287338">
              <a:lnSpc>
                <a:spcPct val="90000"/>
              </a:lnSpc>
              <a:spcBef>
                <a:spcPts val="1000"/>
              </a:spcBef>
              <a:buClr>
                <a:srgbClr val="FF0000"/>
              </a:buClr>
              <a:buSzPct val="140000"/>
              <a:buFont typeface="Wingdings 2" pitchFamily="18" charset="2"/>
              <a:buChar char="P"/>
            </a:pPr>
            <a:r>
              <a:rPr lang="en-US" sz="1600" dirty="0">
                <a:solidFill>
                  <a:srgbClr val="000000"/>
                </a:solidFill>
                <a:ea typeface="ＭＳ Ｐゴシック" pitchFamily="34" charset="-128"/>
              </a:rPr>
              <a:t>Lower Part Returns on missing information</a:t>
            </a:r>
          </a:p>
        </p:txBody>
      </p:sp>
      <p:sp>
        <p:nvSpPr>
          <p:cNvPr id="16" name="TextBox 15"/>
          <p:cNvSpPr txBox="1"/>
          <p:nvPr/>
        </p:nvSpPr>
        <p:spPr>
          <a:xfrm>
            <a:off x="4978400" y="900113"/>
            <a:ext cx="4103688" cy="3660775"/>
          </a:xfrm>
          <a:prstGeom prst="rect">
            <a:avLst/>
          </a:prstGeom>
          <a:noFill/>
        </p:spPr>
        <p:txBody>
          <a:bodyPr lIns="91209" tIns="45604" rIns="91209" bIns="45604">
            <a:spAutoFit/>
          </a:bodyPr>
          <a:lstStyle/>
          <a:p>
            <a:pPr marL="228028" indent="-228028">
              <a:lnSpc>
                <a:spcPct val="90000"/>
              </a:lnSpc>
              <a:spcBef>
                <a:spcPts val="1600"/>
              </a:spcBef>
              <a:buClr>
                <a:srgbClr val="FFFFFF"/>
              </a:buClr>
              <a:defRPr/>
            </a:pPr>
            <a:r>
              <a:rPr lang="en-US" sz="1400" b="1" dirty="0">
                <a:solidFill>
                  <a:srgbClr val="FF0000"/>
                </a:solidFill>
                <a:latin typeface="Arial" charset="0"/>
                <a:ea typeface="ＭＳ Ｐゴシック" pitchFamily="1" charset="-128"/>
              </a:rPr>
              <a:t>Accelerate </a:t>
            </a:r>
            <a:r>
              <a:rPr lang="en-US" sz="1400" dirty="0">
                <a:solidFill>
                  <a:srgbClr val="000000"/>
                </a:solidFill>
                <a:latin typeface="Arial" charset="0"/>
                <a:ea typeface="ＭＳ Ｐゴシック" pitchFamily="1" charset="-128"/>
              </a:rPr>
              <a:t>product commercialization and launch</a:t>
            </a:r>
          </a:p>
          <a:p>
            <a:pPr marL="228028" indent="-228028">
              <a:lnSpc>
                <a:spcPct val="90000"/>
              </a:lnSpc>
              <a:spcBef>
                <a:spcPts val="1600"/>
              </a:spcBef>
              <a:buClr>
                <a:srgbClr val="FFFFFF"/>
              </a:buClr>
              <a:defRPr/>
            </a:pPr>
            <a:r>
              <a:rPr lang="en-US" sz="1400" b="1" dirty="0">
                <a:solidFill>
                  <a:srgbClr val="FF0000"/>
                </a:solidFill>
                <a:latin typeface="Arial" charset="0"/>
                <a:ea typeface="ＭＳ Ｐゴシック" pitchFamily="1" charset="-128"/>
              </a:rPr>
              <a:t>Enable</a:t>
            </a:r>
            <a:r>
              <a:rPr lang="en-US" sz="1400" dirty="0">
                <a:solidFill>
                  <a:srgbClr val="FF0000"/>
                </a:solidFill>
                <a:latin typeface="Arial" charset="0"/>
                <a:ea typeface="ＭＳ Ｐゴシック" pitchFamily="1" charset="-128"/>
              </a:rPr>
              <a:t> </a:t>
            </a:r>
            <a:r>
              <a:rPr lang="en-US" sz="1400" dirty="0">
                <a:solidFill>
                  <a:srgbClr val="000000"/>
                </a:solidFill>
                <a:latin typeface="Arial" charset="0"/>
                <a:ea typeface="ＭＳ Ｐゴシック" pitchFamily="1" charset="-128"/>
              </a:rPr>
              <a:t>Product Data Quality Standards</a:t>
            </a:r>
          </a:p>
          <a:p>
            <a:pPr marL="228028" indent="-228028">
              <a:lnSpc>
                <a:spcPct val="90000"/>
              </a:lnSpc>
              <a:spcBef>
                <a:spcPts val="1600"/>
              </a:spcBef>
              <a:buClr>
                <a:srgbClr val="FFFFFF"/>
              </a:buClr>
              <a:defRPr/>
            </a:pPr>
            <a:r>
              <a:rPr lang="en-US" sz="1400" b="1" dirty="0">
                <a:solidFill>
                  <a:srgbClr val="FF0000"/>
                </a:solidFill>
                <a:latin typeface="Arial" charset="0"/>
                <a:ea typeface="ＭＳ Ｐゴシック" pitchFamily="1" charset="-128"/>
              </a:rPr>
              <a:t>Enforce Governance </a:t>
            </a:r>
            <a:r>
              <a:rPr lang="en-US" sz="1400" dirty="0">
                <a:solidFill>
                  <a:srgbClr val="000000"/>
                </a:solidFill>
                <a:latin typeface="Arial" charset="0"/>
                <a:ea typeface="ＭＳ Ｐゴシック" pitchFamily="1" charset="-128"/>
              </a:rPr>
              <a:t>policies for compliance</a:t>
            </a:r>
          </a:p>
          <a:p>
            <a:pPr marL="3175" indent="6350">
              <a:lnSpc>
                <a:spcPct val="90000"/>
              </a:lnSpc>
              <a:spcBef>
                <a:spcPts val="1600"/>
              </a:spcBef>
              <a:buClr>
                <a:srgbClr val="FFFFFF"/>
              </a:buClr>
              <a:defRPr/>
            </a:pPr>
            <a:r>
              <a:rPr lang="en-US" sz="1400" b="1" dirty="0">
                <a:solidFill>
                  <a:srgbClr val="FF0000"/>
                </a:solidFill>
                <a:latin typeface="Arial" charset="0"/>
                <a:ea typeface="ＭＳ Ｐゴシック" pitchFamily="1" charset="-128"/>
              </a:rPr>
              <a:t>Orchestrate </a:t>
            </a:r>
            <a:r>
              <a:rPr lang="en-US" sz="1400" dirty="0">
                <a:solidFill>
                  <a:srgbClr val="000000"/>
                </a:solidFill>
                <a:latin typeface="Arial" charset="0"/>
                <a:ea typeface="ＭＳ Ｐゴシック" pitchFamily="1" charset="-128"/>
              </a:rPr>
              <a:t>and </a:t>
            </a:r>
            <a:r>
              <a:rPr lang="en-US" sz="1400" b="1" dirty="0">
                <a:solidFill>
                  <a:srgbClr val="FF0000"/>
                </a:solidFill>
                <a:latin typeface="Arial" charset="0"/>
                <a:ea typeface="ＭＳ Ｐゴシック" pitchFamily="1" charset="-128"/>
              </a:rPr>
              <a:t>Collaborate</a:t>
            </a:r>
            <a:r>
              <a:rPr lang="en-US" sz="1400" dirty="0">
                <a:solidFill>
                  <a:srgbClr val="000000"/>
                </a:solidFill>
                <a:latin typeface="Arial" charset="0"/>
                <a:ea typeface="ＭＳ Ｐゴシック" pitchFamily="1" charset="-128"/>
              </a:rPr>
              <a:t> on single Product definition</a:t>
            </a:r>
          </a:p>
          <a:p>
            <a:pPr marL="228028" indent="-228028">
              <a:lnSpc>
                <a:spcPct val="90000"/>
              </a:lnSpc>
              <a:spcBef>
                <a:spcPts val="1600"/>
              </a:spcBef>
              <a:buClr>
                <a:srgbClr val="FFFFFF"/>
              </a:buClr>
              <a:defRPr/>
            </a:pPr>
            <a:r>
              <a:rPr lang="en-US" sz="1400" b="1" dirty="0">
                <a:solidFill>
                  <a:srgbClr val="FF0000"/>
                </a:solidFill>
                <a:latin typeface="Arial" charset="0"/>
                <a:ea typeface="ＭＳ Ｐゴシック" pitchFamily="1" charset="-128"/>
              </a:rPr>
              <a:t>Ensure</a:t>
            </a:r>
            <a:r>
              <a:rPr lang="en-US" sz="1400" dirty="0">
                <a:solidFill>
                  <a:srgbClr val="FF0000"/>
                </a:solidFill>
                <a:latin typeface="Arial" charset="0"/>
                <a:ea typeface="ＭＳ Ｐゴシック" pitchFamily="1" charset="-128"/>
              </a:rPr>
              <a:t> </a:t>
            </a:r>
            <a:r>
              <a:rPr lang="en-US" sz="1400" dirty="0">
                <a:solidFill>
                  <a:srgbClr val="000000"/>
                </a:solidFill>
                <a:latin typeface="Arial" charset="0"/>
                <a:ea typeface="ＭＳ Ｐゴシック" pitchFamily="1" charset="-128"/>
              </a:rPr>
              <a:t>Product </a:t>
            </a:r>
            <a:r>
              <a:rPr lang="en-US" sz="1400" b="1" dirty="0">
                <a:solidFill>
                  <a:srgbClr val="FF0000"/>
                </a:solidFill>
                <a:latin typeface="Arial" charset="0"/>
                <a:ea typeface="ＭＳ Ｐゴシック" pitchFamily="1" charset="-128"/>
              </a:rPr>
              <a:t>Compliance</a:t>
            </a:r>
          </a:p>
          <a:p>
            <a:pPr marL="3175" indent="6350">
              <a:lnSpc>
                <a:spcPct val="90000"/>
              </a:lnSpc>
              <a:spcBef>
                <a:spcPts val="1600"/>
              </a:spcBef>
              <a:buClr>
                <a:srgbClr val="FFFFFF"/>
              </a:buClr>
              <a:defRPr/>
            </a:pPr>
            <a:r>
              <a:rPr lang="en-US" sz="1400" b="1" dirty="0">
                <a:solidFill>
                  <a:srgbClr val="FF0000"/>
                </a:solidFill>
                <a:latin typeface="Arial" charset="0"/>
                <a:ea typeface="ＭＳ Ｐゴシック" pitchFamily="1" charset="-128"/>
              </a:rPr>
              <a:t>Consistently Harmonize</a:t>
            </a:r>
            <a:r>
              <a:rPr lang="en-US" sz="1400" dirty="0">
                <a:solidFill>
                  <a:srgbClr val="FF0000"/>
                </a:solidFill>
                <a:latin typeface="Arial" charset="0"/>
                <a:ea typeface="ＭＳ Ｐゴシック" pitchFamily="1" charset="-128"/>
              </a:rPr>
              <a:t> </a:t>
            </a:r>
            <a:r>
              <a:rPr lang="en-US" sz="1400" dirty="0">
                <a:solidFill>
                  <a:srgbClr val="000000"/>
                </a:solidFill>
                <a:latin typeface="Arial" charset="0"/>
                <a:ea typeface="ＭＳ Ｐゴシック" pitchFamily="1" charset="-128"/>
              </a:rPr>
              <a:t>product </a:t>
            </a:r>
            <a:r>
              <a:rPr lang="en-US" sz="1400" b="1" dirty="0">
                <a:solidFill>
                  <a:srgbClr val="FF0000"/>
                </a:solidFill>
                <a:latin typeface="Arial" charset="0"/>
                <a:ea typeface="ＭＳ Ｐゴシック" pitchFamily="1" charset="-128"/>
              </a:rPr>
              <a:t>Data </a:t>
            </a:r>
            <a:r>
              <a:rPr lang="en-US" sz="1400" dirty="0">
                <a:solidFill>
                  <a:srgbClr val="000000"/>
                </a:solidFill>
                <a:latin typeface="Arial" charset="0"/>
                <a:ea typeface="ＭＳ Ｐゴシック" pitchFamily="1" charset="-128"/>
              </a:rPr>
              <a:t>across</a:t>
            </a:r>
            <a:r>
              <a:rPr lang="en-US" sz="1400" b="1" dirty="0">
                <a:solidFill>
                  <a:srgbClr val="FF0000"/>
                </a:solidFill>
                <a:latin typeface="Arial" charset="0"/>
                <a:ea typeface="ＭＳ Ｐゴシック" pitchFamily="1" charset="-128"/>
              </a:rPr>
              <a:t> </a:t>
            </a:r>
            <a:r>
              <a:rPr lang="en-US" sz="1400" dirty="0">
                <a:solidFill>
                  <a:srgbClr val="000000"/>
                </a:solidFill>
                <a:latin typeface="Arial" charset="0"/>
                <a:ea typeface="ＭＳ Ｐゴシック" pitchFamily="1" charset="-128"/>
              </a:rPr>
              <a:t>and beyond the </a:t>
            </a:r>
            <a:r>
              <a:rPr lang="en-US" sz="1400" b="1" dirty="0">
                <a:solidFill>
                  <a:srgbClr val="FF0000"/>
                </a:solidFill>
                <a:latin typeface="Arial" charset="0"/>
                <a:ea typeface="ＭＳ Ｐゴシック" pitchFamily="1" charset="-128"/>
              </a:rPr>
              <a:t>Enterprise</a:t>
            </a:r>
          </a:p>
          <a:p>
            <a:pPr>
              <a:lnSpc>
                <a:spcPct val="90000"/>
              </a:lnSpc>
              <a:spcBef>
                <a:spcPts val="1600"/>
              </a:spcBef>
              <a:buClr>
                <a:srgbClr val="FFFFFF"/>
              </a:buClr>
              <a:defRPr/>
            </a:pPr>
            <a:r>
              <a:rPr lang="en-US" sz="1400" b="1" dirty="0">
                <a:solidFill>
                  <a:srgbClr val="FF0000"/>
                </a:solidFill>
                <a:latin typeface="Arial" charset="0"/>
                <a:ea typeface="ＭＳ Ｐゴシック" pitchFamily="1" charset="-128"/>
              </a:rPr>
              <a:t>Share Clean and Accurate</a:t>
            </a:r>
            <a:r>
              <a:rPr lang="en-US" sz="1400" dirty="0">
                <a:solidFill>
                  <a:srgbClr val="7F7F7F"/>
                </a:solidFill>
                <a:latin typeface="Arial" charset="0"/>
                <a:ea typeface="ＭＳ Ｐゴシック" pitchFamily="1" charset="-128"/>
              </a:rPr>
              <a:t> </a:t>
            </a:r>
            <a:r>
              <a:rPr lang="en-US" sz="1400" dirty="0">
                <a:solidFill>
                  <a:srgbClr val="000000"/>
                </a:solidFill>
                <a:latin typeface="Arial" charset="0"/>
                <a:ea typeface="ＭＳ Ｐゴシック" pitchFamily="1" charset="-128"/>
              </a:rPr>
              <a:t>Data with Trading Partners</a:t>
            </a:r>
            <a:endParaRPr lang="en-US" sz="1400" b="1" dirty="0">
              <a:solidFill>
                <a:srgbClr val="FF0000"/>
              </a:solidFill>
              <a:latin typeface="Arial" charset="0"/>
              <a:ea typeface="ＭＳ Ｐゴシック" pitchFamily="1" charset="-128"/>
            </a:endParaRPr>
          </a:p>
          <a:p>
            <a:pPr marL="228028" indent="-228028">
              <a:lnSpc>
                <a:spcPct val="90000"/>
              </a:lnSpc>
              <a:spcBef>
                <a:spcPts val="1600"/>
              </a:spcBef>
              <a:buClr>
                <a:srgbClr val="FFFFFF"/>
              </a:buClr>
              <a:defRPr/>
            </a:pPr>
            <a:r>
              <a:rPr lang="en-US" sz="1400" dirty="0">
                <a:solidFill>
                  <a:srgbClr val="000000"/>
                </a:solidFill>
                <a:latin typeface="Arial" charset="0"/>
                <a:ea typeface="ＭＳ Ｐゴシック" pitchFamily="1" charset="-128"/>
              </a:rPr>
              <a:t>Greater</a:t>
            </a:r>
            <a:r>
              <a:rPr lang="en-US" sz="1400" dirty="0">
                <a:solidFill>
                  <a:srgbClr val="7F7F7F"/>
                </a:solidFill>
                <a:latin typeface="Arial" charset="0"/>
                <a:ea typeface="ＭＳ Ｐゴシック" pitchFamily="1" charset="-128"/>
              </a:rPr>
              <a:t> </a:t>
            </a:r>
            <a:r>
              <a:rPr lang="en-US" sz="1400" b="1" dirty="0">
                <a:solidFill>
                  <a:srgbClr val="FF0000"/>
                </a:solidFill>
                <a:latin typeface="Arial" charset="0"/>
                <a:ea typeface="ＭＳ Ｐゴシック" pitchFamily="1" charset="-128"/>
              </a:rPr>
              <a:t>Agility</a:t>
            </a:r>
            <a:r>
              <a:rPr lang="en-US" sz="1400" dirty="0">
                <a:solidFill>
                  <a:srgbClr val="7F7F7F"/>
                </a:solidFill>
                <a:latin typeface="Arial" charset="0"/>
                <a:ea typeface="ＭＳ Ｐゴシック" pitchFamily="1" charset="-128"/>
              </a:rPr>
              <a:t> </a:t>
            </a:r>
            <a:r>
              <a:rPr lang="en-US" sz="1400" dirty="0">
                <a:solidFill>
                  <a:srgbClr val="000000"/>
                </a:solidFill>
                <a:latin typeface="Arial" charset="0"/>
                <a:ea typeface="ＭＳ Ｐゴシック" pitchFamily="1" charset="-128"/>
              </a:rPr>
              <a:t>to respond to data </a:t>
            </a:r>
            <a:r>
              <a:rPr lang="en-US" sz="1400" b="1" dirty="0">
                <a:solidFill>
                  <a:srgbClr val="FF0000"/>
                </a:solidFill>
                <a:latin typeface="Arial" charset="0"/>
                <a:ea typeface="ＭＳ Ｐゴシック" pitchFamily="1" charset="-128"/>
              </a:rPr>
              <a:t>Changes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cfbportal.schoolwires.net/cms/lib04/TX01001392/Centricity/Domain/53/TIA/Student%20Publishing/press-release-publishing-onlin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56488" y="2487613"/>
            <a:ext cx="1687512" cy="2006600"/>
          </a:xfrm>
          <a:prstGeom prst="rect">
            <a:avLst/>
          </a:prstGeom>
          <a:noFill/>
        </p:spPr>
      </p:pic>
      <p:sp>
        <p:nvSpPr>
          <p:cNvPr id="19" name="Rounded Rectangle 18"/>
          <p:cNvSpPr/>
          <p:nvPr/>
        </p:nvSpPr>
        <p:spPr>
          <a:xfrm>
            <a:off x="344397" y="1466162"/>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55563" lvl="1" defTabSz="820738" eaLnBrk="0" fontAlgn="base" hangingPunct="0">
              <a:spcBef>
                <a:spcPct val="0"/>
              </a:spcBef>
              <a:spcAft>
                <a:spcPct val="0"/>
              </a:spcAft>
              <a:buClr>
                <a:srgbClr val="FF0000"/>
              </a:buClr>
              <a:buSzPct val="110000"/>
              <a:defRPr/>
            </a:pPr>
            <a:r>
              <a:rPr lang="en-US" sz="1300" dirty="0" smtClean="0">
                <a:solidFill>
                  <a:srgbClr val="000000"/>
                </a:solidFill>
                <a:latin typeface="Arial" pitchFamily="34" charset="0"/>
                <a:cs typeface="Arial" pitchFamily="34" charset="0"/>
              </a:rPr>
              <a:t>O’Reilly Media needed to replace its costly and restrictive customized product master data solution. It wanted an IT enabler to help it remain relevant in a rapidly changing industry.</a:t>
            </a:r>
            <a:endParaRPr lang="en-GB" sz="1300" dirty="0" smtClean="0">
              <a:solidFill>
                <a:srgbClr val="000000"/>
              </a:solidFill>
              <a:latin typeface="Arial" pitchFamily="34" charset="0"/>
              <a:cs typeface="Arial" pitchFamily="34" charset="0"/>
            </a:endParaRPr>
          </a:p>
        </p:txBody>
      </p:sp>
      <p:sp>
        <p:nvSpPr>
          <p:cNvPr id="28" name="Rounded Rectangle 27"/>
          <p:cNvSpPr/>
          <p:nvPr/>
        </p:nvSpPr>
        <p:spPr>
          <a:xfrm>
            <a:off x="2769567" y="1466162"/>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55563" eaLnBrk="0" fontAlgn="base" hangingPunct="0">
              <a:lnSpc>
                <a:spcPts val="1800"/>
              </a:lnSpc>
              <a:buClr>
                <a:srgbClr val="FF0000"/>
              </a:buClr>
            </a:pPr>
            <a:r>
              <a:rPr lang="fr-FR" sz="1300" dirty="0" smtClean="0">
                <a:solidFill>
                  <a:srgbClr val="000000"/>
                </a:solidFill>
                <a:latin typeface="Arial" pitchFamily="34" charset="0"/>
                <a:ea typeface="ＭＳ Ｐゴシック" pitchFamily="127" charset="-128"/>
                <a:cs typeface="Arial" pitchFamily="34" charset="0"/>
              </a:rPr>
              <a:t>Oracle SCM Cloud:</a:t>
            </a:r>
          </a:p>
          <a:p>
            <a:pPr marL="228600" indent="-166688" eaLnBrk="0" fontAlgn="base" hangingPunct="0">
              <a:lnSpc>
                <a:spcPts val="1800"/>
              </a:lnSpc>
              <a:spcBef>
                <a:spcPts val="1200"/>
              </a:spcBef>
              <a:buClr>
                <a:srgbClr val="FF0000"/>
              </a:buClr>
              <a:buFont typeface="Arial" pitchFamily="34" charset="0"/>
              <a:buChar char="•"/>
            </a:pPr>
            <a:r>
              <a:rPr lang="fr-FR" sz="1300" dirty="0" smtClean="0">
                <a:solidFill>
                  <a:srgbClr val="000000"/>
                </a:solidFill>
                <a:latin typeface="Arial" pitchFamily="34" charset="0"/>
                <a:ea typeface="ＭＳ Ｐゴシック" pitchFamily="127" charset="-128"/>
                <a:cs typeface="Arial" pitchFamily="34" charset="0"/>
              </a:rPr>
              <a:t>Fusion Product Hub</a:t>
            </a:r>
          </a:p>
        </p:txBody>
      </p:sp>
      <p:sp>
        <p:nvSpPr>
          <p:cNvPr id="29" name="Rounded Rectangle 28"/>
          <p:cNvSpPr/>
          <p:nvPr/>
        </p:nvSpPr>
        <p:spPr>
          <a:xfrm>
            <a:off x="5194737" y="1466162"/>
            <a:ext cx="2261519" cy="3002954"/>
          </a:xfrm>
          <a:prstGeom prst="roundRect">
            <a:avLst>
              <a:gd name="adj" fmla="val 8173"/>
            </a:avLst>
          </a:prstGeom>
          <a:solidFill>
            <a:schemeClr val="bg1">
              <a:lumMod val="95000"/>
            </a:schemeClr>
          </a:solidFill>
          <a:ln w="3175" cap="flat" cmpd="sng" algn="ctr">
            <a:solidFill>
              <a:schemeClr val="bg1">
                <a:lumMod val="50000"/>
              </a:schemeClr>
            </a:solidFill>
            <a:prstDash val="solid"/>
            <a:round/>
            <a:headEnd type="none" w="med" len="med"/>
            <a:tailEnd type="none" w="med" len="med"/>
          </a:ln>
          <a:effectLst>
            <a:outerShdw blurRad="123825" dist="317500" dir="2700000" sx="95000" sy="95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11480" rIns="0" bIns="0" rtlCol="0" anchor="t" anchorCtr="0"/>
          <a:lstStyle/>
          <a:p>
            <a:pPr marL="288925" lvl="1" indent="-233363" defTabSz="820738" eaLnBrk="0" hangingPunct="0">
              <a:lnSpc>
                <a:spcPts val="1500"/>
              </a:lnSpc>
              <a:spcBef>
                <a:spcPts val="1000"/>
              </a:spcBef>
              <a:buClr>
                <a:srgbClr val="E00000"/>
              </a:buClr>
              <a:buSzPct val="110000"/>
              <a:buFont typeface="Wingdings" charset="2"/>
              <a:buChar char="ü"/>
              <a:defRPr/>
            </a:pPr>
            <a:r>
              <a:rPr lang="en-US" sz="1300" dirty="0" smtClean="0">
                <a:solidFill>
                  <a:srgbClr val="000000"/>
                </a:solidFill>
                <a:latin typeface="Arial" pitchFamily="34" charset="0"/>
                <a:cs typeface="Arial" pitchFamily="34" charset="0"/>
              </a:rPr>
              <a:t>Improved product time to market</a:t>
            </a:r>
          </a:p>
          <a:p>
            <a:pPr marL="288925" lvl="1" indent="-233363" defTabSz="820738" eaLnBrk="0" hangingPunct="0">
              <a:lnSpc>
                <a:spcPts val="1500"/>
              </a:lnSpc>
              <a:spcBef>
                <a:spcPts val="1000"/>
              </a:spcBef>
              <a:buClr>
                <a:srgbClr val="E00000"/>
              </a:buClr>
              <a:buSzPct val="110000"/>
              <a:buFont typeface="Wingdings" charset="2"/>
              <a:buChar char="ü"/>
              <a:defRPr/>
            </a:pPr>
            <a:r>
              <a:rPr lang="en-US" sz="1300" dirty="0" smtClean="0">
                <a:solidFill>
                  <a:srgbClr val="000000"/>
                </a:solidFill>
                <a:latin typeface="Arial" pitchFamily="34" charset="0"/>
                <a:cs typeface="Arial" pitchFamily="34" charset="0"/>
              </a:rPr>
              <a:t>Provided a scalable IT Infrastructure </a:t>
            </a:r>
            <a:br>
              <a:rPr lang="en-US" sz="1300" dirty="0" smtClean="0">
                <a:solidFill>
                  <a:srgbClr val="000000"/>
                </a:solidFill>
                <a:latin typeface="Arial" pitchFamily="34" charset="0"/>
                <a:cs typeface="Arial" pitchFamily="34" charset="0"/>
              </a:rPr>
            </a:br>
            <a:r>
              <a:rPr lang="en-US" sz="1300" dirty="0" smtClean="0">
                <a:solidFill>
                  <a:srgbClr val="000000"/>
                </a:solidFill>
                <a:latin typeface="Arial" pitchFamily="34" charset="0"/>
                <a:cs typeface="Arial" pitchFamily="34" charset="0"/>
              </a:rPr>
              <a:t>to support corporate growth</a:t>
            </a:r>
          </a:p>
          <a:p>
            <a:pPr marL="288925" lvl="1" indent="-233363" defTabSz="820738" eaLnBrk="0" hangingPunct="0">
              <a:lnSpc>
                <a:spcPts val="1500"/>
              </a:lnSpc>
              <a:spcBef>
                <a:spcPts val="1000"/>
              </a:spcBef>
              <a:buClr>
                <a:srgbClr val="E00000"/>
              </a:buClr>
              <a:buSzPct val="110000"/>
              <a:buFont typeface="Wingdings" charset="2"/>
              <a:buChar char="ü"/>
              <a:defRPr/>
            </a:pPr>
            <a:r>
              <a:rPr lang="en-US" sz="1300" dirty="0" smtClean="0">
                <a:solidFill>
                  <a:srgbClr val="000000"/>
                </a:solidFill>
                <a:latin typeface="Arial" pitchFamily="34" charset="0"/>
                <a:cs typeface="Arial" pitchFamily="34" charset="0"/>
              </a:rPr>
              <a:t>Increased efficiency resulting from streamlined workflow</a:t>
            </a:r>
          </a:p>
          <a:p>
            <a:pPr marL="288925" lvl="1" indent="-233363" defTabSz="820738" eaLnBrk="0" hangingPunct="0">
              <a:lnSpc>
                <a:spcPts val="1500"/>
              </a:lnSpc>
              <a:spcBef>
                <a:spcPts val="1000"/>
              </a:spcBef>
              <a:buClr>
                <a:srgbClr val="E00000"/>
              </a:buClr>
              <a:buSzPct val="110000"/>
              <a:buFont typeface="Wingdings" charset="2"/>
              <a:buChar char="ü"/>
              <a:defRPr/>
            </a:pPr>
            <a:endParaRPr lang="en-US" sz="1300" dirty="0" smtClean="0">
              <a:solidFill>
                <a:srgbClr val="000000"/>
              </a:solidFill>
              <a:latin typeface="Arial" pitchFamily="34" charset="0"/>
              <a:cs typeface="Arial" pitchFamily="34" charset="0"/>
            </a:endParaRPr>
          </a:p>
          <a:p>
            <a:pPr marL="288925" lvl="1" indent="-233363" defTabSz="820738" eaLnBrk="0" hangingPunct="0">
              <a:lnSpc>
                <a:spcPts val="1500"/>
              </a:lnSpc>
              <a:spcBef>
                <a:spcPts val="1000"/>
              </a:spcBef>
              <a:buClr>
                <a:srgbClr val="E00000"/>
              </a:buClr>
              <a:buSzPct val="110000"/>
              <a:buFont typeface="Wingdings" charset="2"/>
              <a:buChar char="ü"/>
              <a:defRPr/>
            </a:pPr>
            <a:endParaRPr lang="en-US" sz="1300" dirty="0" smtClean="0">
              <a:solidFill>
                <a:srgbClr val="000000"/>
              </a:solidFill>
              <a:latin typeface="Arial" pitchFamily="34" charset="0"/>
              <a:cs typeface="Arial" pitchFamily="34" charset="0"/>
            </a:endParaRPr>
          </a:p>
        </p:txBody>
      </p:sp>
      <p:sp>
        <p:nvSpPr>
          <p:cNvPr id="30" name="TextBox 29"/>
          <p:cNvSpPr txBox="1"/>
          <p:nvPr/>
        </p:nvSpPr>
        <p:spPr>
          <a:xfrm>
            <a:off x="345371" y="1503160"/>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Challenge</a:t>
            </a:r>
          </a:p>
        </p:txBody>
      </p:sp>
      <p:sp>
        <p:nvSpPr>
          <p:cNvPr id="31" name="TextBox 30"/>
          <p:cNvSpPr txBox="1"/>
          <p:nvPr/>
        </p:nvSpPr>
        <p:spPr>
          <a:xfrm>
            <a:off x="2776112" y="1503160"/>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Solution</a:t>
            </a:r>
          </a:p>
        </p:txBody>
      </p:sp>
      <p:sp>
        <p:nvSpPr>
          <p:cNvPr id="38" name="TextBox 37"/>
          <p:cNvSpPr txBox="1"/>
          <p:nvPr/>
        </p:nvSpPr>
        <p:spPr>
          <a:xfrm>
            <a:off x="5206852" y="1503160"/>
            <a:ext cx="2250489" cy="338554"/>
          </a:xfrm>
          <a:prstGeom prst="rect">
            <a:avLst/>
          </a:prstGeom>
          <a:noFill/>
          <a:ln>
            <a:noFill/>
          </a:ln>
          <a:effectLst>
            <a:outerShdw blurRad="50800" dist="12700" dir="2700000">
              <a:srgbClr val="000000">
                <a:alpha val="16000"/>
              </a:srgbClr>
            </a:outerShdw>
          </a:effectLst>
        </p:spPr>
        <p:txBody>
          <a:bodyPr wrap="square" lIns="0" tIns="0" rIns="0" bIns="0" rtlCol="0" anchor="ctr" anchorCtr="0">
            <a:spAutoFit/>
          </a:bodyPr>
          <a:lstStyle/>
          <a:p>
            <a:pPr algn="ctr" fontAlgn="base">
              <a:spcBef>
                <a:spcPct val="0"/>
              </a:spcBef>
              <a:spcAft>
                <a:spcPct val="0"/>
              </a:spcAft>
            </a:pPr>
            <a:r>
              <a:rPr lang="en-US" sz="2200" b="1" dirty="0" smtClean="0">
                <a:solidFill>
                  <a:srgbClr val="FF0000"/>
                </a:solidFill>
                <a:effectLst>
                  <a:outerShdw blurRad="50800" dist="12700" dir="2700000" algn="br">
                    <a:srgbClr val="000000">
                      <a:alpha val="84000"/>
                    </a:srgbClr>
                  </a:outerShdw>
                </a:effectLst>
                <a:latin typeface="Arial"/>
                <a:ea typeface="ＭＳ Ｐゴシック" pitchFamily="34" charset="-128"/>
                <a:cs typeface="Arial"/>
              </a:rPr>
              <a:t>Result</a:t>
            </a:r>
          </a:p>
        </p:txBody>
      </p:sp>
      <p:sp>
        <p:nvSpPr>
          <p:cNvPr id="39" name="Extract 38"/>
          <p:cNvSpPr/>
          <p:nvPr/>
        </p:nvSpPr>
        <p:spPr>
          <a:xfrm rot="5400000">
            <a:off x="2495591" y="2830775"/>
            <a:ext cx="389936" cy="256244"/>
          </a:xfrm>
          <a:prstGeom prst="flowChartExtract">
            <a:avLst/>
          </a:prstGeom>
          <a:gradFill flip="none" rotWithShape="1">
            <a:gsLst>
              <a:gs pos="0">
                <a:srgbClr val="E00000"/>
              </a:gs>
              <a:gs pos="100000">
                <a:srgbClr val="FFFFFF"/>
              </a:gs>
              <a:gs pos="99000">
                <a:schemeClr val="tx2">
                  <a:lumMod val="75000"/>
                </a:scheme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1600" dirty="0" smtClean="0">
              <a:solidFill>
                <a:srgbClr val="E00000"/>
              </a:solidFill>
              <a:latin typeface="Arial" pitchFamily="34" charset="0"/>
              <a:cs typeface="Arial" pitchFamily="34" charset="0"/>
            </a:endParaRPr>
          </a:p>
        </p:txBody>
      </p:sp>
      <p:sp>
        <p:nvSpPr>
          <p:cNvPr id="40" name="Extract 39"/>
          <p:cNvSpPr/>
          <p:nvPr/>
        </p:nvSpPr>
        <p:spPr>
          <a:xfrm rot="5400000">
            <a:off x="4920761" y="2830775"/>
            <a:ext cx="389936" cy="256244"/>
          </a:xfrm>
          <a:prstGeom prst="flowChartExtract">
            <a:avLst/>
          </a:prstGeom>
          <a:gradFill flip="none" rotWithShape="1">
            <a:gsLst>
              <a:gs pos="0">
                <a:srgbClr val="E00000"/>
              </a:gs>
              <a:gs pos="100000">
                <a:srgbClr val="FFFFFF"/>
              </a:gs>
              <a:gs pos="99000">
                <a:schemeClr val="tx2">
                  <a:lumMod val="75000"/>
                </a:schemeClr>
              </a:gs>
            </a:gsLst>
            <a:path path="rect">
              <a:fillToRect l="100000" t="100000"/>
            </a:path>
            <a:tileRect r="-100000" b="-100000"/>
          </a:gradFill>
          <a:ln w="3175" cap="flat" cmpd="sng" algn="ctr">
            <a:noFill/>
            <a:prstDash val="solid"/>
            <a:round/>
            <a:headEnd type="none" w="med" len="med"/>
            <a:tailEnd type="none" w="med" len="med"/>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1600" dirty="0" smtClean="0">
              <a:solidFill>
                <a:srgbClr val="E00000"/>
              </a:solidFill>
              <a:latin typeface="Arial" pitchFamily="34" charset="0"/>
              <a:cs typeface="Arial" pitchFamily="34" charset="0"/>
            </a:endParaRPr>
          </a:p>
        </p:txBody>
      </p:sp>
      <p:sp>
        <p:nvSpPr>
          <p:cNvPr id="42" name="TextBox 41"/>
          <p:cNvSpPr txBox="1"/>
          <p:nvPr/>
        </p:nvSpPr>
        <p:spPr>
          <a:xfrm>
            <a:off x="812475" y="686680"/>
            <a:ext cx="6644013" cy="654025"/>
          </a:xfrm>
          <a:prstGeom prst="rect">
            <a:avLst/>
          </a:prstGeom>
          <a:noFill/>
          <a:ln>
            <a:noFill/>
          </a:ln>
        </p:spPr>
        <p:txBody>
          <a:bodyPr wrap="square" lIns="0" tIns="0" rIns="0" bIns="0" rtlCol="0">
            <a:spAutoFit/>
          </a:bodyPr>
          <a:lstStyle/>
          <a:p>
            <a:pPr marL="17463" indent="-17463" defTabSz="820738" eaLnBrk="0" fontAlgn="base" hangingPunct="0">
              <a:lnSpc>
                <a:spcPts val="1700"/>
              </a:lnSpc>
              <a:spcBef>
                <a:spcPct val="0"/>
              </a:spcBef>
              <a:spcAft>
                <a:spcPct val="0"/>
              </a:spcAft>
              <a:buClr>
                <a:srgbClr val="FF0000"/>
              </a:buClr>
              <a:defRPr/>
            </a:pPr>
            <a:r>
              <a:rPr lang="en-US" sz="1400" dirty="0" smtClean="0">
                <a:solidFill>
                  <a:srgbClr val="FFFFFF">
                    <a:lumMod val="65000"/>
                  </a:srgbClr>
                </a:solidFill>
                <a:latin typeface="Arial" pitchFamily="34" charset="0"/>
                <a:ea typeface="ＭＳ Ｐゴシック" pitchFamily="34" charset="-128"/>
                <a:cs typeface="Arial" pitchFamily="34" charset="0"/>
              </a:rPr>
              <a:t>Media company based in California with 270 employees globally that spreads the knowledge of innovators through its books, online services, magazines, research, and conferences.</a:t>
            </a:r>
            <a:endParaRPr lang="en-GB" sz="1400" dirty="0" smtClean="0">
              <a:solidFill>
                <a:srgbClr val="FFFFFF">
                  <a:lumMod val="65000"/>
                </a:srgbClr>
              </a:solidFill>
              <a:latin typeface="Arial" pitchFamily="34" charset="0"/>
              <a:ea typeface="ＭＳ Ｐゴシック" pitchFamily="34" charset="-128"/>
              <a:cs typeface="Arial" pitchFamily="34" charset="0"/>
            </a:endParaRPr>
          </a:p>
        </p:txBody>
      </p:sp>
      <p:sp>
        <p:nvSpPr>
          <p:cNvPr id="16" name="Title 15"/>
          <p:cNvSpPr>
            <a:spLocks noGrp="1"/>
          </p:cNvSpPr>
          <p:nvPr>
            <p:ph type="title"/>
          </p:nvPr>
        </p:nvSpPr>
        <p:spPr>
          <a:xfrm>
            <a:off x="706672" y="208359"/>
            <a:ext cx="8229600" cy="423784"/>
          </a:xfrm>
        </p:spPr>
        <p:txBody>
          <a:bodyPr/>
          <a:lstStyle/>
          <a:p>
            <a:r>
              <a:rPr lang="en-US" sz="3200" dirty="0" smtClean="0"/>
              <a:t>O’Reilly Media</a:t>
            </a:r>
            <a:endParaRPr lang="en-US" sz="3200" dirty="0"/>
          </a:p>
        </p:txBody>
      </p:sp>
      <p:pic>
        <p:nvPicPr>
          <p:cNvPr id="18" name="Picture 17" descr="oreilly.gif"/>
          <p:cNvPicPr/>
          <p:nvPr/>
        </p:nvPicPr>
        <p:blipFill>
          <a:blip r:embed="rId4" cstate="email">
            <a:extLst>
              <a:ext uri="{28A0092B-C50C-407E-A947-70E740481C1C}">
                <a14:useLocalDpi xmlns:a14="http://schemas.microsoft.com/office/drawing/2010/main"/>
              </a:ext>
            </a:extLst>
          </a:blip>
          <a:stretch>
            <a:fillRect/>
          </a:stretch>
        </p:blipFill>
        <p:spPr>
          <a:xfrm>
            <a:off x="7285038" y="232349"/>
            <a:ext cx="1662545" cy="299464"/>
          </a:xfrm>
          <a:prstGeom prst="rect">
            <a:avLst/>
          </a:prstGeom>
        </p:spPr>
      </p:pic>
      <p:sp>
        <p:nvSpPr>
          <p:cNvPr id="4098" name="AutoShape 2" descr="http://cfbportal.schoolwires.net/cms/lib04/TX01001392/Centricity/Domain/53/TIA/Student%20Publishing/press-release-publishing-online.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700">
              <a:solidFill>
                <a:srgbClr val="000000"/>
              </a:solidFill>
              <a:latin typeface="Arial" pitchFamily="34" charset="0"/>
              <a:ea typeface="ＭＳ Ｐゴシック" pitchFamily="34" charset="-128"/>
              <a:cs typeface="Arial" pitchFamily="34" charset="0"/>
            </a:endParaRPr>
          </a:p>
        </p:txBody>
      </p:sp>
      <p:grpSp>
        <p:nvGrpSpPr>
          <p:cNvPr id="21" name="Group 20"/>
          <p:cNvGrpSpPr/>
          <p:nvPr/>
        </p:nvGrpSpPr>
        <p:grpSpPr>
          <a:xfrm>
            <a:off x="54432" y="574422"/>
            <a:ext cx="685797" cy="840725"/>
            <a:chOff x="287131" y="509103"/>
            <a:chExt cx="728438" cy="905014"/>
          </a:xfrm>
        </p:grpSpPr>
        <p:pic>
          <p:nvPicPr>
            <p:cNvPr id="22" name="Picture 21" descr="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131" y="509103"/>
              <a:ext cx="728438" cy="905014"/>
            </a:xfrm>
            <a:prstGeom prst="rect">
              <a:avLst/>
            </a:prstGeom>
          </p:spPr>
        </p:pic>
        <p:sp>
          <p:nvSpPr>
            <p:cNvPr id="23" name="Rectangle 22"/>
            <p:cNvSpPr/>
            <p:nvPr/>
          </p:nvSpPr>
          <p:spPr>
            <a:xfrm>
              <a:off x="349910" y="754417"/>
              <a:ext cx="632033" cy="364443"/>
            </a:xfrm>
            <a:prstGeom prst="rect">
              <a:avLst/>
            </a:prstGeom>
            <a:noFill/>
          </p:spPr>
          <p:txBody>
            <a:bodyPr wrap="none" lIns="91440" tIns="45720" rIns="91440" bIns="45720">
              <a:spAutoFit/>
            </a:bodyPr>
            <a:lstStyle/>
            <a:p>
              <a:pPr algn="ctr" fontAlgn="base">
                <a:spcBef>
                  <a:spcPct val="0"/>
                </a:spcBef>
                <a:spcAft>
                  <a:spcPct val="0"/>
                </a:spcAft>
              </a:pPr>
              <a:r>
                <a:rPr lang="en-US" sz="1600" b="1" dirty="0" smtClean="0">
                  <a:ln w="1905"/>
                  <a:solidFill>
                    <a:srgbClr val="BF0000"/>
                  </a:solidFill>
                  <a:effectLst>
                    <a:innerShdw blurRad="69850" dist="43180" dir="5400000">
                      <a:srgbClr val="000000">
                        <a:alpha val="65000"/>
                      </a:srgbClr>
                    </a:innerShdw>
                  </a:effectLst>
                  <a:latin typeface="Arial"/>
                  <a:ea typeface="ＭＳ Ｐゴシック" pitchFamily="34" charset="-128"/>
                  <a:cs typeface="Arial"/>
                </a:rPr>
                <a:t>Live</a:t>
              </a:r>
            </a:p>
          </p:txBody>
        </p:sp>
      </p:grpSp>
    </p:spTree>
    <p:extLst>
      <p:ext uri="{BB962C8B-B14F-4D97-AF65-F5344CB8AC3E}">
        <p14:creationId xmlns:p14="http://schemas.microsoft.com/office/powerpoint/2010/main" val="32307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6"/>
          <p:cNvSpPr>
            <a:spLocks noGrp="1"/>
          </p:cNvSpPr>
          <p:nvPr>
            <p:ph type="title"/>
          </p:nvPr>
        </p:nvSpPr>
        <p:spPr>
          <a:xfrm>
            <a:off x="450850" y="1182688"/>
            <a:ext cx="5027613" cy="1231900"/>
          </a:xfrm>
        </p:spPr>
        <p:txBody>
          <a:bodyPr/>
          <a:lstStyle/>
          <a:p>
            <a:pPr eaLnBrk="1" hangingPunct="1"/>
            <a:r>
              <a:rPr lang="en-US"/>
              <a:t>Oracle Fusion Supply Chain Management: Overview, Strategy, and Roadmap</a:t>
            </a:r>
            <a:endParaRPr lang="en-US" dirty="0" smtClean="0"/>
          </a:p>
        </p:txBody>
      </p:sp>
      <p:sp>
        <p:nvSpPr>
          <p:cNvPr id="70659" name="Text Placeholder 7"/>
          <p:cNvSpPr>
            <a:spLocks noGrp="1"/>
          </p:cNvSpPr>
          <p:nvPr>
            <p:ph type="body" sz="quarter" idx="13"/>
          </p:nvPr>
        </p:nvSpPr>
        <p:spPr>
          <a:xfrm>
            <a:off x="450850" y="2686050"/>
            <a:ext cx="5027613" cy="657225"/>
          </a:xfrm>
        </p:spPr>
        <p:txBody>
          <a:bodyPr/>
          <a:lstStyle/>
          <a:p>
            <a:pPr eaLnBrk="1" hangingPunct="1">
              <a:spcAft>
                <a:spcPct val="0"/>
              </a:spcAft>
            </a:pPr>
            <a:r>
              <a:rPr lang="en-CA" dirty="0" smtClean="0"/>
              <a:t>Jon Chorley – CSO and Group Vice President</a:t>
            </a:r>
          </a:p>
          <a:p>
            <a:pPr eaLnBrk="1" hangingPunct="1">
              <a:spcAft>
                <a:spcPct val="0"/>
              </a:spcAft>
            </a:pPr>
            <a:r>
              <a:rPr lang="en-CA" dirty="0" smtClean="0"/>
              <a:t>Applications Development, Oracle </a:t>
            </a:r>
            <a:r>
              <a:rPr lang="en-US" dirty="0" smtClean="0"/>
              <a:t/>
            </a:r>
            <a:br>
              <a:rPr lang="en-US" dirty="0" smtClean="0"/>
            </a:br>
            <a:endParaRPr lang="en-US" dirty="0" smtClean="0"/>
          </a:p>
          <a:p>
            <a:pPr eaLnBrk="1" hangingPunct="1">
              <a:spcAft>
                <a:spcPct val="0"/>
              </a:spcAft>
            </a:pPr>
            <a:endParaRPr lang="en-US" dirty="0" smtClean="0"/>
          </a:p>
        </p:txBody>
      </p:sp>
      <p:pic>
        <p:nvPicPr>
          <p:cNvPr id="2" name="Picture 1" descr="OOWSF-Title-16x9.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7592" y="0"/>
            <a:ext cx="3456408" cy="5143500"/>
          </a:xfrm>
          <a:prstGeom prst="rect">
            <a:avLst/>
          </a:prstGeom>
          <a:effectLst>
            <a:innerShdw blurRad="63500" dist="50800" dir="10800000">
              <a:srgbClr val="000000">
                <a:alpha val="50000"/>
              </a:srgbClr>
            </a:innerShdw>
          </a:effectLst>
        </p:spPr>
      </p:pic>
    </p:spTree>
    <p:extLst>
      <p:ext uri="{BB962C8B-B14F-4D97-AF65-F5344CB8AC3E}">
        <p14:creationId xmlns:p14="http://schemas.microsoft.com/office/powerpoint/2010/main" val="4108704533"/>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p:cNvGrpSpPr/>
          <p:nvPr/>
        </p:nvGrpSpPr>
        <p:grpSpPr bwMode="gray">
          <a:xfrm>
            <a:off x="0" y="4625975"/>
            <a:ext cx="9144000" cy="171450"/>
            <a:chOff x="0" y="4625975"/>
            <a:chExt cx="9144000" cy="171450"/>
          </a:xfrm>
        </p:grpSpPr>
        <p:grpSp>
          <p:nvGrpSpPr>
            <p:cNvPr id="3" name="Group 5"/>
            <p:cNvGrpSpPr>
              <a:grpSpLocks/>
            </p:cNvGrpSpPr>
            <p:nvPr/>
          </p:nvGrpSpPr>
          <p:grpSpPr bwMode="gray">
            <a:xfrm>
              <a:off x="0" y="4629150"/>
              <a:ext cx="9144000" cy="168275"/>
              <a:chOff x="0" y="4629150"/>
              <a:chExt cx="9144000" cy="168275"/>
            </a:xfrm>
          </p:grpSpPr>
          <p:pic>
            <p:nvPicPr>
              <p:cNvPr id="24" name="Picture 25" descr="Red Ba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gray">
              <a:xfrm>
                <a:off x="0" y="4629150"/>
                <a:ext cx="91440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 descr="O_redbox_clr_rgb.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gray">
              <a:xfrm>
                <a:off x="7989654" y="4651456"/>
                <a:ext cx="755707" cy="11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0" name="Straight Connector 19"/>
            <p:cNvCxnSpPr/>
            <p:nvPr/>
          </p:nvCxnSpPr>
          <p:spPr bwMode="gray">
            <a:xfrm>
              <a:off x="0" y="4625975"/>
              <a:ext cx="91440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bwMode="gray">
            <a:xfrm>
              <a:off x="0" y="4797425"/>
              <a:ext cx="91440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1726625" y="0"/>
            <a:ext cx="7417375" cy="5143500"/>
          </a:xfrm>
          <a:prstGeom prst="rect">
            <a:avLst/>
          </a:prstGeom>
        </p:spPr>
      </p:pic>
      <p:sp>
        <p:nvSpPr>
          <p:cNvPr id="31" name="Rectangle 7"/>
          <p:cNvSpPr>
            <a:spLocks noChangeArrowheads="1"/>
          </p:cNvSpPr>
          <p:nvPr/>
        </p:nvSpPr>
        <p:spPr bwMode="auto">
          <a:xfrm>
            <a:off x="2286596" y="-10106025"/>
            <a:ext cx="4570809" cy="377428"/>
          </a:xfrm>
          <a:prstGeom prst="rect">
            <a:avLst/>
          </a:prstGeom>
          <a:noFill/>
          <a:ln w="9525">
            <a:noFill/>
            <a:miter lim="800000"/>
            <a:headEnd/>
            <a:tailEnd/>
          </a:ln>
        </p:spPr>
        <p:txBody>
          <a:bodyPr lIns="68589" tIns="34295" rIns="68589" bIns="34295">
            <a:spAutoFit/>
          </a:bodyPr>
          <a:lstStyle/>
          <a:p>
            <a:endParaRPr lang="en-US" sz="2000" dirty="0">
              <a:solidFill>
                <a:srgbClr val="000000"/>
              </a:solidFill>
            </a:endParaRPr>
          </a:p>
        </p:txBody>
      </p:sp>
      <p:grpSp>
        <p:nvGrpSpPr>
          <p:cNvPr id="32" name="Group 29"/>
          <p:cNvGrpSpPr/>
          <p:nvPr/>
        </p:nvGrpSpPr>
        <p:grpSpPr>
          <a:xfrm>
            <a:off x="5228447" y="908797"/>
            <a:ext cx="3217162" cy="3220257"/>
            <a:chOff x="5228447" y="908797"/>
            <a:chExt cx="3217162" cy="3220257"/>
          </a:xfrm>
        </p:grpSpPr>
        <p:sp>
          <p:nvSpPr>
            <p:cNvPr id="33" name="TextBox 32"/>
            <p:cNvSpPr txBox="1"/>
            <p:nvPr/>
          </p:nvSpPr>
          <p:spPr>
            <a:xfrm>
              <a:off x="6400800" y="2114550"/>
              <a:ext cx="838200" cy="739968"/>
            </a:xfrm>
            <a:prstGeom prst="rect">
              <a:avLst/>
            </a:prstGeom>
            <a:noFill/>
            <a:ln>
              <a:noFill/>
            </a:ln>
          </p:spPr>
          <p:txBody>
            <a:bodyPr wrap="square" lIns="0" tIns="0" rIns="0" bIns="0" rtlCol="0" anchor="ctr" anchorCtr="0">
              <a:noAutofit/>
            </a:bodyPr>
            <a:lstStyle/>
            <a:p>
              <a:pPr algn="ctr"/>
              <a:r>
                <a:rPr lang="en-US" sz="1200" b="1" dirty="0" smtClean="0">
                  <a:solidFill>
                    <a:schemeClr val="bg1"/>
                  </a:solidFill>
                </a:rPr>
                <a:t>ERP</a:t>
              </a:r>
            </a:p>
          </p:txBody>
        </p:sp>
        <p:sp>
          <p:nvSpPr>
            <p:cNvPr id="34" name="TextBox 33"/>
            <p:cNvSpPr txBox="1"/>
            <p:nvPr/>
          </p:nvSpPr>
          <p:spPr>
            <a:xfrm>
              <a:off x="5228447" y="2757454"/>
              <a:ext cx="1498356" cy="1371600"/>
            </a:xfrm>
            <a:prstGeom prst="rect">
              <a:avLst/>
            </a:prstGeom>
            <a:noFill/>
            <a:ln>
              <a:noFill/>
            </a:ln>
          </p:spPr>
          <p:txBody>
            <a:bodyPr wrap="square" lIns="0" tIns="0" rIns="0" bIns="0" rtlCol="0" anchor="t" anchorCtr="0">
              <a:noAutofit/>
            </a:bodyPr>
            <a:lstStyle/>
            <a:p>
              <a:pPr>
                <a:lnSpc>
                  <a:spcPct val="90000"/>
                </a:lnSpc>
              </a:pPr>
              <a:r>
                <a:rPr lang="en-US" sz="1200" b="1" dirty="0" smtClean="0">
                  <a:solidFill>
                    <a:schemeClr val="bg1"/>
                  </a:solidFill>
                </a:rPr>
                <a:t>Supply Chain Management</a:t>
              </a:r>
            </a:p>
            <a:p>
              <a:r>
                <a:rPr lang="en-US" sz="1000" dirty="0" smtClean="0">
                  <a:solidFill>
                    <a:schemeClr val="bg1"/>
                  </a:solidFill>
                </a:rPr>
                <a:t>Inventory &amp; Cost Mgmt</a:t>
              </a:r>
            </a:p>
            <a:p>
              <a:r>
                <a:rPr lang="en-US" sz="1000" dirty="0" smtClean="0">
                  <a:solidFill>
                    <a:schemeClr val="bg1"/>
                  </a:solidFill>
                </a:rPr>
                <a:t>Shipping &amp; Receiving</a:t>
              </a:r>
            </a:p>
            <a:p>
              <a:r>
                <a:rPr lang="en-US" sz="1000" dirty="0" smtClean="0">
                  <a:solidFill>
                    <a:schemeClr val="bg1"/>
                  </a:solidFill>
                </a:rPr>
                <a:t>Product Data Master</a:t>
              </a:r>
            </a:p>
            <a:p>
              <a:pPr marL="117475" indent="-117475"/>
              <a:r>
                <a:rPr lang="en-US" sz="1000" dirty="0" smtClean="0">
                  <a:solidFill>
                    <a:schemeClr val="bg1"/>
                  </a:solidFill>
                </a:rPr>
                <a:t>Supply Chain Performance Reporting</a:t>
              </a:r>
            </a:p>
            <a:p>
              <a:endParaRPr lang="en-US" sz="1000" dirty="0" smtClean="0">
                <a:solidFill>
                  <a:schemeClr val="bg1"/>
                </a:solidFill>
              </a:endParaRPr>
            </a:p>
          </p:txBody>
        </p:sp>
        <p:sp>
          <p:nvSpPr>
            <p:cNvPr id="35" name="TextBox 34"/>
            <p:cNvSpPr txBox="1"/>
            <p:nvPr/>
          </p:nvSpPr>
          <p:spPr>
            <a:xfrm>
              <a:off x="6973294" y="908797"/>
              <a:ext cx="1444565" cy="1371600"/>
            </a:xfrm>
            <a:prstGeom prst="rect">
              <a:avLst/>
            </a:prstGeom>
            <a:noFill/>
            <a:ln>
              <a:noFill/>
            </a:ln>
          </p:spPr>
          <p:txBody>
            <a:bodyPr wrap="square" lIns="0" tIns="0" rIns="0" bIns="0" rtlCol="0" anchor="t" anchorCtr="0">
              <a:noAutofit/>
            </a:bodyPr>
            <a:lstStyle/>
            <a:p>
              <a:pPr algn="r">
                <a:lnSpc>
                  <a:spcPct val="90000"/>
                </a:lnSpc>
              </a:pPr>
              <a:r>
                <a:rPr lang="en-US" sz="1200" b="1" dirty="0" smtClean="0">
                  <a:solidFill>
                    <a:schemeClr val="bg1"/>
                  </a:solidFill>
                </a:rPr>
                <a:t>Financial</a:t>
              </a:r>
            </a:p>
            <a:p>
              <a:pPr algn="r">
                <a:lnSpc>
                  <a:spcPct val="90000"/>
                </a:lnSpc>
              </a:pPr>
              <a:r>
                <a:rPr lang="en-US" sz="1200" b="1" dirty="0" smtClean="0">
                  <a:solidFill>
                    <a:schemeClr val="bg1"/>
                  </a:solidFill>
                </a:rPr>
                <a:t>Management</a:t>
              </a:r>
            </a:p>
            <a:p>
              <a:pPr algn="r"/>
              <a:r>
                <a:rPr lang="en-US" sz="1000" dirty="0" smtClean="0">
                  <a:solidFill>
                    <a:schemeClr val="bg1"/>
                  </a:solidFill>
                </a:rPr>
                <a:t>Financials</a:t>
              </a:r>
            </a:p>
            <a:p>
              <a:pPr algn="r"/>
              <a:r>
                <a:rPr lang="en-US" sz="1000" dirty="0" smtClean="0">
                  <a:solidFill>
                    <a:schemeClr val="bg1"/>
                  </a:solidFill>
                </a:rPr>
                <a:t>Expenses</a:t>
              </a:r>
            </a:p>
            <a:p>
              <a:pPr algn="r"/>
              <a:r>
                <a:rPr lang="en-US" sz="1000" dirty="0" smtClean="0">
                  <a:solidFill>
                    <a:schemeClr val="bg1"/>
                  </a:solidFill>
                </a:rPr>
                <a:t>Financial Reports Center</a:t>
              </a:r>
            </a:p>
            <a:p>
              <a:pPr algn="r"/>
              <a:r>
                <a:rPr lang="en-US" sz="1000" dirty="0" smtClean="0">
                  <a:solidFill>
                    <a:schemeClr val="bg1"/>
                  </a:solidFill>
                </a:rPr>
                <a:t>Risk &amp; Control Mgmt</a:t>
              </a:r>
            </a:p>
            <a:p>
              <a:pPr algn="r"/>
              <a:r>
                <a:rPr lang="en-US" sz="1000" dirty="0" smtClean="0">
                  <a:solidFill>
                    <a:schemeClr val="bg1"/>
                  </a:solidFill>
                </a:rPr>
                <a:t>Planning &amp; Budgeting</a:t>
              </a:r>
            </a:p>
          </p:txBody>
        </p:sp>
        <p:sp>
          <p:nvSpPr>
            <p:cNvPr id="36" name="TextBox 35"/>
            <p:cNvSpPr txBox="1"/>
            <p:nvPr/>
          </p:nvSpPr>
          <p:spPr>
            <a:xfrm>
              <a:off x="5247862" y="957634"/>
              <a:ext cx="1455088" cy="1562928"/>
            </a:xfrm>
            <a:prstGeom prst="rect">
              <a:avLst/>
            </a:prstGeom>
            <a:noFill/>
            <a:ln>
              <a:noFill/>
            </a:ln>
          </p:spPr>
          <p:txBody>
            <a:bodyPr wrap="square" lIns="0" tIns="0" rIns="0" bIns="0" rtlCol="0" anchor="t" anchorCtr="0">
              <a:noAutofit/>
            </a:bodyPr>
            <a:lstStyle/>
            <a:p>
              <a:pPr>
                <a:lnSpc>
                  <a:spcPct val="90000"/>
                </a:lnSpc>
              </a:pPr>
              <a:r>
                <a:rPr lang="en-US" sz="1200" b="1" dirty="0" smtClean="0">
                  <a:solidFill>
                    <a:schemeClr val="bg1"/>
                  </a:solidFill>
                </a:rPr>
                <a:t>Procurement</a:t>
              </a:r>
            </a:p>
            <a:p>
              <a:r>
                <a:rPr lang="en-US" sz="1000" dirty="0" smtClean="0">
                  <a:solidFill>
                    <a:schemeClr val="bg1"/>
                  </a:solidFill>
                </a:rPr>
                <a:t>Purchasing</a:t>
              </a:r>
              <a:br>
                <a:rPr lang="en-US" sz="1000" dirty="0" smtClean="0">
                  <a:solidFill>
                    <a:schemeClr val="bg1"/>
                  </a:solidFill>
                </a:rPr>
              </a:br>
              <a:r>
                <a:rPr lang="en-US" sz="1000" dirty="0" smtClean="0">
                  <a:solidFill>
                    <a:schemeClr val="bg1"/>
                  </a:solidFill>
                </a:rPr>
                <a:t>Self Service Procurement</a:t>
              </a:r>
              <a:br>
                <a:rPr lang="en-US" sz="1000" dirty="0" smtClean="0">
                  <a:solidFill>
                    <a:schemeClr val="bg1"/>
                  </a:solidFill>
                </a:rPr>
              </a:br>
              <a:r>
                <a:rPr lang="en-US" sz="1000" dirty="0" smtClean="0">
                  <a:solidFill>
                    <a:schemeClr val="bg1"/>
                  </a:solidFill>
                </a:rPr>
                <a:t>Sourcing</a:t>
              </a:r>
              <a:br>
                <a:rPr lang="en-US" sz="1000" dirty="0" smtClean="0">
                  <a:solidFill>
                    <a:schemeClr val="bg1"/>
                  </a:solidFill>
                </a:rPr>
              </a:br>
              <a:r>
                <a:rPr lang="en-US" sz="1000" dirty="0" smtClean="0">
                  <a:solidFill>
                    <a:schemeClr val="bg1"/>
                  </a:solidFill>
                </a:rPr>
                <a:t>Procurement Contracts</a:t>
              </a:r>
              <a:br>
                <a:rPr lang="en-US" sz="1000" dirty="0" smtClean="0">
                  <a:solidFill>
                    <a:schemeClr val="bg1"/>
                  </a:solidFill>
                </a:rPr>
              </a:br>
              <a:r>
                <a:rPr lang="en-US" sz="1000" dirty="0" smtClean="0">
                  <a:solidFill>
                    <a:schemeClr val="bg1"/>
                  </a:solidFill>
                </a:rPr>
                <a:t>Supplier Portal</a:t>
              </a:r>
            </a:p>
          </p:txBody>
        </p:sp>
        <p:sp>
          <p:nvSpPr>
            <p:cNvPr id="37" name="TextBox 36"/>
            <p:cNvSpPr txBox="1"/>
            <p:nvPr/>
          </p:nvSpPr>
          <p:spPr>
            <a:xfrm>
              <a:off x="6941489" y="2571750"/>
              <a:ext cx="1504120" cy="1547026"/>
            </a:xfrm>
            <a:prstGeom prst="rect">
              <a:avLst/>
            </a:prstGeom>
            <a:noFill/>
            <a:ln>
              <a:noFill/>
            </a:ln>
          </p:spPr>
          <p:txBody>
            <a:bodyPr wrap="square" lIns="0" tIns="0" rIns="0" bIns="0" rtlCol="0" anchor="b" anchorCtr="0">
              <a:noAutofit/>
            </a:bodyPr>
            <a:lstStyle/>
            <a:p>
              <a:pPr algn="r">
                <a:lnSpc>
                  <a:spcPct val="90000"/>
                </a:lnSpc>
              </a:pPr>
              <a:r>
                <a:rPr lang="en-US" sz="1200" b="1" dirty="0" smtClean="0">
                  <a:solidFill>
                    <a:schemeClr val="bg1"/>
                  </a:solidFill>
                </a:rPr>
                <a:t>Project</a:t>
              </a:r>
            </a:p>
            <a:p>
              <a:pPr algn="r">
                <a:lnSpc>
                  <a:spcPct val="90000"/>
                </a:lnSpc>
              </a:pPr>
              <a:r>
                <a:rPr lang="en-US" sz="1200" b="1" dirty="0" smtClean="0">
                  <a:solidFill>
                    <a:schemeClr val="bg1"/>
                  </a:solidFill>
                </a:rPr>
                <a:t>Portfolio Management</a:t>
              </a:r>
            </a:p>
            <a:p>
              <a:pPr algn="r"/>
              <a:r>
                <a:rPr lang="en-US" sz="1000" dirty="0" smtClean="0">
                  <a:solidFill>
                    <a:schemeClr val="bg1"/>
                  </a:solidFill>
                </a:rPr>
                <a:t>Project Budgeting &amp; Forecasting</a:t>
              </a:r>
            </a:p>
            <a:p>
              <a:pPr algn="r"/>
              <a:r>
                <a:rPr lang="en-US" sz="1000" dirty="0" smtClean="0">
                  <a:solidFill>
                    <a:schemeClr val="bg1"/>
                  </a:solidFill>
                </a:rPr>
                <a:t>Project Costing</a:t>
              </a:r>
            </a:p>
            <a:p>
              <a:pPr algn="r"/>
              <a:r>
                <a:rPr lang="en-US" sz="1000" dirty="0" smtClean="0">
                  <a:solidFill>
                    <a:schemeClr val="bg1"/>
                  </a:solidFill>
                </a:rPr>
                <a:t>Project Contracts &amp; Billing </a:t>
              </a:r>
            </a:p>
            <a:p>
              <a:pPr algn="r"/>
              <a:r>
                <a:rPr lang="en-US" sz="1000" dirty="0" smtClean="0">
                  <a:solidFill>
                    <a:schemeClr val="bg1"/>
                  </a:solidFill>
                </a:rPr>
                <a:t>Project Performance Reporting</a:t>
              </a:r>
            </a:p>
          </p:txBody>
        </p:sp>
      </p:grpSp>
      <p:pic>
        <p:nvPicPr>
          <p:cNvPr id="38"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94788" y="3215109"/>
            <a:ext cx="621030" cy="1139190"/>
          </a:xfrm>
          <a:prstGeom prst="rect">
            <a:avLst/>
          </a:prstGeom>
          <a:noFill/>
          <a:ln w="9525">
            <a:noFill/>
            <a:miter lim="800000"/>
            <a:headEnd/>
            <a:tailEnd/>
          </a:ln>
          <a:effectLst>
            <a:reflection blurRad="6350" stA="52000" endA="300" endPos="35000" dir="5400000" sy="-100000" algn="bl" rotWithShape="0"/>
          </a:effectLst>
        </p:spPr>
      </p:pic>
      <p:grpSp>
        <p:nvGrpSpPr>
          <p:cNvPr id="39" name="Group 30"/>
          <p:cNvGrpSpPr/>
          <p:nvPr/>
        </p:nvGrpSpPr>
        <p:grpSpPr>
          <a:xfrm>
            <a:off x="666751" y="1190625"/>
            <a:ext cx="3467100" cy="1836737"/>
            <a:chOff x="0" y="0"/>
            <a:chExt cx="11390313" cy="6865938"/>
          </a:xfrm>
        </p:grpSpPr>
        <p:pic>
          <p:nvPicPr>
            <p:cNvPr id="40"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0"/>
              <a:ext cx="11390313" cy="6865938"/>
            </a:xfrm>
            <a:prstGeom prst="rect">
              <a:avLst/>
            </a:prstGeom>
            <a:noFill/>
            <a:ln w="9525">
              <a:noFill/>
              <a:miter lim="800000"/>
              <a:headEnd/>
              <a:tailEnd/>
            </a:ln>
          </p:spPr>
        </p:pic>
        <p:pic>
          <p:nvPicPr>
            <p:cNvPr id="41"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67300" y="2858172"/>
              <a:ext cx="4743450" cy="2466303"/>
            </a:xfrm>
            <a:prstGeom prst="rect">
              <a:avLst/>
            </a:prstGeom>
            <a:noFill/>
            <a:ln w="9525">
              <a:noFill/>
              <a:miter lim="800000"/>
              <a:headEnd/>
              <a:tailEnd/>
            </a:ln>
          </p:spPr>
        </p:pic>
        <p:pic>
          <p:nvPicPr>
            <p:cNvPr id="42"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305051" y="2811720"/>
              <a:ext cx="2628900" cy="1988880"/>
            </a:xfrm>
            <a:prstGeom prst="rect">
              <a:avLst/>
            </a:prstGeom>
            <a:noFill/>
            <a:ln w="9525">
              <a:noFill/>
              <a:miter lim="800000"/>
              <a:headEnd/>
              <a:tailEnd/>
            </a:ln>
          </p:spPr>
        </p:pic>
      </p:grpSp>
      <p:pic>
        <p:nvPicPr>
          <p:cNvPr id="43"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b="34851"/>
          <a:stretch>
            <a:fillRect/>
          </a:stretch>
        </p:blipFill>
        <p:spPr bwMode="auto">
          <a:xfrm>
            <a:off x="1178782" y="2793310"/>
            <a:ext cx="1962150" cy="1880233"/>
          </a:xfrm>
          <a:prstGeom prst="rect">
            <a:avLst/>
          </a:prstGeom>
          <a:noFill/>
          <a:ln w="9525">
            <a:noFill/>
            <a:miter lim="800000"/>
            <a:headEnd/>
            <a:tailEnd/>
          </a:ln>
        </p:spPr>
      </p:pic>
      <p:grpSp>
        <p:nvGrpSpPr>
          <p:cNvPr id="44" name="Group 4"/>
          <p:cNvGrpSpPr/>
          <p:nvPr/>
        </p:nvGrpSpPr>
        <p:grpSpPr>
          <a:xfrm>
            <a:off x="0" y="4625975"/>
            <a:ext cx="9144000" cy="171450"/>
            <a:chOff x="0" y="4625975"/>
            <a:chExt cx="9144000" cy="171450"/>
          </a:xfrm>
        </p:grpSpPr>
        <p:grpSp>
          <p:nvGrpSpPr>
            <p:cNvPr id="45" name="Group 5"/>
            <p:cNvGrpSpPr>
              <a:grpSpLocks/>
            </p:cNvGrpSpPr>
            <p:nvPr/>
          </p:nvGrpSpPr>
          <p:grpSpPr bwMode="auto">
            <a:xfrm>
              <a:off x="0" y="4629150"/>
              <a:ext cx="9144000" cy="168275"/>
              <a:chOff x="0" y="4629150"/>
              <a:chExt cx="9144000" cy="168275"/>
            </a:xfrm>
          </p:grpSpPr>
          <p:pic>
            <p:nvPicPr>
              <p:cNvPr id="48" name="Picture 25" descr="Red Ba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 descr="O_redbox_clr_rgb.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89654" y="4651456"/>
                <a:ext cx="755707" cy="11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6" name="Straight Connector 45"/>
            <p:cNvCxnSpPr/>
            <p:nvPr/>
          </p:nvCxnSpPr>
          <p:spPr>
            <a:xfrm>
              <a:off x="0" y="4625975"/>
              <a:ext cx="91440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0" y="4797425"/>
              <a:ext cx="91440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0" name="Text Box 14"/>
          <p:cNvSpPr txBox="1">
            <a:spLocks noChangeArrowheads="1"/>
          </p:cNvSpPr>
          <p:nvPr/>
        </p:nvSpPr>
        <p:spPr bwMode="auto">
          <a:xfrm>
            <a:off x="858448" y="4875874"/>
            <a:ext cx="2296231"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hangingPunct="1">
              <a:spcBef>
                <a:spcPts val="0"/>
              </a:spcBef>
              <a:buClr>
                <a:srgbClr val="829E7E"/>
              </a:buClr>
              <a:buFont typeface="Arial"/>
              <a:buNone/>
              <a:defRPr/>
            </a:pPr>
            <a:r>
              <a:rPr lang="en-US" sz="600" dirty="0" smtClean="0">
                <a:solidFill>
                  <a:srgbClr val="292929"/>
                </a:solidFill>
              </a:rPr>
              <a:t>Copyright © 2012, Oracle and/or its affiliates. All rights reserved.</a:t>
            </a:r>
          </a:p>
        </p:txBody>
      </p:sp>
      <p:sp>
        <p:nvSpPr>
          <p:cNvPr id="21505" name="Rectangle 2"/>
          <p:cNvSpPr>
            <a:spLocks noGrp="1" noChangeArrowheads="1"/>
          </p:cNvSpPr>
          <p:nvPr>
            <p:ph type="title"/>
          </p:nvPr>
        </p:nvSpPr>
        <p:spPr bwMode="gray">
          <a:xfrm>
            <a:off x="808038" y="231114"/>
            <a:ext cx="8132762" cy="432259"/>
          </a:xfrm>
        </p:spPr>
        <p:txBody>
          <a:bodyPr/>
          <a:lstStyle/>
          <a:p>
            <a:r>
              <a:rPr lang="en-US" sz="2400" dirty="0" smtClean="0"/>
              <a:t>Oracle ERP Cloud Service</a:t>
            </a:r>
            <a:endParaRPr lang="en-US" sz="2400" dirty="0"/>
          </a:p>
        </p:txBody>
      </p:sp>
    </p:spTree>
    <p:extLst>
      <p:ext uri="{BB962C8B-B14F-4D97-AF65-F5344CB8AC3E}">
        <p14:creationId xmlns:p14="http://schemas.microsoft.com/office/powerpoint/2010/main" val="213764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1171575"/>
            <a:ext cx="1725613" cy="760413"/>
          </a:xfrm>
        </p:spPr>
        <p:txBody>
          <a:bodyPr/>
          <a:lstStyle/>
          <a:p>
            <a:r>
              <a:rPr dirty="0" smtClean="0">
                <a:ln>
                  <a:noFill/>
                </a:ln>
              </a:rPr>
              <a:t>Program</a:t>
            </a:r>
            <a:br>
              <a:rPr dirty="0" smtClean="0">
                <a:ln>
                  <a:noFill/>
                </a:ln>
              </a:rPr>
            </a:br>
            <a:r>
              <a:rPr dirty="0" smtClean="0">
                <a:ln>
                  <a:noFill/>
                </a:ln>
              </a:rPr>
              <a:t>Agenda</a:t>
            </a:r>
          </a:p>
        </p:txBody>
      </p:sp>
      <p:sp>
        <p:nvSpPr>
          <p:cNvPr id="59395" name="Text Placeholder 2"/>
          <p:cNvSpPr>
            <a:spLocks noGrp="1"/>
          </p:cNvSpPr>
          <p:nvPr>
            <p:ph type="body" sz="quarter" idx="13"/>
          </p:nvPr>
        </p:nvSpPr>
        <p:spPr>
          <a:xfrm>
            <a:off x="3175000" y="1122363"/>
            <a:ext cx="5545138" cy="3116262"/>
          </a:xfrm>
        </p:spPr>
        <p:txBody>
          <a:bodyPr/>
          <a:lstStyle/>
          <a:p>
            <a:pPr eaLnBrk="1" hangingPunct="1"/>
            <a:r>
              <a:rPr lang="en-US" dirty="0" smtClean="0"/>
              <a:t>Fusion SCM Applications Today</a:t>
            </a:r>
          </a:p>
          <a:p>
            <a:pPr eaLnBrk="1" hangingPunct="1"/>
            <a:r>
              <a:rPr lang="en-US" dirty="0" smtClean="0">
                <a:solidFill>
                  <a:srgbClr val="FF0000"/>
                </a:solidFill>
              </a:rPr>
              <a:t>Fusion SCM Roadmap</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a:xfrm>
            <a:off x="455613" y="1173163"/>
            <a:ext cx="5030787" cy="1101725"/>
          </a:xfrm>
        </p:spPr>
        <p:txBody>
          <a:bodyPr/>
          <a:lstStyle/>
          <a:p>
            <a:pPr eaLnBrk="0" hangingPunct="0">
              <a:spcBef>
                <a:spcPct val="50000"/>
              </a:spcBef>
            </a:pPr>
            <a:r>
              <a:rPr lang="en-US" sz="4000" dirty="0" smtClean="0">
                <a:solidFill>
                  <a:schemeClr val="accent1"/>
                </a:solidFill>
              </a:rPr>
              <a:t>What’s Next</a:t>
            </a:r>
            <a:br>
              <a:rPr lang="en-US" sz="4000" dirty="0" smtClean="0">
                <a:solidFill>
                  <a:schemeClr val="accent1"/>
                </a:solidFill>
              </a:rPr>
            </a:br>
            <a:r>
              <a:rPr lang="en-US" sz="4000" dirty="0" smtClean="0">
                <a:solidFill>
                  <a:schemeClr val="accent1"/>
                </a:solidFill>
              </a:rPr>
              <a:t>&amp; Future</a:t>
            </a:r>
            <a:br>
              <a:rPr lang="en-US" sz="4000" dirty="0" smtClean="0">
                <a:solidFill>
                  <a:schemeClr val="accent1"/>
                </a:solidFill>
              </a:rPr>
            </a:b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Innovation Management, Configurator, Pricing</a:t>
            </a:r>
            <a:r>
              <a:rPr sz="3200" dirty="0" smtClean="0">
                <a:ln>
                  <a:noFill/>
                </a:ln>
                <a:solidFill>
                  <a:srgbClr val="000000"/>
                </a:solidFill>
                <a:ea typeface="ＭＳ Ｐゴシック" pitchFamily="34" charset="-128"/>
                <a:cs typeface="Times New Roman" pitchFamily="18" charset="0"/>
              </a:rPr>
              <a:t/>
            </a:r>
            <a:br>
              <a:rPr sz="3200" dirty="0" smtClean="0">
                <a:ln>
                  <a:noFill/>
                </a:ln>
                <a:solidFill>
                  <a:srgbClr val="000000"/>
                </a:solidFill>
                <a:ea typeface="ＭＳ Ｐゴシック" pitchFamily="34" charset="-128"/>
                <a:cs typeface="Times New Roman" pitchFamily="18" charset="0"/>
              </a:rPr>
            </a:br>
            <a:endParaRPr dirty="0" smtClean="0">
              <a:ln>
                <a:noFill/>
              </a:ln>
              <a:ea typeface="ＭＳ Ｐゴシック" pitchFamily="34" charset="-128"/>
              <a:cs typeface="Times New Roman" pitchFamily="18" charset="0"/>
            </a:endParaRPr>
          </a:p>
        </p:txBody>
      </p:sp>
      <p:pic>
        <p:nvPicPr>
          <p:cNvPr id="48131" name="Picture 3" descr="PIM Products in the AIr.jpg"/>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a:off x="6264275" y="-1588"/>
            <a:ext cx="2239963" cy="4629151"/>
          </a:xfr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6546" y="11824"/>
            <a:ext cx="9183285" cy="5143500"/>
          </a:xfrm>
          <a:prstGeom prst="rect">
            <a:avLst/>
          </a:prstGeom>
          <a:solidFill>
            <a:schemeClr val="bg1"/>
          </a:solidFill>
          <a:ln w="9525" algn="ctr">
            <a:noFill/>
            <a:round/>
            <a:headEnd/>
            <a:tailEnd/>
          </a:ln>
        </p:spPr>
        <p:txBody>
          <a:bodyPr lIns="34511" tIns="17255" rIns="34511" bIns="17255"/>
          <a:lstStyle/>
          <a:p>
            <a:pPr marL="44626" indent="-44626" algn="ctr" fontAlgn="base">
              <a:spcBef>
                <a:spcPct val="0"/>
              </a:spcBef>
              <a:spcAft>
                <a:spcPct val="0"/>
              </a:spcAft>
            </a:pPr>
            <a:endParaRPr lang="en-US" sz="800" b="1" dirty="0">
              <a:solidFill>
                <a:srgbClr val="000000"/>
              </a:solidFill>
              <a:ea typeface="MS PGothic" pitchFamily="34" charset="-128"/>
              <a:cs typeface="Arial" pitchFamily="34" charset="0"/>
            </a:endParaRPr>
          </a:p>
        </p:txBody>
      </p:sp>
      <p:grpSp>
        <p:nvGrpSpPr>
          <p:cNvPr id="2" name="Group 447"/>
          <p:cNvGrpSpPr>
            <a:grpSpLocks/>
          </p:cNvGrpSpPr>
          <p:nvPr/>
        </p:nvGrpSpPr>
        <p:grpSpPr bwMode="auto">
          <a:xfrm>
            <a:off x="7081511" y="187537"/>
            <a:ext cx="1305350" cy="122635"/>
            <a:chOff x="4824413" y="14935200"/>
            <a:chExt cx="18241962" cy="1709738"/>
          </a:xfrm>
        </p:grpSpPr>
        <p:sp>
          <p:nvSpPr>
            <p:cNvPr id="8587" name="Freeform 431"/>
            <p:cNvSpPr>
              <a:spLocks/>
            </p:cNvSpPr>
            <p:nvPr/>
          </p:nvSpPr>
          <p:spPr bwMode="auto">
            <a:xfrm>
              <a:off x="4824413" y="14954250"/>
              <a:ext cx="1235075" cy="1652588"/>
            </a:xfrm>
            <a:custGeom>
              <a:avLst/>
              <a:gdLst>
                <a:gd name="T0" fmla="*/ 0 w 778"/>
                <a:gd name="T1" fmla="*/ 2147483647 h 1041"/>
                <a:gd name="T2" fmla="*/ 0 w 778"/>
                <a:gd name="T3" fmla="*/ 0 h 1041"/>
                <a:gd name="T4" fmla="*/ 2147483647 w 778"/>
                <a:gd name="T5" fmla="*/ 0 h 1041"/>
                <a:gd name="T6" fmla="*/ 2147483647 w 778"/>
                <a:gd name="T7" fmla="*/ 2147483647 h 1041"/>
                <a:gd name="T8" fmla="*/ 2147483647 w 778"/>
                <a:gd name="T9" fmla="*/ 2147483647 h 1041"/>
                <a:gd name="T10" fmla="*/ 2147483647 w 778"/>
                <a:gd name="T11" fmla="*/ 2147483647 h 1041"/>
                <a:gd name="T12" fmla="*/ 2147483647 w 778"/>
                <a:gd name="T13" fmla="*/ 2147483647 h 1041"/>
                <a:gd name="T14" fmla="*/ 2147483647 w 778"/>
                <a:gd name="T15" fmla="*/ 2147483647 h 1041"/>
                <a:gd name="T16" fmla="*/ 2147483647 w 778"/>
                <a:gd name="T17" fmla="*/ 2147483647 h 1041"/>
                <a:gd name="T18" fmla="*/ 2147483647 w 778"/>
                <a:gd name="T19" fmla="*/ 2147483647 h 1041"/>
                <a:gd name="T20" fmla="*/ 2147483647 w 778"/>
                <a:gd name="T21" fmla="*/ 2147483647 h 1041"/>
                <a:gd name="T22" fmla="*/ 2147483647 w 778"/>
                <a:gd name="T23" fmla="*/ 2147483647 h 1041"/>
                <a:gd name="T24" fmla="*/ 0 w 778"/>
                <a:gd name="T25" fmla="*/ 2147483647 h 10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8"/>
                <a:gd name="T40" fmla="*/ 0 h 1041"/>
                <a:gd name="T41" fmla="*/ 778 w 778"/>
                <a:gd name="T42" fmla="*/ 1041 h 10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8" h="1041">
                  <a:moveTo>
                    <a:pt x="0" y="1041"/>
                  </a:moveTo>
                  <a:lnTo>
                    <a:pt x="0" y="0"/>
                  </a:lnTo>
                  <a:lnTo>
                    <a:pt x="754" y="0"/>
                  </a:lnTo>
                  <a:lnTo>
                    <a:pt x="754" y="132"/>
                  </a:lnTo>
                  <a:lnTo>
                    <a:pt x="144" y="132"/>
                  </a:lnTo>
                  <a:lnTo>
                    <a:pt x="144" y="443"/>
                  </a:lnTo>
                  <a:lnTo>
                    <a:pt x="718" y="443"/>
                  </a:lnTo>
                  <a:lnTo>
                    <a:pt x="718" y="563"/>
                  </a:lnTo>
                  <a:lnTo>
                    <a:pt x="144" y="563"/>
                  </a:lnTo>
                  <a:lnTo>
                    <a:pt x="144" y="922"/>
                  </a:lnTo>
                  <a:lnTo>
                    <a:pt x="778" y="922"/>
                  </a:lnTo>
                  <a:lnTo>
                    <a:pt x="778"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8" name="Freeform 432"/>
            <p:cNvSpPr>
              <a:spLocks/>
            </p:cNvSpPr>
            <p:nvPr/>
          </p:nvSpPr>
          <p:spPr bwMode="auto">
            <a:xfrm>
              <a:off x="6362700" y="14954250"/>
              <a:ext cx="1290638" cy="1652588"/>
            </a:xfrm>
            <a:custGeom>
              <a:avLst/>
              <a:gdLst>
                <a:gd name="T0" fmla="*/ 0 w 813"/>
                <a:gd name="T1" fmla="*/ 2147483647 h 1041"/>
                <a:gd name="T2" fmla="*/ 0 w 813"/>
                <a:gd name="T3" fmla="*/ 0 h 1041"/>
                <a:gd name="T4" fmla="*/ 2147483647 w 813"/>
                <a:gd name="T5" fmla="*/ 0 h 1041"/>
                <a:gd name="T6" fmla="*/ 2147483647 w 813"/>
                <a:gd name="T7" fmla="*/ 2147483647 h 1041"/>
                <a:gd name="T8" fmla="*/ 2147483647 w 813"/>
                <a:gd name="T9" fmla="*/ 0 h 1041"/>
                <a:gd name="T10" fmla="*/ 2147483647 w 813"/>
                <a:gd name="T11" fmla="*/ 0 h 1041"/>
                <a:gd name="T12" fmla="*/ 2147483647 w 813"/>
                <a:gd name="T13" fmla="*/ 2147483647 h 1041"/>
                <a:gd name="T14" fmla="*/ 2147483647 w 813"/>
                <a:gd name="T15" fmla="*/ 2147483647 h 1041"/>
                <a:gd name="T16" fmla="*/ 2147483647 w 813"/>
                <a:gd name="T17" fmla="*/ 2147483647 h 1041"/>
                <a:gd name="T18" fmla="*/ 2147483647 w 813"/>
                <a:gd name="T19" fmla="*/ 2147483647 h 1041"/>
                <a:gd name="T20" fmla="*/ 0 w 813"/>
                <a:gd name="T21" fmla="*/ 2147483647 h 10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3"/>
                <a:gd name="T34" fmla="*/ 0 h 1041"/>
                <a:gd name="T35" fmla="*/ 813 w 813"/>
                <a:gd name="T36" fmla="*/ 1041 h 10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3" h="1041">
                  <a:moveTo>
                    <a:pt x="0" y="1041"/>
                  </a:moveTo>
                  <a:lnTo>
                    <a:pt x="0" y="0"/>
                  </a:lnTo>
                  <a:lnTo>
                    <a:pt x="131" y="0"/>
                  </a:lnTo>
                  <a:lnTo>
                    <a:pt x="681" y="814"/>
                  </a:lnTo>
                  <a:lnTo>
                    <a:pt x="681" y="0"/>
                  </a:lnTo>
                  <a:lnTo>
                    <a:pt x="813" y="0"/>
                  </a:lnTo>
                  <a:lnTo>
                    <a:pt x="813" y="1041"/>
                  </a:lnTo>
                  <a:lnTo>
                    <a:pt x="669" y="1041"/>
                  </a:lnTo>
                  <a:lnTo>
                    <a:pt x="131" y="227"/>
                  </a:lnTo>
                  <a:lnTo>
                    <a:pt x="131"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9" name="Freeform 433"/>
            <p:cNvSpPr>
              <a:spLocks/>
            </p:cNvSpPr>
            <p:nvPr/>
          </p:nvSpPr>
          <p:spPr bwMode="auto">
            <a:xfrm>
              <a:off x="7899400" y="14954250"/>
              <a:ext cx="1290638" cy="1652588"/>
            </a:xfrm>
            <a:custGeom>
              <a:avLst/>
              <a:gdLst>
                <a:gd name="T0" fmla="*/ 2147483647 w 813"/>
                <a:gd name="T1" fmla="*/ 2147483647 h 1041"/>
                <a:gd name="T2" fmla="*/ 2147483647 w 813"/>
                <a:gd name="T3" fmla="*/ 2147483647 h 1041"/>
                <a:gd name="T4" fmla="*/ 0 w 813"/>
                <a:gd name="T5" fmla="*/ 2147483647 h 1041"/>
                <a:gd name="T6" fmla="*/ 0 w 813"/>
                <a:gd name="T7" fmla="*/ 0 h 1041"/>
                <a:gd name="T8" fmla="*/ 2147483647 w 813"/>
                <a:gd name="T9" fmla="*/ 0 h 1041"/>
                <a:gd name="T10" fmla="*/ 2147483647 w 813"/>
                <a:gd name="T11" fmla="*/ 2147483647 h 1041"/>
                <a:gd name="T12" fmla="*/ 2147483647 w 813"/>
                <a:gd name="T13" fmla="*/ 2147483647 h 1041"/>
                <a:gd name="T14" fmla="*/ 2147483647 w 813"/>
                <a:gd name="T15" fmla="*/ 2147483647 h 1041"/>
                <a:gd name="T16" fmla="*/ 2147483647 w 813"/>
                <a:gd name="T17" fmla="*/ 2147483647 h 10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3"/>
                <a:gd name="T28" fmla="*/ 0 h 1041"/>
                <a:gd name="T29" fmla="*/ 813 w 813"/>
                <a:gd name="T30" fmla="*/ 1041 h 10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3" h="1041">
                  <a:moveTo>
                    <a:pt x="335" y="1041"/>
                  </a:moveTo>
                  <a:lnTo>
                    <a:pt x="335" y="132"/>
                  </a:lnTo>
                  <a:lnTo>
                    <a:pt x="0" y="132"/>
                  </a:lnTo>
                  <a:lnTo>
                    <a:pt x="0" y="0"/>
                  </a:lnTo>
                  <a:lnTo>
                    <a:pt x="813" y="0"/>
                  </a:lnTo>
                  <a:lnTo>
                    <a:pt x="813" y="132"/>
                  </a:lnTo>
                  <a:lnTo>
                    <a:pt x="479" y="132"/>
                  </a:lnTo>
                  <a:lnTo>
                    <a:pt x="479" y="1041"/>
                  </a:lnTo>
                  <a:lnTo>
                    <a:pt x="335"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0" name="Freeform 434"/>
            <p:cNvSpPr>
              <a:spLocks/>
            </p:cNvSpPr>
            <p:nvPr/>
          </p:nvSpPr>
          <p:spPr bwMode="auto">
            <a:xfrm>
              <a:off x="9418638" y="14954250"/>
              <a:ext cx="1233488" cy="1652588"/>
            </a:xfrm>
            <a:custGeom>
              <a:avLst/>
              <a:gdLst>
                <a:gd name="T0" fmla="*/ 0 w 777"/>
                <a:gd name="T1" fmla="*/ 2147483647 h 1041"/>
                <a:gd name="T2" fmla="*/ 0 w 777"/>
                <a:gd name="T3" fmla="*/ 0 h 1041"/>
                <a:gd name="T4" fmla="*/ 2147483647 w 777"/>
                <a:gd name="T5" fmla="*/ 0 h 1041"/>
                <a:gd name="T6" fmla="*/ 2147483647 w 777"/>
                <a:gd name="T7" fmla="*/ 2147483647 h 1041"/>
                <a:gd name="T8" fmla="*/ 2147483647 w 777"/>
                <a:gd name="T9" fmla="*/ 2147483647 h 1041"/>
                <a:gd name="T10" fmla="*/ 2147483647 w 777"/>
                <a:gd name="T11" fmla="*/ 2147483647 h 1041"/>
                <a:gd name="T12" fmla="*/ 2147483647 w 777"/>
                <a:gd name="T13" fmla="*/ 2147483647 h 1041"/>
                <a:gd name="T14" fmla="*/ 2147483647 w 777"/>
                <a:gd name="T15" fmla="*/ 2147483647 h 1041"/>
                <a:gd name="T16" fmla="*/ 2147483647 w 777"/>
                <a:gd name="T17" fmla="*/ 2147483647 h 1041"/>
                <a:gd name="T18" fmla="*/ 2147483647 w 777"/>
                <a:gd name="T19" fmla="*/ 2147483647 h 1041"/>
                <a:gd name="T20" fmla="*/ 2147483647 w 777"/>
                <a:gd name="T21" fmla="*/ 2147483647 h 1041"/>
                <a:gd name="T22" fmla="*/ 2147483647 w 777"/>
                <a:gd name="T23" fmla="*/ 2147483647 h 1041"/>
                <a:gd name="T24" fmla="*/ 0 w 777"/>
                <a:gd name="T25" fmla="*/ 2147483647 h 10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
                <a:gd name="T40" fmla="*/ 0 h 1041"/>
                <a:gd name="T41" fmla="*/ 777 w 777"/>
                <a:gd name="T42" fmla="*/ 1041 h 10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 h="1041">
                  <a:moveTo>
                    <a:pt x="0" y="1041"/>
                  </a:moveTo>
                  <a:lnTo>
                    <a:pt x="0" y="0"/>
                  </a:lnTo>
                  <a:lnTo>
                    <a:pt x="753" y="0"/>
                  </a:lnTo>
                  <a:lnTo>
                    <a:pt x="753" y="132"/>
                  </a:lnTo>
                  <a:lnTo>
                    <a:pt x="143" y="132"/>
                  </a:lnTo>
                  <a:lnTo>
                    <a:pt x="143" y="443"/>
                  </a:lnTo>
                  <a:lnTo>
                    <a:pt x="717" y="443"/>
                  </a:lnTo>
                  <a:lnTo>
                    <a:pt x="717" y="563"/>
                  </a:lnTo>
                  <a:lnTo>
                    <a:pt x="143" y="563"/>
                  </a:lnTo>
                  <a:lnTo>
                    <a:pt x="143" y="922"/>
                  </a:lnTo>
                  <a:lnTo>
                    <a:pt x="777" y="922"/>
                  </a:lnTo>
                  <a:lnTo>
                    <a:pt x="777"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1" name="Freeform 435"/>
            <p:cNvSpPr>
              <a:spLocks noEditPoints="1"/>
            </p:cNvSpPr>
            <p:nvPr/>
          </p:nvSpPr>
          <p:spPr bwMode="auto">
            <a:xfrm>
              <a:off x="10955338" y="14954250"/>
              <a:ext cx="1462088" cy="1652588"/>
            </a:xfrm>
            <a:custGeom>
              <a:avLst/>
              <a:gdLst>
                <a:gd name="T0" fmla="*/ 0 w 77"/>
                <a:gd name="T1" fmla="*/ 2147483647 h 87"/>
                <a:gd name="T2" fmla="*/ 0 w 77"/>
                <a:gd name="T3" fmla="*/ 0 h 87"/>
                <a:gd name="T4" fmla="*/ 2147483647 w 77"/>
                <a:gd name="T5" fmla="*/ 0 h 87"/>
                <a:gd name="T6" fmla="*/ 2147483647 w 77"/>
                <a:gd name="T7" fmla="*/ 2147483647 h 87"/>
                <a:gd name="T8" fmla="*/ 2147483647 w 77"/>
                <a:gd name="T9" fmla="*/ 2147483647 h 87"/>
                <a:gd name="T10" fmla="*/ 2147483647 w 77"/>
                <a:gd name="T11" fmla="*/ 2147483647 h 87"/>
                <a:gd name="T12" fmla="*/ 2147483647 w 77"/>
                <a:gd name="T13" fmla="*/ 2147483647 h 87"/>
                <a:gd name="T14" fmla="*/ 2147483647 w 77"/>
                <a:gd name="T15" fmla="*/ 2147483647 h 87"/>
                <a:gd name="T16" fmla="*/ 2147483647 w 77"/>
                <a:gd name="T17" fmla="*/ 2147483647 h 87"/>
                <a:gd name="T18" fmla="*/ 2147483647 w 77"/>
                <a:gd name="T19" fmla="*/ 2147483647 h 87"/>
                <a:gd name="T20" fmla="*/ 2147483647 w 77"/>
                <a:gd name="T21" fmla="*/ 2147483647 h 87"/>
                <a:gd name="T22" fmla="*/ 2147483647 w 77"/>
                <a:gd name="T23" fmla="*/ 2147483647 h 87"/>
                <a:gd name="T24" fmla="*/ 2147483647 w 77"/>
                <a:gd name="T25" fmla="*/ 2147483647 h 87"/>
                <a:gd name="T26" fmla="*/ 2147483647 w 77"/>
                <a:gd name="T27" fmla="*/ 2147483647 h 87"/>
                <a:gd name="T28" fmla="*/ 2147483647 w 77"/>
                <a:gd name="T29" fmla="*/ 2147483647 h 87"/>
                <a:gd name="T30" fmla="*/ 2147483647 w 77"/>
                <a:gd name="T31" fmla="*/ 2147483647 h 87"/>
                <a:gd name="T32" fmla="*/ 2147483647 w 77"/>
                <a:gd name="T33" fmla="*/ 2147483647 h 87"/>
                <a:gd name="T34" fmla="*/ 2147483647 w 77"/>
                <a:gd name="T35" fmla="*/ 2147483647 h 87"/>
                <a:gd name="T36" fmla="*/ 2147483647 w 77"/>
                <a:gd name="T37" fmla="*/ 2147483647 h 87"/>
                <a:gd name="T38" fmla="*/ 0 w 77"/>
                <a:gd name="T39" fmla="*/ 2147483647 h 87"/>
                <a:gd name="T40" fmla="*/ 2147483647 w 77"/>
                <a:gd name="T41" fmla="*/ 2147483647 h 87"/>
                <a:gd name="T42" fmla="*/ 2147483647 w 77"/>
                <a:gd name="T43" fmla="*/ 2147483647 h 87"/>
                <a:gd name="T44" fmla="*/ 2147483647 w 77"/>
                <a:gd name="T45" fmla="*/ 2147483647 h 87"/>
                <a:gd name="T46" fmla="*/ 2147483647 w 77"/>
                <a:gd name="T47" fmla="*/ 2147483647 h 87"/>
                <a:gd name="T48" fmla="*/ 2147483647 w 77"/>
                <a:gd name="T49" fmla="*/ 2147483647 h 87"/>
                <a:gd name="T50" fmla="*/ 2147483647 w 77"/>
                <a:gd name="T51" fmla="*/ 2147483647 h 87"/>
                <a:gd name="T52" fmla="*/ 2147483647 w 77"/>
                <a:gd name="T53" fmla="*/ 2147483647 h 87"/>
                <a:gd name="T54" fmla="*/ 2147483647 w 77"/>
                <a:gd name="T55" fmla="*/ 2147483647 h 87"/>
                <a:gd name="T56" fmla="*/ 2147483647 w 77"/>
                <a:gd name="T57" fmla="*/ 2147483647 h 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7"/>
                <a:gd name="T88" fmla="*/ 0 h 87"/>
                <a:gd name="T89" fmla="*/ 77 w 77"/>
                <a:gd name="T90" fmla="*/ 87 h 8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7" h="87">
                  <a:moveTo>
                    <a:pt x="0" y="87"/>
                  </a:moveTo>
                  <a:cubicBezTo>
                    <a:pt x="0" y="0"/>
                    <a:pt x="0" y="0"/>
                    <a:pt x="0" y="0"/>
                  </a:cubicBezTo>
                  <a:cubicBezTo>
                    <a:pt x="39" y="0"/>
                    <a:pt x="39" y="0"/>
                    <a:pt x="39" y="0"/>
                  </a:cubicBezTo>
                  <a:cubicBezTo>
                    <a:pt x="46" y="0"/>
                    <a:pt x="52" y="1"/>
                    <a:pt x="56" y="3"/>
                  </a:cubicBezTo>
                  <a:cubicBezTo>
                    <a:pt x="60" y="4"/>
                    <a:pt x="63" y="7"/>
                    <a:pt x="66" y="11"/>
                  </a:cubicBezTo>
                  <a:cubicBezTo>
                    <a:pt x="68" y="15"/>
                    <a:pt x="69" y="19"/>
                    <a:pt x="69" y="24"/>
                  </a:cubicBezTo>
                  <a:cubicBezTo>
                    <a:pt x="69" y="30"/>
                    <a:pt x="67" y="35"/>
                    <a:pt x="63" y="40"/>
                  </a:cubicBezTo>
                  <a:cubicBezTo>
                    <a:pt x="59" y="44"/>
                    <a:pt x="53" y="46"/>
                    <a:pt x="45" y="48"/>
                  </a:cubicBezTo>
                  <a:cubicBezTo>
                    <a:pt x="48" y="49"/>
                    <a:pt x="50" y="51"/>
                    <a:pt x="52" y="52"/>
                  </a:cubicBezTo>
                  <a:cubicBezTo>
                    <a:pt x="55" y="55"/>
                    <a:pt x="58" y="59"/>
                    <a:pt x="61" y="63"/>
                  </a:cubicBezTo>
                  <a:cubicBezTo>
                    <a:pt x="77" y="87"/>
                    <a:pt x="77" y="87"/>
                    <a:pt x="77" y="87"/>
                  </a:cubicBezTo>
                  <a:cubicBezTo>
                    <a:pt x="62" y="87"/>
                    <a:pt x="62" y="87"/>
                    <a:pt x="62" y="87"/>
                  </a:cubicBezTo>
                  <a:cubicBezTo>
                    <a:pt x="51" y="69"/>
                    <a:pt x="51" y="69"/>
                    <a:pt x="51" y="69"/>
                  </a:cubicBezTo>
                  <a:cubicBezTo>
                    <a:pt x="47" y="64"/>
                    <a:pt x="44" y="60"/>
                    <a:pt x="42" y="57"/>
                  </a:cubicBezTo>
                  <a:cubicBezTo>
                    <a:pt x="40" y="54"/>
                    <a:pt x="38" y="52"/>
                    <a:pt x="36" y="51"/>
                  </a:cubicBezTo>
                  <a:cubicBezTo>
                    <a:pt x="35" y="50"/>
                    <a:pt x="33" y="49"/>
                    <a:pt x="31" y="49"/>
                  </a:cubicBezTo>
                  <a:cubicBezTo>
                    <a:pt x="30" y="49"/>
                    <a:pt x="28" y="49"/>
                    <a:pt x="25" y="49"/>
                  </a:cubicBezTo>
                  <a:cubicBezTo>
                    <a:pt x="12" y="49"/>
                    <a:pt x="12" y="49"/>
                    <a:pt x="12" y="49"/>
                  </a:cubicBezTo>
                  <a:cubicBezTo>
                    <a:pt x="12" y="87"/>
                    <a:pt x="12" y="87"/>
                    <a:pt x="12" y="87"/>
                  </a:cubicBezTo>
                  <a:lnTo>
                    <a:pt x="0" y="87"/>
                  </a:lnTo>
                  <a:close/>
                  <a:moveTo>
                    <a:pt x="12" y="39"/>
                  </a:moveTo>
                  <a:cubicBezTo>
                    <a:pt x="36" y="39"/>
                    <a:pt x="36" y="39"/>
                    <a:pt x="36" y="39"/>
                  </a:cubicBezTo>
                  <a:cubicBezTo>
                    <a:pt x="41" y="39"/>
                    <a:pt x="46" y="38"/>
                    <a:pt x="49" y="37"/>
                  </a:cubicBezTo>
                  <a:cubicBezTo>
                    <a:pt x="51" y="36"/>
                    <a:pt x="54" y="34"/>
                    <a:pt x="55" y="32"/>
                  </a:cubicBezTo>
                  <a:cubicBezTo>
                    <a:pt x="57" y="29"/>
                    <a:pt x="58" y="27"/>
                    <a:pt x="58" y="24"/>
                  </a:cubicBezTo>
                  <a:cubicBezTo>
                    <a:pt x="58" y="20"/>
                    <a:pt x="56" y="17"/>
                    <a:pt x="53" y="14"/>
                  </a:cubicBezTo>
                  <a:cubicBezTo>
                    <a:pt x="50" y="11"/>
                    <a:pt x="45" y="10"/>
                    <a:pt x="39" y="10"/>
                  </a:cubicBezTo>
                  <a:cubicBezTo>
                    <a:pt x="12" y="10"/>
                    <a:pt x="12" y="10"/>
                    <a:pt x="12" y="10"/>
                  </a:cubicBezTo>
                  <a:lnTo>
                    <a:pt x="12" y="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2" name="Freeform 436"/>
            <p:cNvSpPr>
              <a:spLocks noEditPoints="1"/>
            </p:cNvSpPr>
            <p:nvPr/>
          </p:nvSpPr>
          <p:spPr bwMode="auto">
            <a:xfrm>
              <a:off x="12607925" y="14954250"/>
              <a:ext cx="1271588" cy="1652588"/>
            </a:xfrm>
            <a:custGeom>
              <a:avLst/>
              <a:gdLst>
                <a:gd name="T0" fmla="*/ 0 w 67"/>
                <a:gd name="T1" fmla="*/ 2147483647 h 87"/>
                <a:gd name="T2" fmla="*/ 0 w 67"/>
                <a:gd name="T3" fmla="*/ 0 h 87"/>
                <a:gd name="T4" fmla="*/ 2147483647 w 67"/>
                <a:gd name="T5" fmla="*/ 0 h 87"/>
                <a:gd name="T6" fmla="*/ 2147483647 w 67"/>
                <a:gd name="T7" fmla="*/ 2147483647 h 87"/>
                <a:gd name="T8" fmla="*/ 2147483647 w 67"/>
                <a:gd name="T9" fmla="*/ 2147483647 h 87"/>
                <a:gd name="T10" fmla="*/ 2147483647 w 67"/>
                <a:gd name="T11" fmla="*/ 2147483647 h 87"/>
                <a:gd name="T12" fmla="*/ 2147483647 w 67"/>
                <a:gd name="T13" fmla="*/ 2147483647 h 87"/>
                <a:gd name="T14" fmla="*/ 2147483647 w 67"/>
                <a:gd name="T15" fmla="*/ 2147483647 h 87"/>
                <a:gd name="T16" fmla="*/ 2147483647 w 67"/>
                <a:gd name="T17" fmla="*/ 2147483647 h 87"/>
                <a:gd name="T18" fmla="*/ 2147483647 w 67"/>
                <a:gd name="T19" fmla="*/ 2147483647 h 87"/>
                <a:gd name="T20" fmla="*/ 2147483647 w 67"/>
                <a:gd name="T21" fmla="*/ 2147483647 h 87"/>
                <a:gd name="T22" fmla="*/ 0 w 67"/>
                <a:gd name="T23" fmla="*/ 2147483647 h 87"/>
                <a:gd name="T24" fmla="*/ 2147483647 w 67"/>
                <a:gd name="T25" fmla="*/ 2147483647 h 87"/>
                <a:gd name="T26" fmla="*/ 2147483647 w 67"/>
                <a:gd name="T27" fmla="*/ 2147483647 h 87"/>
                <a:gd name="T28" fmla="*/ 2147483647 w 67"/>
                <a:gd name="T29" fmla="*/ 2147483647 h 87"/>
                <a:gd name="T30" fmla="*/ 2147483647 w 67"/>
                <a:gd name="T31" fmla="*/ 2147483647 h 87"/>
                <a:gd name="T32" fmla="*/ 2147483647 w 67"/>
                <a:gd name="T33" fmla="*/ 2147483647 h 87"/>
                <a:gd name="T34" fmla="*/ 2147483647 w 67"/>
                <a:gd name="T35" fmla="*/ 2147483647 h 87"/>
                <a:gd name="T36" fmla="*/ 2147483647 w 67"/>
                <a:gd name="T37" fmla="*/ 2147483647 h 87"/>
                <a:gd name="T38" fmla="*/ 2147483647 w 67"/>
                <a:gd name="T39" fmla="*/ 2147483647 h 87"/>
                <a:gd name="T40" fmla="*/ 2147483647 w 67"/>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87"/>
                <a:gd name="T65" fmla="*/ 67 w 67"/>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87">
                  <a:moveTo>
                    <a:pt x="0" y="87"/>
                  </a:moveTo>
                  <a:cubicBezTo>
                    <a:pt x="0" y="0"/>
                    <a:pt x="0" y="0"/>
                    <a:pt x="0" y="0"/>
                  </a:cubicBezTo>
                  <a:cubicBezTo>
                    <a:pt x="33" y="0"/>
                    <a:pt x="33" y="0"/>
                    <a:pt x="33" y="0"/>
                  </a:cubicBezTo>
                  <a:cubicBezTo>
                    <a:pt x="39" y="0"/>
                    <a:pt x="43" y="1"/>
                    <a:pt x="46" y="1"/>
                  </a:cubicBezTo>
                  <a:cubicBezTo>
                    <a:pt x="51" y="2"/>
                    <a:pt x="54" y="3"/>
                    <a:pt x="57" y="5"/>
                  </a:cubicBezTo>
                  <a:cubicBezTo>
                    <a:pt x="60" y="7"/>
                    <a:pt x="62" y="10"/>
                    <a:pt x="64" y="14"/>
                  </a:cubicBezTo>
                  <a:cubicBezTo>
                    <a:pt x="66" y="17"/>
                    <a:pt x="67" y="21"/>
                    <a:pt x="67" y="25"/>
                  </a:cubicBezTo>
                  <a:cubicBezTo>
                    <a:pt x="67" y="33"/>
                    <a:pt x="64" y="39"/>
                    <a:pt x="60" y="44"/>
                  </a:cubicBezTo>
                  <a:cubicBezTo>
                    <a:pt x="55" y="49"/>
                    <a:pt x="46" y="52"/>
                    <a:pt x="34" y="52"/>
                  </a:cubicBezTo>
                  <a:cubicBezTo>
                    <a:pt x="12" y="52"/>
                    <a:pt x="12" y="52"/>
                    <a:pt x="12" y="52"/>
                  </a:cubicBezTo>
                  <a:cubicBezTo>
                    <a:pt x="12" y="87"/>
                    <a:pt x="12" y="87"/>
                    <a:pt x="12" y="87"/>
                  </a:cubicBezTo>
                  <a:lnTo>
                    <a:pt x="0" y="87"/>
                  </a:lnTo>
                  <a:close/>
                  <a:moveTo>
                    <a:pt x="12" y="42"/>
                  </a:moveTo>
                  <a:cubicBezTo>
                    <a:pt x="34" y="42"/>
                    <a:pt x="34" y="42"/>
                    <a:pt x="34" y="42"/>
                  </a:cubicBezTo>
                  <a:cubicBezTo>
                    <a:pt x="42" y="42"/>
                    <a:pt x="47" y="40"/>
                    <a:pt x="50" y="37"/>
                  </a:cubicBezTo>
                  <a:cubicBezTo>
                    <a:pt x="53" y="35"/>
                    <a:pt x="55" y="31"/>
                    <a:pt x="55" y="26"/>
                  </a:cubicBezTo>
                  <a:cubicBezTo>
                    <a:pt x="55" y="22"/>
                    <a:pt x="54" y="19"/>
                    <a:pt x="52" y="16"/>
                  </a:cubicBezTo>
                  <a:cubicBezTo>
                    <a:pt x="50" y="14"/>
                    <a:pt x="48" y="12"/>
                    <a:pt x="45" y="11"/>
                  </a:cubicBezTo>
                  <a:cubicBezTo>
                    <a:pt x="43" y="11"/>
                    <a:pt x="39" y="11"/>
                    <a:pt x="34" y="11"/>
                  </a:cubicBezTo>
                  <a:cubicBezTo>
                    <a:pt x="12" y="11"/>
                    <a:pt x="12" y="11"/>
                    <a:pt x="12" y="11"/>
                  </a:cubicBezTo>
                  <a:lnTo>
                    <a:pt x="12" y="4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3" name="Freeform 437"/>
            <p:cNvSpPr>
              <a:spLocks noEditPoints="1"/>
            </p:cNvSpPr>
            <p:nvPr/>
          </p:nvSpPr>
          <p:spPr bwMode="auto">
            <a:xfrm>
              <a:off x="14144625" y="14954250"/>
              <a:ext cx="1462088" cy="1652588"/>
            </a:xfrm>
            <a:custGeom>
              <a:avLst/>
              <a:gdLst>
                <a:gd name="T0" fmla="*/ 0 w 77"/>
                <a:gd name="T1" fmla="*/ 2147483647 h 87"/>
                <a:gd name="T2" fmla="*/ 0 w 77"/>
                <a:gd name="T3" fmla="*/ 0 h 87"/>
                <a:gd name="T4" fmla="*/ 2147483647 w 77"/>
                <a:gd name="T5" fmla="*/ 0 h 87"/>
                <a:gd name="T6" fmla="*/ 2147483647 w 77"/>
                <a:gd name="T7" fmla="*/ 2147483647 h 87"/>
                <a:gd name="T8" fmla="*/ 2147483647 w 77"/>
                <a:gd name="T9" fmla="*/ 2147483647 h 87"/>
                <a:gd name="T10" fmla="*/ 2147483647 w 77"/>
                <a:gd name="T11" fmla="*/ 2147483647 h 87"/>
                <a:gd name="T12" fmla="*/ 2147483647 w 77"/>
                <a:gd name="T13" fmla="*/ 2147483647 h 87"/>
                <a:gd name="T14" fmla="*/ 2147483647 w 77"/>
                <a:gd name="T15" fmla="*/ 2147483647 h 87"/>
                <a:gd name="T16" fmla="*/ 2147483647 w 77"/>
                <a:gd name="T17" fmla="*/ 2147483647 h 87"/>
                <a:gd name="T18" fmla="*/ 2147483647 w 77"/>
                <a:gd name="T19" fmla="*/ 2147483647 h 87"/>
                <a:gd name="T20" fmla="*/ 2147483647 w 77"/>
                <a:gd name="T21" fmla="*/ 2147483647 h 87"/>
                <a:gd name="T22" fmla="*/ 2147483647 w 77"/>
                <a:gd name="T23" fmla="*/ 2147483647 h 87"/>
                <a:gd name="T24" fmla="*/ 2147483647 w 77"/>
                <a:gd name="T25" fmla="*/ 2147483647 h 87"/>
                <a:gd name="T26" fmla="*/ 2147483647 w 77"/>
                <a:gd name="T27" fmla="*/ 2147483647 h 87"/>
                <a:gd name="T28" fmla="*/ 2147483647 w 77"/>
                <a:gd name="T29" fmla="*/ 2147483647 h 87"/>
                <a:gd name="T30" fmla="*/ 2147483647 w 77"/>
                <a:gd name="T31" fmla="*/ 2147483647 h 87"/>
                <a:gd name="T32" fmla="*/ 2147483647 w 77"/>
                <a:gd name="T33" fmla="*/ 2147483647 h 87"/>
                <a:gd name="T34" fmla="*/ 2147483647 w 77"/>
                <a:gd name="T35" fmla="*/ 2147483647 h 87"/>
                <a:gd name="T36" fmla="*/ 2147483647 w 77"/>
                <a:gd name="T37" fmla="*/ 2147483647 h 87"/>
                <a:gd name="T38" fmla="*/ 0 w 77"/>
                <a:gd name="T39" fmla="*/ 2147483647 h 87"/>
                <a:gd name="T40" fmla="*/ 2147483647 w 77"/>
                <a:gd name="T41" fmla="*/ 2147483647 h 87"/>
                <a:gd name="T42" fmla="*/ 2147483647 w 77"/>
                <a:gd name="T43" fmla="*/ 2147483647 h 87"/>
                <a:gd name="T44" fmla="*/ 2147483647 w 77"/>
                <a:gd name="T45" fmla="*/ 2147483647 h 87"/>
                <a:gd name="T46" fmla="*/ 2147483647 w 77"/>
                <a:gd name="T47" fmla="*/ 2147483647 h 87"/>
                <a:gd name="T48" fmla="*/ 2147483647 w 77"/>
                <a:gd name="T49" fmla="*/ 2147483647 h 87"/>
                <a:gd name="T50" fmla="*/ 2147483647 w 77"/>
                <a:gd name="T51" fmla="*/ 2147483647 h 87"/>
                <a:gd name="T52" fmla="*/ 2147483647 w 77"/>
                <a:gd name="T53" fmla="*/ 2147483647 h 87"/>
                <a:gd name="T54" fmla="*/ 2147483647 w 77"/>
                <a:gd name="T55" fmla="*/ 2147483647 h 87"/>
                <a:gd name="T56" fmla="*/ 2147483647 w 77"/>
                <a:gd name="T57" fmla="*/ 2147483647 h 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7"/>
                <a:gd name="T88" fmla="*/ 0 h 87"/>
                <a:gd name="T89" fmla="*/ 77 w 77"/>
                <a:gd name="T90" fmla="*/ 87 h 8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7" h="87">
                  <a:moveTo>
                    <a:pt x="0" y="87"/>
                  </a:moveTo>
                  <a:cubicBezTo>
                    <a:pt x="0" y="0"/>
                    <a:pt x="0" y="0"/>
                    <a:pt x="0" y="0"/>
                  </a:cubicBezTo>
                  <a:cubicBezTo>
                    <a:pt x="39" y="0"/>
                    <a:pt x="39" y="0"/>
                    <a:pt x="39" y="0"/>
                  </a:cubicBezTo>
                  <a:cubicBezTo>
                    <a:pt x="47" y="0"/>
                    <a:pt x="52" y="1"/>
                    <a:pt x="56" y="3"/>
                  </a:cubicBezTo>
                  <a:cubicBezTo>
                    <a:pt x="60" y="4"/>
                    <a:pt x="64" y="7"/>
                    <a:pt x="66" y="11"/>
                  </a:cubicBezTo>
                  <a:cubicBezTo>
                    <a:pt x="68" y="15"/>
                    <a:pt x="70" y="19"/>
                    <a:pt x="70" y="24"/>
                  </a:cubicBezTo>
                  <a:cubicBezTo>
                    <a:pt x="70" y="30"/>
                    <a:pt x="68" y="35"/>
                    <a:pt x="64" y="40"/>
                  </a:cubicBezTo>
                  <a:cubicBezTo>
                    <a:pt x="60" y="44"/>
                    <a:pt x="54" y="46"/>
                    <a:pt x="45" y="48"/>
                  </a:cubicBezTo>
                  <a:cubicBezTo>
                    <a:pt x="48" y="49"/>
                    <a:pt x="51" y="51"/>
                    <a:pt x="52" y="52"/>
                  </a:cubicBezTo>
                  <a:cubicBezTo>
                    <a:pt x="56" y="55"/>
                    <a:pt x="59" y="59"/>
                    <a:pt x="62" y="63"/>
                  </a:cubicBezTo>
                  <a:cubicBezTo>
                    <a:pt x="77" y="87"/>
                    <a:pt x="77" y="87"/>
                    <a:pt x="77" y="87"/>
                  </a:cubicBezTo>
                  <a:cubicBezTo>
                    <a:pt x="62" y="87"/>
                    <a:pt x="62" y="87"/>
                    <a:pt x="62" y="87"/>
                  </a:cubicBezTo>
                  <a:cubicBezTo>
                    <a:pt x="51" y="69"/>
                    <a:pt x="51" y="69"/>
                    <a:pt x="51" y="69"/>
                  </a:cubicBezTo>
                  <a:cubicBezTo>
                    <a:pt x="48" y="64"/>
                    <a:pt x="45" y="60"/>
                    <a:pt x="43" y="57"/>
                  </a:cubicBezTo>
                  <a:cubicBezTo>
                    <a:pt x="40" y="54"/>
                    <a:pt x="38" y="52"/>
                    <a:pt x="37" y="51"/>
                  </a:cubicBezTo>
                  <a:cubicBezTo>
                    <a:pt x="35" y="50"/>
                    <a:pt x="33" y="49"/>
                    <a:pt x="32" y="49"/>
                  </a:cubicBezTo>
                  <a:cubicBezTo>
                    <a:pt x="30" y="49"/>
                    <a:pt x="28" y="49"/>
                    <a:pt x="25" y="49"/>
                  </a:cubicBezTo>
                  <a:cubicBezTo>
                    <a:pt x="12" y="49"/>
                    <a:pt x="12" y="49"/>
                    <a:pt x="12" y="49"/>
                  </a:cubicBezTo>
                  <a:cubicBezTo>
                    <a:pt x="12" y="87"/>
                    <a:pt x="12" y="87"/>
                    <a:pt x="12" y="87"/>
                  </a:cubicBezTo>
                  <a:lnTo>
                    <a:pt x="0" y="87"/>
                  </a:lnTo>
                  <a:close/>
                  <a:moveTo>
                    <a:pt x="12" y="39"/>
                  </a:moveTo>
                  <a:cubicBezTo>
                    <a:pt x="37" y="39"/>
                    <a:pt x="37" y="39"/>
                    <a:pt x="37" y="39"/>
                  </a:cubicBezTo>
                  <a:cubicBezTo>
                    <a:pt x="42" y="39"/>
                    <a:pt x="46" y="38"/>
                    <a:pt x="49" y="37"/>
                  </a:cubicBezTo>
                  <a:cubicBezTo>
                    <a:pt x="52" y="36"/>
                    <a:pt x="54" y="34"/>
                    <a:pt x="56" y="32"/>
                  </a:cubicBezTo>
                  <a:cubicBezTo>
                    <a:pt x="57" y="29"/>
                    <a:pt x="58" y="27"/>
                    <a:pt x="58" y="24"/>
                  </a:cubicBezTo>
                  <a:cubicBezTo>
                    <a:pt x="58" y="20"/>
                    <a:pt x="56" y="17"/>
                    <a:pt x="53" y="14"/>
                  </a:cubicBezTo>
                  <a:cubicBezTo>
                    <a:pt x="50" y="11"/>
                    <a:pt x="46" y="10"/>
                    <a:pt x="39" y="10"/>
                  </a:cubicBezTo>
                  <a:cubicBezTo>
                    <a:pt x="12" y="10"/>
                    <a:pt x="12" y="10"/>
                    <a:pt x="12" y="10"/>
                  </a:cubicBezTo>
                  <a:lnTo>
                    <a:pt x="12" y="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4" name="Rectangle 438"/>
            <p:cNvSpPr>
              <a:spLocks noChangeArrowheads="1"/>
            </p:cNvSpPr>
            <p:nvPr/>
          </p:nvSpPr>
          <p:spPr bwMode="auto">
            <a:xfrm>
              <a:off x="15852775" y="14954250"/>
              <a:ext cx="209550" cy="1652588"/>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5" name="Freeform 439"/>
            <p:cNvSpPr>
              <a:spLocks/>
            </p:cNvSpPr>
            <p:nvPr/>
          </p:nvSpPr>
          <p:spPr bwMode="auto">
            <a:xfrm>
              <a:off x="16365538" y="14935200"/>
              <a:ext cx="1309688" cy="1709738"/>
            </a:xfrm>
            <a:custGeom>
              <a:avLst/>
              <a:gdLst>
                <a:gd name="T0" fmla="*/ 0 w 69"/>
                <a:gd name="T1" fmla="*/ 2147483647 h 90"/>
                <a:gd name="T2" fmla="*/ 2147483647 w 69"/>
                <a:gd name="T3" fmla="*/ 2147483647 h 90"/>
                <a:gd name="T4" fmla="*/ 2147483647 w 69"/>
                <a:gd name="T5" fmla="*/ 2147483647 h 90"/>
                <a:gd name="T6" fmla="*/ 2147483647 w 69"/>
                <a:gd name="T7" fmla="*/ 2147483647 h 90"/>
                <a:gd name="T8" fmla="*/ 2147483647 w 69"/>
                <a:gd name="T9" fmla="*/ 2147483647 h 90"/>
                <a:gd name="T10" fmla="*/ 2147483647 w 69"/>
                <a:gd name="T11" fmla="*/ 2147483647 h 90"/>
                <a:gd name="T12" fmla="*/ 2147483647 w 69"/>
                <a:gd name="T13" fmla="*/ 2147483647 h 90"/>
                <a:gd name="T14" fmla="*/ 2147483647 w 69"/>
                <a:gd name="T15" fmla="*/ 2147483647 h 90"/>
                <a:gd name="T16" fmla="*/ 2147483647 w 69"/>
                <a:gd name="T17" fmla="*/ 2147483647 h 90"/>
                <a:gd name="T18" fmla="*/ 2147483647 w 69"/>
                <a:gd name="T19" fmla="*/ 2147483647 h 90"/>
                <a:gd name="T20" fmla="*/ 2147483647 w 69"/>
                <a:gd name="T21" fmla="*/ 2147483647 h 90"/>
                <a:gd name="T22" fmla="*/ 2147483647 w 69"/>
                <a:gd name="T23" fmla="*/ 2147483647 h 90"/>
                <a:gd name="T24" fmla="*/ 2147483647 w 69"/>
                <a:gd name="T25" fmla="*/ 2147483647 h 90"/>
                <a:gd name="T26" fmla="*/ 2147483647 w 69"/>
                <a:gd name="T27" fmla="*/ 2147483647 h 90"/>
                <a:gd name="T28" fmla="*/ 2147483647 w 69"/>
                <a:gd name="T29" fmla="*/ 2147483647 h 90"/>
                <a:gd name="T30" fmla="*/ 2147483647 w 69"/>
                <a:gd name="T31" fmla="*/ 2147483647 h 90"/>
                <a:gd name="T32" fmla="*/ 2147483647 w 69"/>
                <a:gd name="T33" fmla="*/ 0 h 90"/>
                <a:gd name="T34" fmla="*/ 2147483647 w 69"/>
                <a:gd name="T35" fmla="*/ 2147483647 h 90"/>
                <a:gd name="T36" fmla="*/ 2147483647 w 69"/>
                <a:gd name="T37" fmla="*/ 2147483647 h 90"/>
                <a:gd name="T38" fmla="*/ 2147483647 w 69"/>
                <a:gd name="T39" fmla="*/ 2147483647 h 90"/>
                <a:gd name="T40" fmla="*/ 2147483647 w 69"/>
                <a:gd name="T41" fmla="*/ 2147483647 h 90"/>
                <a:gd name="T42" fmla="*/ 2147483647 w 69"/>
                <a:gd name="T43" fmla="*/ 2147483647 h 90"/>
                <a:gd name="T44" fmla="*/ 2147483647 w 69"/>
                <a:gd name="T45" fmla="*/ 2147483647 h 90"/>
                <a:gd name="T46" fmla="*/ 2147483647 w 69"/>
                <a:gd name="T47" fmla="*/ 2147483647 h 90"/>
                <a:gd name="T48" fmla="*/ 2147483647 w 69"/>
                <a:gd name="T49" fmla="*/ 2147483647 h 90"/>
                <a:gd name="T50" fmla="*/ 2147483647 w 69"/>
                <a:gd name="T51" fmla="*/ 2147483647 h 90"/>
                <a:gd name="T52" fmla="*/ 2147483647 w 69"/>
                <a:gd name="T53" fmla="*/ 2147483647 h 90"/>
                <a:gd name="T54" fmla="*/ 2147483647 w 69"/>
                <a:gd name="T55" fmla="*/ 2147483647 h 90"/>
                <a:gd name="T56" fmla="*/ 2147483647 w 69"/>
                <a:gd name="T57" fmla="*/ 2147483647 h 90"/>
                <a:gd name="T58" fmla="*/ 2147483647 w 69"/>
                <a:gd name="T59" fmla="*/ 2147483647 h 90"/>
                <a:gd name="T60" fmla="*/ 2147483647 w 69"/>
                <a:gd name="T61" fmla="*/ 2147483647 h 90"/>
                <a:gd name="T62" fmla="*/ 2147483647 w 69"/>
                <a:gd name="T63" fmla="*/ 2147483647 h 90"/>
                <a:gd name="T64" fmla="*/ 2147483647 w 69"/>
                <a:gd name="T65" fmla="*/ 2147483647 h 90"/>
                <a:gd name="T66" fmla="*/ 2147483647 w 69"/>
                <a:gd name="T67" fmla="*/ 2147483647 h 90"/>
                <a:gd name="T68" fmla="*/ 2147483647 w 69"/>
                <a:gd name="T69" fmla="*/ 2147483647 h 90"/>
                <a:gd name="T70" fmla="*/ 0 w 69"/>
                <a:gd name="T71" fmla="*/ 2147483647 h 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90"/>
                <a:gd name="T110" fmla="*/ 69 w 69"/>
                <a:gd name="T111" fmla="*/ 90 h 9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90">
                  <a:moveTo>
                    <a:pt x="0" y="60"/>
                  </a:moveTo>
                  <a:cubicBezTo>
                    <a:pt x="11" y="59"/>
                    <a:pt x="11" y="59"/>
                    <a:pt x="11" y="59"/>
                  </a:cubicBezTo>
                  <a:cubicBezTo>
                    <a:pt x="12" y="64"/>
                    <a:pt x="13" y="67"/>
                    <a:pt x="15" y="70"/>
                  </a:cubicBezTo>
                  <a:cubicBezTo>
                    <a:pt x="17" y="73"/>
                    <a:pt x="20" y="75"/>
                    <a:pt x="24" y="77"/>
                  </a:cubicBezTo>
                  <a:cubicBezTo>
                    <a:pt x="27" y="78"/>
                    <a:pt x="32" y="79"/>
                    <a:pt x="37" y="79"/>
                  </a:cubicBezTo>
                  <a:cubicBezTo>
                    <a:pt x="41" y="79"/>
                    <a:pt x="45" y="79"/>
                    <a:pt x="48" y="77"/>
                  </a:cubicBezTo>
                  <a:cubicBezTo>
                    <a:pt x="52" y="76"/>
                    <a:pt x="54" y="74"/>
                    <a:pt x="56" y="72"/>
                  </a:cubicBezTo>
                  <a:cubicBezTo>
                    <a:pt x="58" y="70"/>
                    <a:pt x="58" y="67"/>
                    <a:pt x="58" y="65"/>
                  </a:cubicBezTo>
                  <a:cubicBezTo>
                    <a:pt x="58" y="62"/>
                    <a:pt x="58" y="59"/>
                    <a:pt x="56" y="57"/>
                  </a:cubicBezTo>
                  <a:cubicBezTo>
                    <a:pt x="54" y="55"/>
                    <a:pt x="52" y="54"/>
                    <a:pt x="48" y="52"/>
                  </a:cubicBezTo>
                  <a:cubicBezTo>
                    <a:pt x="46" y="51"/>
                    <a:pt x="41" y="50"/>
                    <a:pt x="33" y="48"/>
                  </a:cubicBezTo>
                  <a:cubicBezTo>
                    <a:pt x="25" y="46"/>
                    <a:pt x="19" y="44"/>
                    <a:pt x="16" y="43"/>
                  </a:cubicBezTo>
                  <a:cubicBezTo>
                    <a:pt x="12" y="40"/>
                    <a:pt x="9" y="38"/>
                    <a:pt x="7" y="35"/>
                  </a:cubicBezTo>
                  <a:cubicBezTo>
                    <a:pt x="5" y="31"/>
                    <a:pt x="4" y="28"/>
                    <a:pt x="4" y="24"/>
                  </a:cubicBezTo>
                  <a:cubicBezTo>
                    <a:pt x="4" y="19"/>
                    <a:pt x="5" y="15"/>
                    <a:pt x="7" y="12"/>
                  </a:cubicBezTo>
                  <a:cubicBezTo>
                    <a:pt x="10" y="8"/>
                    <a:pt x="14" y="5"/>
                    <a:pt x="18" y="3"/>
                  </a:cubicBezTo>
                  <a:cubicBezTo>
                    <a:pt x="23" y="1"/>
                    <a:pt x="28" y="0"/>
                    <a:pt x="34" y="0"/>
                  </a:cubicBezTo>
                  <a:cubicBezTo>
                    <a:pt x="41" y="0"/>
                    <a:pt x="46" y="1"/>
                    <a:pt x="51" y="3"/>
                  </a:cubicBezTo>
                  <a:cubicBezTo>
                    <a:pt x="56" y="5"/>
                    <a:pt x="60" y="8"/>
                    <a:pt x="63" y="12"/>
                  </a:cubicBezTo>
                  <a:cubicBezTo>
                    <a:pt x="65" y="16"/>
                    <a:pt x="67" y="21"/>
                    <a:pt x="67" y="26"/>
                  </a:cubicBezTo>
                  <a:cubicBezTo>
                    <a:pt x="56" y="27"/>
                    <a:pt x="56" y="27"/>
                    <a:pt x="56" y="27"/>
                  </a:cubicBezTo>
                  <a:cubicBezTo>
                    <a:pt x="55" y="21"/>
                    <a:pt x="53" y="17"/>
                    <a:pt x="50" y="14"/>
                  </a:cubicBezTo>
                  <a:cubicBezTo>
                    <a:pt x="46" y="11"/>
                    <a:pt x="41" y="10"/>
                    <a:pt x="35" y="10"/>
                  </a:cubicBezTo>
                  <a:cubicBezTo>
                    <a:pt x="28" y="10"/>
                    <a:pt x="23" y="11"/>
                    <a:pt x="20" y="14"/>
                  </a:cubicBezTo>
                  <a:cubicBezTo>
                    <a:pt x="16" y="16"/>
                    <a:pt x="15" y="19"/>
                    <a:pt x="15" y="23"/>
                  </a:cubicBezTo>
                  <a:cubicBezTo>
                    <a:pt x="15" y="26"/>
                    <a:pt x="16" y="29"/>
                    <a:pt x="18" y="31"/>
                  </a:cubicBezTo>
                  <a:cubicBezTo>
                    <a:pt x="20" y="33"/>
                    <a:pt x="26" y="35"/>
                    <a:pt x="35" y="37"/>
                  </a:cubicBezTo>
                  <a:cubicBezTo>
                    <a:pt x="45" y="39"/>
                    <a:pt x="51" y="41"/>
                    <a:pt x="55" y="42"/>
                  </a:cubicBezTo>
                  <a:cubicBezTo>
                    <a:pt x="60" y="45"/>
                    <a:pt x="63" y="48"/>
                    <a:pt x="66" y="51"/>
                  </a:cubicBezTo>
                  <a:cubicBezTo>
                    <a:pt x="68" y="55"/>
                    <a:pt x="69" y="59"/>
                    <a:pt x="69" y="64"/>
                  </a:cubicBezTo>
                  <a:cubicBezTo>
                    <a:pt x="69" y="68"/>
                    <a:pt x="68" y="73"/>
                    <a:pt x="65" y="77"/>
                  </a:cubicBezTo>
                  <a:cubicBezTo>
                    <a:pt x="63" y="81"/>
                    <a:pt x="59" y="84"/>
                    <a:pt x="54" y="86"/>
                  </a:cubicBezTo>
                  <a:cubicBezTo>
                    <a:pt x="49" y="88"/>
                    <a:pt x="44" y="90"/>
                    <a:pt x="37" y="90"/>
                  </a:cubicBezTo>
                  <a:cubicBezTo>
                    <a:pt x="30" y="90"/>
                    <a:pt x="23" y="88"/>
                    <a:pt x="18" y="86"/>
                  </a:cubicBezTo>
                  <a:cubicBezTo>
                    <a:pt x="12" y="84"/>
                    <a:pt x="8" y="80"/>
                    <a:pt x="5" y="76"/>
                  </a:cubicBezTo>
                  <a:cubicBezTo>
                    <a:pt x="2" y="71"/>
                    <a:pt x="1" y="66"/>
                    <a:pt x="0" y="6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6" name="Freeform 440"/>
            <p:cNvSpPr>
              <a:spLocks/>
            </p:cNvSpPr>
            <p:nvPr/>
          </p:nvSpPr>
          <p:spPr bwMode="auto">
            <a:xfrm>
              <a:off x="17978438" y="14954250"/>
              <a:ext cx="1235075" cy="1652588"/>
            </a:xfrm>
            <a:custGeom>
              <a:avLst/>
              <a:gdLst>
                <a:gd name="T0" fmla="*/ 0 w 778"/>
                <a:gd name="T1" fmla="*/ 2147483647 h 1041"/>
                <a:gd name="T2" fmla="*/ 0 w 778"/>
                <a:gd name="T3" fmla="*/ 0 h 1041"/>
                <a:gd name="T4" fmla="*/ 2147483647 w 778"/>
                <a:gd name="T5" fmla="*/ 0 h 1041"/>
                <a:gd name="T6" fmla="*/ 2147483647 w 778"/>
                <a:gd name="T7" fmla="*/ 2147483647 h 1041"/>
                <a:gd name="T8" fmla="*/ 2147483647 w 778"/>
                <a:gd name="T9" fmla="*/ 2147483647 h 1041"/>
                <a:gd name="T10" fmla="*/ 2147483647 w 778"/>
                <a:gd name="T11" fmla="*/ 2147483647 h 1041"/>
                <a:gd name="T12" fmla="*/ 2147483647 w 778"/>
                <a:gd name="T13" fmla="*/ 2147483647 h 1041"/>
                <a:gd name="T14" fmla="*/ 2147483647 w 778"/>
                <a:gd name="T15" fmla="*/ 2147483647 h 1041"/>
                <a:gd name="T16" fmla="*/ 2147483647 w 778"/>
                <a:gd name="T17" fmla="*/ 2147483647 h 1041"/>
                <a:gd name="T18" fmla="*/ 2147483647 w 778"/>
                <a:gd name="T19" fmla="*/ 2147483647 h 1041"/>
                <a:gd name="T20" fmla="*/ 2147483647 w 778"/>
                <a:gd name="T21" fmla="*/ 2147483647 h 1041"/>
                <a:gd name="T22" fmla="*/ 2147483647 w 778"/>
                <a:gd name="T23" fmla="*/ 2147483647 h 1041"/>
                <a:gd name="T24" fmla="*/ 0 w 778"/>
                <a:gd name="T25" fmla="*/ 2147483647 h 10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8"/>
                <a:gd name="T40" fmla="*/ 0 h 1041"/>
                <a:gd name="T41" fmla="*/ 778 w 778"/>
                <a:gd name="T42" fmla="*/ 1041 h 10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8" h="1041">
                  <a:moveTo>
                    <a:pt x="0" y="1041"/>
                  </a:moveTo>
                  <a:lnTo>
                    <a:pt x="0" y="0"/>
                  </a:lnTo>
                  <a:lnTo>
                    <a:pt x="754" y="0"/>
                  </a:lnTo>
                  <a:lnTo>
                    <a:pt x="754" y="132"/>
                  </a:lnTo>
                  <a:lnTo>
                    <a:pt x="144" y="132"/>
                  </a:lnTo>
                  <a:lnTo>
                    <a:pt x="144" y="443"/>
                  </a:lnTo>
                  <a:lnTo>
                    <a:pt x="718" y="443"/>
                  </a:lnTo>
                  <a:lnTo>
                    <a:pt x="718" y="563"/>
                  </a:lnTo>
                  <a:lnTo>
                    <a:pt x="144" y="563"/>
                  </a:lnTo>
                  <a:lnTo>
                    <a:pt x="144" y="922"/>
                  </a:lnTo>
                  <a:lnTo>
                    <a:pt x="778" y="922"/>
                  </a:lnTo>
                  <a:lnTo>
                    <a:pt x="778"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7" name="Freeform 441"/>
            <p:cNvSpPr>
              <a:spLocks/>
            </p:cNvSpPr>
            <p:nvPr/>
          </p:nvSpPr>
          <p:spPr bwMode="auto">
            <a:xfrm>
              <a:off x="20048538" y="14954250"/>
              <a:ext cx="1081088" cy="1652588"/>
            </a:xfrm>
            <a:custGeom>
              <a:avLst/>
              <a:gdLst>
                <a:gd name="T0" fmla="*/ 2147483647 w 57"/>
                <a:gd name="T1" fmla="*/ 2147483647 h 87"/>
                <a:gd name="T2" fmla="*/ 2147483647 w 57"/>
                <a:gd name="T3" fmla="*/ 2147483647 h 87"/>
                <a:gd name="T4" fmla="*/ 0 w 57"/>
                <a:gd name="T5" fmla="*/ 2147483647 h 87"/>
                <a:gd name="T6" fmla="*/ 2147483647 w 57"/>
                <a:gd name="T7" fmla="*/ 2147483647 h 87"/>
                <a:gd name="T8" fmla="*/ 2147483647 w 57"/>
                <a:gd name="T9" fmla="*/ 2147483647 h 87"/>
                <a:gd name="T10" fmla="*/ 2147483647 w 57"/>
                <a:gd name="T11" fmla="*/ 2147483647 h 87"/>
                <a:gd name="T12" fmla="*/ 2147483647 w 57"/>
                <a:gd name="T13" fmla="*/ 2147483647 h 87"/>
                <a:gd name="T14" fmla="*/ 2147483647 w 57"/>
                <a:gd name="T15" fmla="*/ 2147483647 h 87"/>
                <a:gd name="T16" fmla="*/ 2147483647 w 57"/>
                <a:gd name="T17" fmla="*/ 2147483647 h 87"/>
                <a:gd name="T18" fmla="*/ 2147483647 w 57"/>
                <a:gd name="T19" fmla="*/ 2147483647 h 87"/>
                <a:gd name="T20" fmla="*/ 2147483647 w 57"/>
                <a:gd name="T21" fmla="*/ 2147483647 h 87"/>
                <a:gd name="T22" fmla="*/ 2147483647 w 57"/>
                <a:gd name="T23" fmla="*/ 2147483647 h 87"/>
                <a:gd name="T24" fmla="*/ 2147483647 w 57"/>
                <a:gd name="T25" fmla="*/ 2147483647 h 87"/>
                <a:gd name="T26" fmla="*/ 2147483647 w 57"/>
                <a:gd name="T27" fmla="*/ 2147483647 h 87"/>
                <a:gd name="T28" fmla="*/ 2147483647 w 57"/>
                <a:gd name="T29" fmla="*/ 0 h 87"/>
                <a:gd name="T30" fmla="*/ 2147483647 w 57"/>
                <a:gd name="T31" fmla="*/ 2147483647 h 87"/>
                <a:gd name="T32" fmla="*/ 2147483647 w 57"/>
                <a:gd name="T33" fmla="*/ 2147483647 h 87"/>
                <a:gd name="T34" fmla="*/ 2147483647 w 57"/>
                <a:gd name="T35" fmla="*/ 2147483647 h 87"/>
                <a:gd name="T36" fmla="*/ 2147483647 w 57"/>
                <a:gd name="T37" fmla="*/ 2147483647 h 87"/>
                <a:gd name="T38" fmla="*/ 2147483647 w 57"/>
                <a:gd name="T39" fmla="*/ 2147483647 h 87"/>
                <a:gd name="T40" fmla="*/ 2147483647 w 57"/>
                <a:gd name="T41" fmla="*/ 2147483647 h 87"/>
                <a:gd name="T42" fmla="*/ 2147483647 w 57"/>
                <a:gd name="T43" fmla="*/ 2147483647 h 87"/>
                <a:gd name="T44" fmla="*/ 2147483647 w 57"/>
                <a:gd name="T45" fmla="*/ 2147483647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87"/>
                <a:gd name="T71" fmla="*/ 57 w 57"/>
                <a:gd name="T72" fmla="*/ 87 h 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87">
                  <a:moveTo>
                    <a:pt x="57" y="77"/>
                  </a:moveTo>
                  <a:cubicBezTo>
                    <a:pt x="57" y="87"/>
                    <a:pt x="57" y="87"/>
                    <a:pt x="57" y="87"/>
                  </a:cubicBezTo>
                  <a:cubicBezTo>
                    <a:pt x="0" y="87"/>
                    <a:pt x="0" y="87"/>
                    <a:pt x="0" y="87"/>
                  </a:cubicBezTo>
                  <a:cubicBezTo>
                    <a:pt x="0" y="85"/>
                    <a:pt x="0" y="82"/>
                    <a:pt x="1" y="80"/>
                  </a:cubicBezTo>
                  <a:cubicBezTo>
                    <a:pt x="3" y="76"/>
                    <a:pt x="5" y="72"/>
                    <a:pt x="8" y="68"/>
                  </a:cubicBezTo>
                  <a:cubicBezTo>
                    <a:pt x="11" y="64"/>
                    <a:pt x="16" y="60"/>
                    <a:pt x="22" y="55"/>
                  </a:cubicBezTo>
                  <a:cubicBezTo>
                    <a:pt x="32" y="47"/>
                    <a:pt x="38" y="41"/>
                    <a:pt x="41" y="37"/>
                  </a:cubicBezTo>
                  <a:cubicBezTo>
                    <a:pt x="45" y="32"/>
                    <a:pt x="46" y="28"/>
                    <a:pt x="46" y="24"/>
                  </a:cubicBezTo>
                  <a:cubicBezTo>
                    <a:pt x="46" y="20"/>
                    <a:pt x="45" y="16"/>
                    <a:pt x="42" y="13"/>
                  </a:cubicBezTo>
                  <a:cubicBezTo>
                    <a:pt x="39" y="10"/>
                    <a:pt x="35" y="9"/>
                    <a:pt x="30" y="9"/>
                  </a:cubicBezTo>
                  <a:cubicBezTo>
                    <a:pt x="25" y="9"/>
                    <a:pt x="21" y="10"/>
                    <a:pt x="18" y="13"/>
                  </a:cubicBezTo>
                  <a:cubicBezTo>
                    <a:pt x="14" y="17"/>
                    <a:pt x="13" y="21"/>
                    <a:pt x="13" y="26"/>
                  </a:cubicBezTo>
                  <a:cubicBezTo>
                    <a:pt x="2" y="25"/>
                    <a:pt x="2" y="25"/>
                    <a:pt x="2" y="25"/>
                  </a:cubicBezTo>
                  <a:cubicBezTo>
                    <a:pt x="3" y="17"/>
                    <a:pt x="5" y="11"/>
                    <a:pt x="10" y="6"/>
                  </a:cubicBezTo>
                  <a:cubicBezTo>
                    <a:pt x="15" y="2"/>
                    <a:pt x="22" y="0"/>
                    <a:pt x="30" y="0"/>
                  </a:cubicBezTo>
                  <a:cubicBezTo>
                    <a:pt x="38" y="0"/>
                    <a:pt x="45" y="2"/>
                    <a:pt x="50" y="7"/>
                  </a:cubicBezTo>
                  <a:cubicBezTo>
                    <a:pt x="55" y="12"/>
                    <a:pt x="57" y="17"/>
                    <a:pt x="57" y="24"/>
                  </a:cubicBezTo>
                  <a:cubicBezTo>
                    <a:pt x="57" y="28"/>
                    <a:pt x="56" y="31"/>
                    <a:pt x="55" y="34"/>
                  </a:cubicBezTo>
                  <a:cubicBezTo>
                    <a:pt x="54" y="38"/>
                    <a:pt x="51" y="41"/>
                    <a:pt x="48" y="45"/>
                  </a:cubicBezTo>
                  <a:cubicBezTo>
                    <a:pt x="45" y="49"/>
                    <a:pt x="39" y="54"/>
                    <a:pt x="31" y="60"/>
                  </a:cubicBezTo>
                  <a:cubicBezTo>
                    <a:pt x="25" y="66"/>
                    <a:pt x="21" y="69"/>
                    <a:pt x="19" y="71"/>
                  </a:cubicBezTo>
                  <a:cubicBezTo>
                    <a:pt x="17" y="73"/>
                    <a:pt x="16" y="75"/>
                    <a:pt x="15" y="77"/>
                  </a:cubicBezTo>
                  <a:lnTo>
                    <a:pt x="57" y="7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8" name="Rectangle 442"/>
            <p:cNvSpPr>
              <a:spLocks noChangeArrowheads="1"/>
            </p:cNvSpPr>
            <p:nvPr/>
          </p:nvSpPr>
          <p:spPr bwMode="auto">
            <a:xfrm>
              <a:off x="21470938" y="16379825"/>
              <a:ext cx="228600" cy="227013"/>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99" name="Freeform 443"/>
            <p:cNvSpPr>
              <a:spLocks noEditPoints="1"/>
            </p:cNvSpPr>
            <p:nvPr/>
          </p:nvSpPr>
          <p:spPr bwMode="auto">
            <a:xfrm>
              <a:off x="21983700" y="14954250"/>
              <a:ext cx="1082675" cy="1690688"/>
            </a:xfrm>
            <a:custGeom>
              <a:avLst/>
              <a:gdLst>
                <a:gd name="T0" fmla="*/ 0 w 57"/>
                <a:gd name="T1" fmla="*/ 2147483647 h 89"/>
                <a:gd name="T2" fmla="*/ 2147483647 w 57"/>
                <a:gd name="T3" fmla="*/ 2147483647 h 89"/>
                <a:gd name="T4" fmla="*/ 2147483647 w 57"/>
                <a:gd name="T5" fmla="*/ 2147483647 h 89"/>
                <a:gd name="T6" fmla="*/ 2147483647 w 57"/>
                <a:gd name="T7" fmla="*/ 0 h 89"/>
                <a:gd name="T8" fmla="*/ 2147483647 w 57"/>
                <a:gd name="T9" fmla="*/ 2147483647 h 89"/>
                <a:gd name="T10" fmla="*/ 2147483647 w 57"/>
                <a:gd name="T11" fmla="*/ 2147483647 h 89"/>
                <a:gd name="T12" fmla="*/ 2147483647 w 57"/>
                <a:gd name="T13" fmla="*/ 2147483647 h 89"/>
                <a:gd name="T14" fmla="*/ 2147483647 w 57"/>
                <a:gd name="T15" fmla="*/ 2147483647 h 89"/>
                <a:gd name="T16" fmla="*/ 2147483647 w 57"/>
                <a:gd name="T17" fmla="*/ 2147483647 h 89"/>
                <a:gd name="T18" fmla="*/ 2147483647 w 57"/>
                <a:gd name="T19" fmla="*/ 2147483647 h 89"/>
                <a:gd name="T20" fmla="*/ 2147483647 w 57"/>
                <a:gd name="T21" fmla="*/ 2147483647 h 89"/>
                <a:gd name="T22" fmla="*/ 2147483647 w 57"/>
                <a:gd name="T23" fmla="*/ 2147483647 h 89"/>
                <a:gd name="T24" fmla="*/ 0 w 57"/>
                <a:gd name="T25" fmla="*/ 2147483647 h 89"/>
                <a:gd name="T26" fmla="*/ 2147483647 w 57"/>
                <a:gd name="T27" fmla="*/ 2147483647 h 89"/>
                <a:gd name="T28" fmla="*/ 2147483647 w 57"/>
                <a:gd name="T29" fmla="*/ 2147483647 h 89"/>
                <a:gd name="T30" fmla="*/ 2147483647 w 57"/>
                <a:gd name="T31" fmla="*/ 2147483647 h 89"/>
                <a:gd name="T32" fmla="*/ 2147483647 w 57"/>
                <a:gd name="T33" fmla="*/ 2147483647 h 89"/>
                <a:gd name="T34" fmla="*/ 2147483647 w 57"/>
                <a:gd name="T35" fmla="*/ 2147483647 h 89"/>
                <a:gd name="T36" fmla="*/ 2147483647 w 57"/>
                <a:gd name="T37" fmla="*/ 2147483647 h 89"/>
                <a:gd name="T38" fmla="*/ 2147483647 w 57"/>
                <a:gd name="T39" fmla="*/ 2147483647 h 89"/>
                <a:gd name="T40" fmla="*/ 2147483647 w 57"/>
                <a:gd name="T41" fmla="*/ 2147483647 h 89"/>
                <a:gd name="T42" fmla="*/ 2147483647 w 57"/>
                <a:gd name="T43" fmla="*/ 2147483647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7"/>
                <a:gd name="T67" fmla="*/ 0 h 89"/>
                <a:gd name="T68" fmla="*/ 57 w 57"/>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7" h="89">
                  <a:moveTo>
                    <a:pt x="0" y="44"/>
                  </a:moveTo>
                  <a:cubicBezTo>
                    <a:pt x="0" y="34"/>
                    <a:pt x="1" y="26"/>
                    <a:pt x="3" y="20"/>
                  </a:cubicBezTo>
                  <a:cubicBezTo>
                    <a:pt x="6" y="13"/>
                    <a:pt x="9" y="8"/>
                    <a:pt x="13" y="5"/>
                  </a:cubicBezTo>
                  <a:cubicBezTo>
                    <a:pt x="17" y="2"/>
                    <a:pt x="22" y="0"/>
                    <a:pt x="29" y="0"/>
                  </a:cubicBezTo>
                  <a:cubicBezTo>
                    <a:pt x="33" y="0"/>
                    <a:pt x="37" y="1"/>
                    <a:pt x="41" y="3"/>
                  </a:cubicBezTo>
                  <a:cubicBezTo>
                    <a:pt x="44" y="5"/>
                    <a:pt x="47" y="7"/>
                    <a:pt x="49" y="11"/>
                  </a:cubicBezTo>
                  <a:cubicBezTo>
                    <a:pt x="52" y="14"/>
                    <a:pt x="54" y="19"/>
                    <a:pt x="55" y="24"/>
                  </a:cubicBezTo>
                  <a:cubicBezTo>
                    <a:pt x="56" y="29"/>
                    <a:pt x="57" y="36"/>
                    <a:pt x="57" y="44"/>
                  </a:cubicBezTo>
                  <a:cubicBezTo>
                    <a:pt x="57" y="54"/>
                    <a:pt x="56" y="63"/>
                    <a:pt x="54" y="69"/>
                  </a:cubicBezTo>
                  <a:cubicBezTo>
                    <a:pt x="52" y="75"/>
                    <a:pt x="48" y="80"/>
                    <a:pt x="44" y="83"/>
                  </a:cubicBezTo>
                  <a:cubicBezTo>
                    <a:pt x="40" y="87"/>
                    <a:pt x="35" y="89"/>
                    <a:pt x="29" y="89"/>
                  </a:cubicBezTo>
                  <a:cubicBezTo>
                    <a:pt x="20" y="89"/>
                    <a:pt x="14" y="86"/>
                    <a:pt x="9" y="80"/>
                  </a:cubicBezTo>
                  <a:cubicBezTo>
                    <a:pt x="3" y="72"/>
                    <a:pt x="0" y="61"/>
                    <a:pt x="0" y="44"/>
                  </a:cubicBezTo>
                  <a:close/>
                  <a:moveTo>
                    <a:pt x="11" y="44"/>
                  </a:moveTo>
                  <a:cubicBezTo>
                    <a:pt x="11" y="59"/>
                    <a:pt x="13" y="68"/>
                    <a:pt x="16" y="73"/>
                  </a:cubicBezTo>
                  <a:cubicBezTo>
                    <a:pt x="20" y="77"/>
                    <a:pt x="24" y="80"/>
                    <a:pt x="29" y="80"/>
                  </a:cubicBezTo>
                  <a:cubicBezTo>
                    <a:pt x="33" y="80"/>
                    <a:pt x="38" y="77"/>
                    <a:pt x="41" y="73"/>
                  </a:cubicBezTo>
                  <a:cubicBezTo>
                    <a:pt x="44" y="68"/>
                    <a:pt x="46" y="59"/>
                    <a:pt x="46" y="44"/>
                  </a:cubicBezTo>
                  <a:cubicBezTo>
                    <a:pt x="46" y="30"/>
                    <a:pt x="44" y="21"/>
                    <a:pt x="41" y="16"/>
                  </a:cubicBezTo>
                  <a:cubicBezTo>
                    <a:pt x="38" y="11"/>
                    <a:pt x="33" y="9"/>
                    <a:pt x="28" y="9"/>
                  </a:cubicBezTo>
                  <a:cubicBezTo>
                    <a:pt x="24" y="9"/>
                    <a:pt x="20" y="11"/>
                    <a:pt x="17" y="15"/>
                  </a:cubicBezTo>
                  <a:cubicBezTo>
                    <a:pt x="13" y="20"/>
                    <a:pt x="11" y="30"/>
                    <a:pt x="11" y="44"/>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3" name="Group 538"/>
          <p:cNvGrpSpPr>
            <a:grpSpLocks/>
          </p:cNvGrpSpPr>
          <p:nvPr/>
        </p:nvGrpSpPr>
        <p:grpSpPr bwMode="auto">
          <a:xfrm>
            <a:off x="3330958" y="924523"/>
            <a:ext cx="1317255" cy="197048"/>
            <a:chOff x="3562" y="1350"/>
            <a:chExt cx="3468" cy="518"/>
          </a:xfrm>
        </p:grpSpPr>
        <p:sp>
          <p:nvSpPr>
            <p:cNvPr id="8579" name="Freeform 277"/>
            <p:cNvSpPr>
              <a:spLocks/>
            </p:cNvSpPr>
            <p:nvPr/>
          </p:nvSpPr>
          <p:spPr bwMode="auto">
            <a:xfrm>
              <a:off x="3562" y="1350"/>
              <a:ext cx="398" cy="518"/>
            </a:xfrm>
            <a:custGeom>
              <a:avLst/>
              <a:gdLst>
                <a:gd name="T0" fmla="*/ 0 w 294"/>
                <a:gd name="T1" fmla="*/ 383511 h 382"/>
                <a:gd name="T2" fmla="*/ 65789 w 294"/>
                <a:gd name="T3" fmla="*/ 378181 h 382"/>
                <a:gd name="T4" fmla="*/ 88142 w 294"/>
                <a:gd name="T5" fmla="*/ 445595 h 382"/>
                <a:gd name="T6" fmla="*/ 141677 w 294"/>
                <a:gd name="T7" fmla="*/ 488022 h 382"/>
                <a:gd name="T8" fmla="*/ 222119 w 294"/>
                <a:gd name="T9" fmla="*/ 504723 h 382"/>
                <a:gd name="T10" fmla="*/ 294567 w 294"/>
                <a:gd name="T11" fmla="*/ 492736 h 382"/>
                <a:gd name="T12" fmla="*/ 338323 w 294"/>
                <a:gd name="T13" fmla="*/ 458376 h 382"/>
                <a:gd name="T14" fmla="*/ 353902 w 294"/>
                <a:gd name="T15" fmla="*/ 411062 h 382"/>
                <a:gd name="T16" fmla="*/ 340661 w 294"/>
                <a:gd name="T17" fmla="*/ 365269 h 382"/>
                <a:gd name="T18" fmla="*/ 292686 w 294"/>
                <a:gd name="T19" fmla="*/ 333017 h 382"/>
                <a:gd name="T20" fmla="*/ 197859 w 294"/>
                <a:gd name="T21" fmla="*/ 306499 h 382"/>
                <a:gd name="T22" fmla="*/ 96412 w 294"/>
                <a:gd name="T23" fmla="*/ 271974 h 382"/>
                <a:gd name="T24" fmla="*/ 39483 w 294"/>
                <a:gd name="T25" fmla="*/ 222010 h 382"/>
                <a:gd name="T26" fmla="*/ 20413 w 294"/>
                <a:gd name="T27" fmla="*/ 151914 h 382"/>
                <a:gd name="T28" fmla="*/ 43902 w 294"/>
                <a:gd name="T29" fmla="*/ 75235 h 382"/>
                <a:gd name="T30" fmla="*/ 108917 w 294"/>
                <a:gd name="T31" fmla="*/ 19997 h 382"/>
                <a:gd name="T32" fmla="*/ 206451 w 294"/>
                <a:gd name="T33" fmla="*/ 0 h 382"/>
                <a:gd name="T34" fmla="*/ 309285 w 294"/>
                <a:gd name="T35" fmla="*/ 19997 h 382"/>
                <a:gd name="T36" fmla="*/ 380801 w 294"/>
                <a:gd name="T37" fmla="*/ 77742 h 382"/>
                <a:gd name="T38" fmla="*/ 405665 w 294"/>
                <a:gd name="T39" fmla="*/ 164149 h 382"/>
                <a:gd name="T40" fmla="*/ 338323 w 294"/>
                <a:gd name="T41" fmla="*/ 170305 h 382"/>
                <a:gd name="T42" fmla="*/ 300692 w 294"/>
                <a:gd name="T43" fmla="*/ 91685 h 382"/>
                <a:gd name="T44" fmla="*/ 209783 w 294"/>
                <a:gd name="T45" fmla="*/ 64168 h 382"/>
                <a:gd name="T46" fmla="*/ 117463 w 294"/>
                <a:gd name="T47" fmla="*/ 89270 h 382"/>
                <a:gd name="T48" fmla="*/ 88142 w 294"/>
                <a:gd name="T49" fmla="*/ 147909 h 382"/>
                <a:gd name="T50" fmla="*/ 108917 w 294"/>
                <a:gd name="T51" fmla="*/ 195723 h 382"/>
                <a:gd name="T52" fmla="*/ 214090 w 294"/>
                <a:gd name="T53" fmla="*/ 235573 h 382"/>
                <a:gd name="T54" fmla="*/ 332032 w 294"/>
                <a:gd name="T55" fmla="*/ 269368 h 382"/>
                <a:gd name="T56" fmla="*/ 400739 w 294"/>
                <a:gd name="T57" fmla="*/ 326825 h 382"/>
                <a:gd name="T58" fmla="*/ 421949 w 294"/>
                <a:gd name="T59" fmla="*/ 404432 h 382"/>
                <a:gd name="T60" fmla="*/ 397756 w 294"/>
                <a:gd name="T61" fmla="*/ 488022 h 382"/>
                <a:gd name="T62" fmla="*/ 328973 w 294"/>
                <a:gd name="T63" fmla="*/ 548418 h 382"/>
                <a:gd name="T64" fmla="*/ 225540 w 294"/>
                <a:gd name="T65" fmla="*/ 570454 h 382"/>
                <a:gd name="T66" fmla="*/ 106110 w 294"/>
                <a:gd name="T67" fmla="*/ 548418 h 382"/>
                <a:gd name="T68" fmla="*/ 29166 w 294"/>
                <a:gd name="T69" fmla="*/ 482472 h 382"/>
                <a:gd name="T70" fmla="*/ 0 w 294"/>
                <a:gd name="T71" fmla="*/ 383511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4"/>
                <a:gd name="T109" fmla="*/ 0 h 382"/>
                <a:gd name="T110" fmla="*/ 294 w 29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4" h="382">
                  <a:moveTo>
                    <a:pt x="0" y="257"/>
                  </a:moveTo>
                  <a:cubicBezTo>
                    <a:pt x="46" y="253"/>
                    <a:pt x="46" y="253"/>
                    <a:pt x="46" y="253"/>
                  </a:cubicBezTo>
                  <a:cubicBezTo>
                    <a:pt x="48" y="271"/>
                    <a:pt x="53" y="287"/>
                    <a:pt x="61" y="298"/>
                  </a:cubicBezTo>
                  <a:cubicBezTo>
                    <a:pt x="69" y="310"/>
                    <a:pt x="82" y="320"/>
                    <a:pt x="99" y="327"/>
                  </a:cubicBezTo>
                  <a:cubicBezTo>
                    <a:pt x="115" y="334"/>
                    <a:pt x="134" y="338"/>
                    <a:pt x="155" y="338"/>
                  </a:cubicBezTo>
                  <a:cubicBezTo>
                    <a:pt x="174" y="338"/>
                    <a:pt x="190" y="335"/>
                    <a:pt x="205" y="330"/>
                  </a:cubicBezTo>
                  <a:cubicBezTo>
                    <a:pt x="219" y="324"/>
                    <a:pt x="229" y="317"/>
                    <a:pt x="236" y="307"/>
                  </a:cubicBezTo>
                  <a:cubicBezTo>
                    <a:pt x="243" y="297"/>
                    <a:pt x="247" y="287"/>
                    <a:pt x="247" y="275"/>
                  </a:cubicBezTo>
                  <a:cubicBezTo>
                    <a:pt x="247" y="264"/>
                    <a:pt x="243" y="254"/>
                    <a:pt x="237" y="245"/>
                  </a:cubicBezTo>
                  <a:cubicBezTo>
                    <a:pt x="230" y="236"/>
                    <a:pt x="219" y="229"/>
                    <a:pt x="204" y="223"/>
                  </a:cubicBezTo>
                  <a:cubicBezTo>
                    <a:pt x="194" y="219"/>
                    <a:pt x="172" y="213"/>
                    <a:pt x="138" y="205"/>
                  </a:cubicBezTo>
                  <a:cubicBezTo>
                    <a:pt x="104" y="197"/>
                    <a:pt x="80" y="189"/>
                    <a:pt x="67" y="182"/>
                  </a:cubicBezTo>
                  <a:cubicBezTo>
                    <a:pt x="49" y="173"/>
                    <a:pt x="36" y="162"/>
                    <a:pt x="27" y="148"/>
                  </a:cubicBezTo>
                  <a:cubicBezTo>
                    <a:pt x="19" y="134"/>
                    <a:pt x="14" y="119"/>
                    <a:pt x="14" y="102"/>
                  </a:cubicBezTo>
                  <a:cubicBezTo>
                    <a:pt x="14" y="83"/>
                    <a:pt x="20" y="66"/>
                    <a:pt x="30" y="50"/>
                  </a:cubicBezTo>
                  <a:cubicBezTo>
                    <a:pt x="41" y="34"/>
                    <a:pt x="56" y="21"/>
                    <a:pt x="76" y="13"/>
                  </a:cubicBezTo>
                  <a:cubicBezTo>
                    <a:pt x="97" y="4"/>
                    <a:pt x="119" y="0"/>
                    <a:pt x="144" y="0"/>
                  </a:cubicBezTo>
                  <a:cubicBezTo>
                    <a:pt x="171" y="0"/>
                    <a:pt x="196" y="5"/>
                    <a:pt x="216" y="13"/>
                  </a:cubicBezTo>
                  <a:cubicBezTo>
                    <a:pt x="237" y="22"/>
                    <a:pt x="253" y="35"/>
                    <a:pt x="265" y="52"/>
                  </a:cubicBezTo>
                  <a:cubicBezTo>
                    <a:pt x="276" y="69"/>
                    <a:pt x="282" y="89"/>
                    <a:pt x="283" y="110"/>
                  </a:cubicBezTo>
                  <a:cubicBezTo>
                    <a:pt x="236" y="114"/>
                    <a:pt x="236" y="114"/>
                    <a:pt x="236" y="114"/>
                  </a:cubicBezTo>
                  <a:cubicBezTo>
                    <a:pt x="233" y="91"/>
                    <a:pt x="225" y="73"/>
                    <a:pt x="210" y="61"/>
                  </a:cubicBezTo>
                  <a:cubicBezTo>
                    <a:pt x="196" y="49"/>
                    <a:pt x="174" y="43"/>
                    <a:pt x="146" y="43"/>
                  </a:cubicBezTo>
                  <a:cubicBezTo>
                    <a:pt x="117" y="43"/>
                    <a:pt x="95" y="49"/>
                    <a:pt x="82" y="60"/>
                  </a:cubicBezTo>
                  <a:cubicBezTo>
                    <a:pt x="68" y="70"/>
                    <a:pt x="61" y="83"/>
                    <a:pt x="61" y="99"/>
                  </a:cubicBezTo>
                  <a:cubicBezTo>
                    <a:pt x="61" y="112"/>
                    <a:pt x="66" y="123"/>
                    <a:pt x="76" y="131"/>
                  </a:cubicBezTo>
                  <a:cubicBezTo>
                    <a:pt x="85" y="140"/>
                    <a:pt x="110" y="149"/>
                    <a:pt x="149" y="158"/>
                  </a:cubicBezTo>
                  <a:cubicBezTo>
                    <a:pt x="189" y="167"/>
                    <a:pt x="216" y="174"/>
                    <a:pt x="231" y="181"/>
                  </a:cubicBezTo>
                  <a:cubicBezTo>
                    <a:pt x="252" y="191"/>
                    <a:pt x="268" y="204"/>
                    <a:pt x="279" y="219"/>
                  </a:cubicBezTo>
                  <a:cubicBezTo>
                    <a:pt x="289" y="234"/>
                    <a:pt x="294" y="251"/>
                    <a:pt x="294" y="271"/>
                  </a:cubicBezTo>
                  <a:cubicBezTo>
                    <a:pt x="294" y="291"/>
                    <a:pt x="288" y="309"/>
                    <a:pt x="277" y="327"/>
                  </a:cubicBezTo>
                  <a:cubicBezTo>
                    <a:pt x="266" y="344"/>
                    <a:pt x="250" y="358"/>
                    <a:pt x="229" y="367"/>
                  </a:cubicBezTo>
                  <a:cubicBezTo>
                    <a:pt x="208" y="377"/>
                    <a:pt x="184" y="382"/>
                    <a:pt x="157" y="382"/>
                  </a:cubicBezTo>
                  <a:cubicBezTo>
                    <a:pt x="124" y="382"/>
                    <a:pt x="96" y="377"/>
                    <a:pt x="74" y="367"/>
                  </a:cubicBezTo>
                  <a:cubicBezTo>
                    <a:pt x="51" y="357"/>
                    <a:pt x="33" y="343"/>
                    <a:pt x="20" y="323"/>
                  </a:cubicBezTo>
                  <a:cubicBezTo>
                    <a:pt x="8" y="304"/>
                    <a:pt x="1" y="282"/>
                    <a:pt x="0" y="25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0" name="Freeform 278"/>
            <p:cNvSpPr>
              <a:spLocks/>
            </p:cNvSpPr>
            <p:nvPr/>
          </p:nvSpPr>
          <p:spPr bwMode="auto">
            <a:xfrm>
              <a:off x="4053" y="1359"/>
              <a:ext cx="373" cy="499"/>
            </a:xfrm>
            <a:custGeom>
              <a:avLst/>
              <a:gdLst>
                <a:gd name="T0" fmla="*/ 0 w 373"/>
                <a:gd name="T1" fmla="*/ 499 h 499"/>
                <a:gd name="T2" fmla="*/ 0 w 373"/>
                <a:gd name="T3" fmla="*/ 0 h 499"/>
                <a:gd name="T4" fmla="*/ 360 w 373"/>
                <a:gd name="T5" fmla="*/ 0 h 499"/>
                <a:gd name="T6" fmla="*/ 360 w 373"/>
                <a:gd name="T7" fmla="*/ 59 h 499"/>
                <a:gd name="T8" fmla="*/ 65 w 373"/>
                <a:gd name="T9" fmla="*/ 59 h 499"/>
                <a:gd name="T10" fmla="*/ 65 w 373"/>
                <a:gd name="T11" fmla="*/ 212 h 499"/>
                <a:gd name="T12" fmla="*/ 343 w 373"/>
                <a:gd name="T13" fmla="*/ 212 h 499"/>
                <a:gd name="T14" fmla="*/ 343 w 373"/>
                <a:gd name="T15" fmla="*/ 270 h 499"/>
                <a:gd name="T16" fmla="*/ 65 w 373"/>
                <a:gd name="T17" fmla="*/ 270 h 499"/>
                <a:gd name="T18" fmla="*/ 65 w 373"/>
                <a:gd name="T19" fmla="*/ 441 h 499"/>
                <a:gd name="T20" fmla="*/ 373 w 373"/>
                <a:gd name="T21" fmla="*/ 441 h 499"/>
                <a:gd name="T22" fmla="*/ 373 w 373"/>
                <a:gd name="T23" fmla="*/ 499 h 499"/>
                <a:gd name="T24" fmla="*/ 0 w 373"/>
                <a:gd name="T25" fmla="*/ 499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3"/>
                <a:gd name="T40" fmla="*/ 0 h 499"/>
                <a:gd name="T41" fmla="*/ 373 w 373"/>
                <a:gd name="T42" fmla="*/ 499 h 4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3" h="499">
                  <a:moveTo>
                    <a:pt x="0" y="499"/>
                  </a:moveTo>
                  <a:lnTo>
                    <a:pt x="0" y="0"/>
                  </a:lnTo>
                  <a:lnTo>
                    <a:pt x="360" y="0"/>
                  </a:lnTo>
                  <a:lnTo>
                    <a:pt x="360" y="59"/>
                  </a:lnTo>
                  <a:lnTo>
                    <a:pt x="65" y="59"/>
                  </a:lnTo>
                  <a:lnTo>
                    <a:pt x="65" y="212"/>
                  </a:lnTo>
                  <a:lnTo>
                    <a:pt x="343" y="212"/>
                  </a:lnTo>
                  <a:lnTo>
                    <a:pt x="343" y="270"/>
                  </a:lnTo>
                  <a:lnTo>
                    <a:pt x="65" y="270"/>
                  </a:lnTo>
                  <a:lnTo>
                    <a:pt x="65" y="441"/>
                  </a:lnTo>
                  <a:lnTo>
                    <a:pt x="373" y="441"/>
                  </a:lnTo>
                  <a:lnTo>
                    <a:pt x="373" y="499"/>
                  </a:lnTo>
                  <a:lnTo>
                    <a:pt x="0" y="49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1" name="Freeform 279"/>
            <p:cNvSpPr>
              <a:spLocks noEditPoints="1"/>
            </p:cNvSpPr>
            <p:nvPr/>
          </p:nvSpPr>
          <p:spPr bwMode="auto">
            <a:xfrm>
              <a:off x="4518" y="1359"/>
              <a:ext cx="441" cy="499"/>
            </a:xfrm>
            <a:custGeom>
              <a:avLst/>
              <a:gdLst>
                <a:gd name="T0" fmla="*/ 0 w 325"/>
                <a:gd name="T1" fmla="*/ 549856 h 368"/>
                <a:gd name="T2" fmla="*/ 0 w 325"/>
                <a:gd name="T3" fmla="*/ 0 h 368"/>
                <a:gd name="T4" fmla="*/ 249881 w 325"/>
                <a:gd name="T5" fmla="*/ 0 h 368"/>
                <a:gd name="T6" fmla="*/ 362657 w 325"/>
                <a:gd name="T7" fmla="*/ 13526 h 368"/>
                <a:gd name="T8" fmla="*/ 425284 w 325"/>
                <a:gd name="T9" fmla="*/ 67581 h 368"/>
                <a:gd name="T10" fmla="*/ 447816 w 325"/>
                <a:gd name="T11" fmla="*/ 149841 h 368"/>
                <a:gd name="T12" fmla="*/ 409711 w 325"/>
                <a:gd name="T13" fmla="*/ 247823 h 368"/>
                <a:gd name="T14" fmla="*/ 289396 w 325"/>
                <a:gd name="T15" fmla="*/ 300673 h 368"/>
                <a:gd name="T16" fmla="*/ 335395 w 325"/>
                <a:gd name="T17" fmla="*/ 326593 h 368"/>
                <a:gd name="T18" fmla="*/ 395331 w 325"/>
                <a:gd name="T19" fmla="*/ 399195 h 368"/>
                <a:gd name="T20" fmla="*/ 492676 w 325"/>
                <a:gd name="T21" fmla="*/ 549856 h 368"/>
                <a:gd name="T22" fmla="*/ 400196 w 325"/>
                <a:gd name="T23" fmla="*/ 549856 h 368"/>
                <a:gd name="T24" fmla="*/ 326440 w 325"/>
                <a:gd name="T25" fmla="*/ 435798 h 368"/>
                <a:gd name="T26" fmla="*/ 272717 w 325"/>
                <a:gd name="T27" fmla="*/ 359700 h 368"/>
                <a:gd name="T28" fmla="*/ 235029 w 325"/>
                <a:gd name="T29" fmla="*/ 322378 h 368"/>
                <a:gd name="T30" fmla="*/ 200982 w 325"/>
                <a:gd name="T31" fmla="*/ 307492 h 368"/>
                <a:gd name="T32" fmla="*/ 160998 w 325"/>
                <a:gd name="T33" fmla="*/ 306138 h 368"/>
                <a:gd name="T34" fmla="*/ 74235 w 325"/>
                <a:gd name="T35" fmla="*/ 306138 h 368"/>
                <a:gd name="T36" fmla="*/ 74235 w 325"/>
                <a:gd name="T37" fmla="*/ 549856 h 368"/>
                <a:gd name="T38" fmla="*/ 0 w 325"/>
                <a:gd name="T39" fmla="*/ 549856 h 368"/>
                <a:gd name="T40" fmla="*/ 74235 w 325"/>
                <a:gd name="T41" fmla="*/ 241848 h 368"/>
                <a:gd name="T42" fmla="*/ 233628 w 325"/>
                <a:gd name="T43" fmla="*/ 241848 h 368"/>
                <a:gd name="T44" fmla="*/ 313418 w 325"/>
                <a:gd name="T45" fmla="*/ 230844 h 368"/>
                <a:gd name="T46" fmla="*/ 357555 w 325"/>
                <a:gd name="T47" fmla="*/ 198423 h 368"/>
                <a:gd name="T48" fmla="*/ 371498 w 325"/>
                <a:gd name="T49" fmla="*/ 149841 h 368"/>
                <a:gd name="T50" fmla="*/ 343946 w 325"/>
                <a:gd name="T51" fmla="*/ 84237 h 368"/>
                <a:gd name="T52" fmla="*/ 251669 w 325"/>
                <a:gd name="T53" fmla="*/ 59306 h 368"/>
                <a:gd name="T54" fmla="*/ 74235 w 325"/>
                <a:gd name="T55" fmla="*/ 59306 h 368"/>
                <a:gd name="T56" fmla="*/ 74235 w 325"/>
                <a:gd name="T57" fmla="*/ 241848 h 3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5"/>
                <a:gd name="T88" fmla="*/ 0 h 368"/>
                <a:gd name="T89" fmla="*/ 325 w 325"/>
                <a:gd name="T90" fmla="*/ 368 h 3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5" h="368">
                  <a:moveTo>
                    <a:pt x="0" y="368"/>
                  </a:moveTo>
                  <a:cubicBezTo>
                    <a:pt x="0" y="0"/>
                    <a:pt x="0" y="0"/>
                    <a:pt x="0" y="0"/>
                  </a:cubicBezTo>
                  <a:cubicBezTo>
                    <a:pt x="164" y="0"/>
                    <a:pt x="164" y="0"/>
                    <a:pt x="164" y="0"/>
                  </a:cubicBezTo>
                  <a:cubicBezTo>
                    <a:pt x="197" y="0"/>
                    <a:pt x="222" y="3"/>
                    <a:pt x="239" y="9"/>
                  </a:cubicBezTo>
                  <a:cubicBezTo>
                    <a:pt x="256" y="16"/>
                    <a:pt x="269" y="28"/>
                    <a:pt x="280" y="45"/>
                  </a:cubicBezTo>
                  <a:cubicBezTo>
                    <a:pt x="290" y="61"/>
                    <a:pt x="295" y="80"/>
                    <a:pt x="295" y="100"/>
                  </a:cubicBezTo>
                  <a:cubicBezTo>
                    <a:pt x="295" y="126"/>
                    <a:pt x="287" y="148"/>
                    <a:pt x="270" y="166"/>
                  </a:cubicBezTo>
                  <a:cubicBezTo>
                    <a:pt x="253" y="184"/>
                    <a:pt x="227" y="196"/>
                    <a:pt x="191" y="201"/>
                  </a:cubicBezTo>
                  <a:cubicBezTo>
                    <a:pt x="204" y="207"/>
                    <a:pt x="214" y="213"/>
                    <a:pt x="221" y="219"/>
                  </a:cubicBezTo>
                  <a:cubicBezTo>
                    <a:pt x="235" y="232"/>
                    <a:pt x="248" y="248"/>
                    <a:pt x="261" y="268"/>
                  </a:cubicBezTo>
                  <a:cubicBezTo>
                    <a:pt x="325" y="368"/>
                    <a:pt x="325" y="368"/>
                    <a:pt x="325" y="368"/>
                  </a:cubicBezTo>
                  <a:cubicBezTo>
                    <a:pt x="264" y="368"/>
                    <a:pt x="264" y="368"/>
                    <a:pt x="264" y="368"/>
                  </a:cubicBezTo>
                  <a:cubicBezTo>
                    <a:pt x="215" y="292"/>
                    <a:pt x="215" y="292"/>
                    <a:pt x="215" y="292"/>
                  </a:cubicBezTo>
                  <a:cubicBezTo>
                    <a:pt x="201" y="270"/>
                    <a:pt x="189" y="253"/>
                    <a:pt x="180" y="241"/>
                  </a:cubicBezTo>
                  <a:cubicBezTo>
                    <a:pt x="171" y="229"/>
                    <a:pt x="162" y="221"/>
                    <a:pt x="155" y="216"/>
                  </a:cubicBezTo>
                  <a:cubicBezTo>
                    <a:pt x="148" y="212"/>
                    <a:pt x="140" y="208"/>
                    <a:pt x="133" y="206"/>
                  </a:cubicBezTo>
                  <a:cubicBezTo>
                    <a:pt x="127" y="205"/>
                    <a:pt x="118" y="205"/>
                    <a:pt x="106" y="205"/>
                  </a:cubicBezTo>
                  <a:cubicBezTo>
                    <a:pt x="49" y="205"/>
                    <a:pt x="49" y="205"/>
                    <a:pt x="49" y="205"/>
                  </a:cubicBezTo>
                  <a:cubicBezTo>
                    <a:pt x="49" y="368"/>
                    <a:pt x="49" y="368"/>
                    <a:pt x="49" y="368"/>
                  </a:cubicBezTo>
                  <a:lnTo>
                    <a:pt x="0" y="368"/>
                  </a:lnTo>
                  <a:close/>
                  <a:moveTo>
                    <a:pt x="49" y="162"/>
                  </a:moveTo>
                  <a:cubicBezTo>
                    <a:pt x="154" y="162"/>
                    <a:pt x="154" y="162"/>
                    <a:pt x="154" y="162"/>
                  </a:cubicBezTo>
                  <a:cubicBezTo>
                    <a:pt x="176" y="162"/>
                    <a:pt x="194" y="160"/>
                    <a:pt x="206" y="155"/>
                  </a:cubicBezTo>
                  <a:cubicBezTo>
                    <a:pt x="219" y="151"/>
                    <a:pt x="228" y="143"/>
                    <a:pt x="235" y="133"/>
                  </a:cubicBezTo>
                  <a:cubicBezTo>
                    <a:pt x="241" y="123"/>
                    <a:pt x="245" y="112"/>
                    <a:pt x="245" y="100"/>
                  </a:cubicBezTo>
                  <a:cubicBezTo>
                    <a:pt x="245" y="83"/>
                    <a:pt x="238" y="68"/>
                    <a:pt x="226" y="57"/>
                  </a:cubicBezTo>
                  <a:cubicBezTo>
                    <a:pt x="213" y="46"/>
                    <a:pt x="193" y="40"/>
                    <a:pt x="166" y="40"/>
                  </a:cubicBezTo>
                  <a:cubicBezTo>
                    <a:pt x="49" y="40"/>
                    <a:pt x="49" y="40"/>
                    <a:pt x="49" y="40"/>
                  </a:cubicBezTo>
                  <a:lnTo>
                    <a:pt x="49" y="16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2" name="Freeform 280"/>
            <p:cNvSpPr>
              <a:spLocks/>
            </p:cNvSpPr>
            <p:nvPr/>
          </p:nvSpPr>
          <p:spPr bwMode="auto">
            <a:xfrm>
              <a:off x="4971" y="1359"/>
              <a:ext cx="458" cy="499"/>
            </a:xfrm>
            <a:custGeom>
              <a:avLst/>
              <a:gdLst>
                <a:gd name="T0" fmla="*/ 209904 w 338"/>
                <a:gd name="T1" fmla="*/ 549856 h 368"/>
                <a:gd name="T2" fmla="*/ 0 w 338"/>
                <a:gd name="T3" fmla="*/ 0 h 368"/>
                <a:gd name="T4" fmla="*/ 78632 w 338"/>
                <a:gd name="T5" fmla="*/ 0 h 368"/>
                <a:gd name="T6" fmla="*/ 219097 w 338"/>
                <a:gd name="T7" fmla="*/ 399195 h 368"/>
                <a:gd name="T8" fmla="*/ 247335 w 338"/>
                <a:gd name="T9" fmla="*/ 489793 h 368"/>
                <a:gd name="T10" fmla="*/ 277104 w 338"/>
                <a:gd name="T11" fmla="*/ 399195 h 368"/>
                <a:gd name="T12" fmla="*/ 422061 w 338"/>
                <a:gd name="T13" fmla="*/ 0 h 368"/>
                <a:gd name="T14" fmla="*/ 496582 w 338"/>
                <a:gd name="T15" fmla="*/ 0 h 368"/>
                <a:gd name="T16" fmla="*/ 283793 w 338"/>
                <a:gd name="T17" fmla="*/ 549856 h 368"/>
                <a:gd name="T18" fmla="*/ 209904 w 338"/>
                <a:gd name="T19" fmla="*/ 549856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368"/>
                <a:gd name="T32" fmla="*/ 338 w 338"/>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368">
                  <a:moveTo>
                    <a:pt x="143" y="368"/>
                  </a:moveTo>
                  <a:cubicBezTo>
                    <a:pt x="0" y="0"/>
                    <a:pt x="0" y="0"/>
                    <a:pt x="0" y="0"/>
                  </a:cubicBezTo>
                  <a:cubicBezTo>
                    <a:pt x="53" y="0"/>
                    <a:pt x="53" y="0"/>
                    <a:pt x="53" y="0"/>
                  </a:cubicBezTo>
                  <a:cubicBezTo>
                    <a:pt x="149" y="268"/>
                    <a:pt x="149" y="268"/>
                    <a:pt x="149" y="268"/>
                  </a:cubicBezTo>
                  <a:cubicBezTo>
                    <a:pt x="157" y="289"/>
                    <a:pt x="163" y="309"/>
                    <a:pt x="168" y="328"/>
                  </a:cubicBezTo>
                  <a:cubicBezTo>
                    <a:pt x="174" y="308"/>
                    <a:pt x="181" y="288"/>
                    <a:pt x="188" y="268"/>
                  </a:cubicBezTo>
                  <a:cubicBezTo>
                    <a:pt x="288" y="0"/>
                    <a:pt x="288" y="0"/>
                    <a:pt x="288" y="0"/>
                  </a:cubicBezTo>
                  <a:cubicBezTo>
                    <a:pt x="338" y="0"/>
                    <a:pt x="338" y="0"/>
                    <a:pt x="338" y="0"/>
                  </a:cubicBezTo>
                  <a:cubicBezTo>
                    <a:pt x="193" y="368"/>
                    <a:pt x="193" y="368"/>
                    <a:pt x="193" y="368"/>
                  </a:cubicBezTo>
                  <a:lnTo>
                    <a:pt x="143" y="36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3" name="Rectangle 281"/>
            <p:cNvSpPr>
              <a:spLocks noChangeArrowheads="1"/>
            </p:cNvSpPr>
            <p:nvPr/>
          </p:nvSpPr>
          <p:spPr bwMode="auto">
            <a:xfrm>
              <a:off x="5500" y="1359"/>
              <a:ext cx="65" cy="499"/>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4" name="Freeform 282"/>
            <p:cNvSpPr>
              <a:spLocks/>
            </p:cNvSpPr>
            <p:nvPr/>
          </p:nvSpPr>
          <p:spPr bwMode="auto">
            <a:xfrm>
              <a:off x="5663" y="1350"/>
              <a:ext cx="443" cy="518"/>
            </a:xfrm>
            <a:custGeom>
              <a:avLst/>
              <a:gdLst>
                <a:gd name="T0" fmla="*/ 406146 w 327"/>
                <a:gd name="T1" fmla="*/ 368088 h 382"/>
                <a:gd name="T2" fmla="*/ 477534 w 327"/>
                <a:gd name="T3" fmla="*/ 385934 h 382"/>
                <a:gd name="T4" fmla="*/ 395644 w 327"/>
                <a:gd name="T5" fmla="*/ 523335 h 382"/>
                <a:gd name="T6" fmla="*/ 255115 w 327"/>
                <a:gd name="T7" fmla="*/ 570454 h 382"/>
                <a:gd name="T8" fmla="*/ 112522 w 327"/>
                <a:gd name="T9" fmla="*/ 533497 h 382"/>
                <a:gd name="T10" fmla="*/ 29485 w 327"/>
                <a:gd name="T11" fmla="*/ 428459 h 382"/>
                <a:gd name="T12" fmla="*/ 0 w 327"/>
                <a:gd name="T13" fmla="*/ 280874 h 382"/>
                <a:gd name="T14" fmla="*/ 33007 w 327"/>
                <a:gd name="T15" fmla="*/ 130753 h 382"/>
                <a:gd name="T16" fmla="*/ 123802 w 327"/>
                <a:gd name="T17" fmla="*/ 33841 h 382"/>
                <a:gd name="T18" fmla="*/ 255256 w 327"/>
                <a:gd name="T19" fmla="*/ 0 h 382"/>
                <a:gd name="T20" fmla="*/ 392283 w 327"/>
                <a:gd name="T21" fmla="*/ 42279 h 382"/>
                <a:gd name="T22" fmla="*/ 468218 w 327"/>
                <a:gd name="T23" fmla="*/ 160168 h 382"/>
                <a:gd name="T24" fmla="*/ 397091 w 327"/>
                <a:gd name="T25" fmla="*/ 177304 h 382"/>
                <a:gd name="T26" fmla="*/ 343091 w 327"/>
                <a:gd name="T27" fmla="*/ 89270 h 382"/>
                <a:gd name="T28" fmla="*/ 255115 w 327"/>
                <a:gd name="T29" fmla="*/ 62226 h 382"/>
                <a:gd name="T30" fmla="*/ 150623 w 327"/>
                <a:gd name="T31" fmla="*/ 92618 h 382"/>
                <a:gd name="T32" fmla="*/ 90513 w 327"/>
                <a:gd name="T33" fmla="*/ 175432 h 382"/>
                <a:gd name="T34" fmla="*/ 74134 w 327"/>
                <a:gd name="T35" fmla="*/ 280874 h 382"/>
                <a:gd name="T36" fmla="*/ 94470 w 327"/>
                <a:gd name="T37" fmla="*/ 403561 h 382"/>
                <a:gd name="T38" fmla="*/ 156020 w 327"/>
                <a:gd name="T39" fmla="*/ 482472 h 382"/>
                <a:gd name="T40" fmla="*/ 248297 w 327"/>
                <a:gd name="T41" fmla="*/ 508106 h 382"/>
                <a:gd name="T42" fmla="*/ 349519 w 327"/>
                <a:gd name="T43" fmla="*/ 472939 h 382"/>
                <a:gd name="T44" fmla="*/ 406146 w 327"/>
                <a:gd name="T45" fmla="*/ 368088 h 3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7"/>
                <a:gd name="T70" fmla="*/ 0 h 382"/>
                <a:gd name="T71" fmla="*/ 327 w 327"/>
                <a:gd name="T72" fmla="*/ 382 h 3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7" h="382">
                  <a:moveTo>
                    <a:pt x="278" y="246"/>
                  </a:moveTo>
                  <a:cubicBezTo>
                    <a:pt x="327" y="258"/>
                    <a:pt x="327" y="258"/>
                    <a:pt x="327" y="258"/>
                  </a:cubicBezTo>
                  <a:cubicBezTo>
                    <a:pt x="316" y="299"/>
                    <a:pt x="298" y="329"/>
                    <a:pt x="271" y="350"/>
                  </a:cubicBezTo>
                  <a:cubicBezTo>
                    <a:pt x="245" y="371"/>
                    <a:pt x="212" y="382"/>
                    <a:pt x="174" y="382"/>
                  </a:cubicBezTo>
                  <a:cubicBezTo>
                    <a:pt x="134" y="382"/>
                    <a:pt x="102" y="374"/>
                    <a:pt x="77" y="357"/>
                  </a:cubicBezTo>
                  <a:cubicBezTo>
                    <a:pt x="52" y="341"/>
                    <a:pt x="33" y="318"/>
                    <a:pt x="20" y="287"/>
                  </a:cubicBezTo>
                  <a:cubicBezTo>
                    <a:pt x="7" y="256"/>
                    <a:pt x="0" y="223"/>
                    <a:pt x="0" y="188"/>
                  </a:cubicBezTo>
                  <a:cubicBezTo>
                    <a:pt x="0" y="150"/>
                    <a:pt x="8" y="116"/>
                    <a:pt x="22" y="88"/>
                  </a:cubicBezTo>
                  <a:cubicBezTo>
                    <a:pt x="37" y="59"/>
                    <a:pt x="58" y="37"/>
                    <a:pt x="85" y="23"/>
                  </a:cubicBezTo>
                  <a:cubicBezTo>
                    <a:pt x="112" y="8"/>
                    <a:pt x="142" y="0"/>
                    <a:pt x="175" y="0"/>
                  </a:cubicBezTo>
                  <a:cubicBezTo>
                    <a:pt x="212" y="0"/>
                    <a:pt x="243" y="10"/>
                    <a:pt x="268" y="28"/>
                  </a:cubicBezTo>
                  <a:cubicBezTo>
                    <a:pt x="293" y="47"/>
                    <a:pt x="310" y="74"/>
                    <a:pt x="320" y="108"/>
                  </a:cubicBezTo>
                  <a:cubicBezTo>
                    <a:pt x="272" y="119"/>
                    <a:pt x="272" y="119"/>
                    <a:pt x="272" y="119"/>
                  </a:cubicBezTo>
                  <a:cubicBezTo>
                    <a:pt x="264" y="92"/>
                    <a:pt x="251" y="73"/>
                    <a:pt x="235" y="60"/>
                  </a:cubicBezTo>
                  <a:cubicBezTo>
                    <a:pt x="219" y="48"/>
                    <a:pt x="198" y="42"/>
                    <a:pt x="174" y="42"/>
                  </a:cubicBezTo>
                  <a:cubicBezTo>
                    <a:pt x="145" y="42"/>
                    <a:pt x="122" y="49"/>
                    <a:pt x="103" y="62"/>
                  </a:cubicBezTo>
                  <a:cubicBezTo>
                    <a:pt x="83" y="76"/>
                    <a:pt x="70" y="94"/>
                    <a:pt x="62" y="117"/>
                  </a:cubicBezTo>
                  <a:cubicBezTo>
                    <a:pt x="55" y="140"/>
                    <a:pt x="51" y="164"/>
                    <a:pt x="51" y="188"/>
                  </a:cubicBezTo>
                  <a:cubicBezTo>
                    <a:pt x="51" y="219"/>
                    <a:pt x="55" y="247"/>
                    <a:pt x="65" y="270"/>
                  </a:cubicBezTo>
                  <a:cubicBezTo>
                    <a:pt x="74" y="294"/>
                    <a:pt x="88" y="311"/>
                    <a:pt x="107" y="323"/>
                  </a:cubicBezTo>
                  <a:cubicBezTo>
                    <a:pt x="126" y="334"/>
                    <a:pt x="147" y="340"/>
                    <a:pt x="170" y="340"/>
                  </a:cubicBezTo>
                  <a:cubicBezTo>
                    <a:pt x="197" y="340"/>
                    <a:pt x="220" y="332"/>
                    <a:pt x="239" y="316"/>
                  </a:cubicBezTo>
                  <a:cubicBezTo>
                    <a:pt x="258" y="301"/>
                    <a:pt x="271" y="277"/>
                    <a:pt x="278" y="246"/>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5" name="Freeform 283"/>
            <p:cNvSpPr>
              <a:spLocks/>
            </p:cNvSpPr>
            <p:nvPr/>
          </p:nvSpPr>
          <p:spPr bwMode="auto">
            <a:xfrm>
              <a:off x="6189" y="1359"/>
              <a:ext cx="373" cy="499"/>
            </a:xfrm>
            <a:custGeom>
              <a:avLst/>
              <a:gdLst>
                <a:gd name="T0" fmla="*/ 0 w 373"/>
                <a:gd name="T1" fmla="*/ 499 h 499"/>
                <a:gd name="T2" fmla="*/ 0 w 373"/>
                <a:gd name="T3" fmla="*/ 0 h 499"/>
                <a:gd name="T4" fmla="*/ 362 w 373"/>
                <a:gd name="T5" fmla="*/ 0 h 499"/>
                <a:gd name="T6" fmla="*/ 362 w 373"/>
                <a:gd name="T7" fmla="*/ 59 h 499"/>
                <a:gd name="T8" fmla="*/ 67 w 373"/>
                <a:gd name="T9" fmla="*/ 59 h 499"/>
                <a:gd name="T10" fmla="*/ 67 w 373"/>
                <a:gd name="T11" fmla="*/ 212 h 499"/>
                <a:gd name="T12" fmla="*/ 343 w 373"/>
                <a:gd name="T13" fmla="*/ 212 h 499"/>
                <a:gd name="T14" fmla="*/ 343 w 373"/>
                <a:gd name="T15" fmla="*/ 270 h 499"/>
                <a:gd name="T16" fmla="*/ 67 w 373"/>
                <a:gd name="T17" fmla="*/ 270 h 499"/>
                <a:gd name="T18" fmla="*/ 67 w 373"/>
                <a:gd name="T19" fmla="*/ 441 h 499"/>
                <a:gd name="T20" fmla="*/ 373 w 373"/>
                <a:gd name="T21" fmla="*/ 441 h 499"/>
                <a:gd name="T22" fmla="*/ 373 w 373"/>
                <a:gd name="T23" fmla="*/ 499 h 499"/>
                <a:gd name="T24" fmla="*/ 0 w 373"/>
                <a:gd name="T25" fmla="*/ 499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3"/>
                <a:gd name="T40" fmla="*/ 0 h 499"/>
                <a:gd name="T41" fmla="*/ 373 w 373"/>
                <a:gd name="T42" fmla="*/ 499 h 4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3" h="499">
                  <a:moveTo>
                    <a:pt x="0" y="499"/>
                  </a:moveTo>
                  <a:lnTo>
                    <a:pt x="0" y="0"/>
                  </a:lnTo>
                  <a:lnTo>
                    <a:pt x="362" y="0"/>
                  </a:lnTo>
                  <a:lnTo>
                    <a:pt x="362" y="59"/>
                  </a:lnTo>
                  <a:lnTo>
                    <a:pt x="67" y="59"/>
                  </a:lnTo>
                  <a:lnTo>
                    <a:pt x="67" y="212"/>
                  </a:lnTo>
                  <a:lnTo>
                    <a:pt x="343" y="212"/>
                  </a:lnTo>
                  <a:lnTo>
                    <a:pt x="343" y="270"/>
                  </a:lnTo>
                  <a:lnTo>
                    <a:pt x="67" y="270"/>
                  </a:lnTo>
                  <a:lnTo>
                    <a:pt x="67" y="441"/>
                  </a:lnTo>
                  <a:lnTo>
                    <a:pt x="373" y="441"/>
                  </a:lnTo>
                  <a:lnTo>
                    <a:pt x="373" y="499"/>
                  </a:lnTo>
                  <a:lnTo>
                    <a:pt x="0" y="49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86" name="Freeform 284"/>
            <p:cNvSpPr>
              <a:spLocks/>
            </p:cNvSpPr>
            <p:nvPr/>
          </p:nvSpPr>
          <p:spPr bwMode="auto">
            <a:xfrm>
              <a:off x="6631" y="1350"/>
              <a:ext cx="399" cy="518"/>
            </a:xfrm>
            <a:custGeom>
              <a:avLst/>
              <a:gdLst>
                <a:gd name="T0" fmla="*/ 0 w 294"/>
                <a:gd name="T1" fmla="*/ 383511 h 382"/>
                <a:gd name="T2" fmla="*/ 69612 w 294"/>
                <a:gd name="T3" fmla="*/ 378181 h 382"/>
                <a:gd name="T4" fmla="*/ 93457 w 294"/>
                <a:gd name="T5" fmla="*/ 445595 h 382"/>
                <a:gd name="T6" fmla="*/ 150038 w 294"/>
                <a:gd name="T7" fmla="*/ 488022 h 382"/>
                <a:gd name="T8" fmla="*/ 236147 w 294"/>
                <a:gd name="T9" fmla="*/ 504723 h 382"/>
                <a:gd name="T10" fmla="*/ 310851 w 294"/>
                <a:gd name="T11" fmla="*/ 492736 h 382"/>
                <a:gd name="T12" fmla="*/ 358823 w 294"/>
                <a:gd name="T13" fmla="*/ 458376 h 382"/>
                <a:gd name="T14" fmla="*/ 377104 w 294"/>
                <a:gd name="T15" fmla="*/ 411062 h 382"/>
                <a:gd name="T16" fmla="*/ 361820 w 294"/>
                <a:gd name="T17" fmla="*/ 365269 h 382"/>
                <a:gd name="T18" fmla="*/ 310655 w 294"/>
                <a:gd name="T19" fmla="*/ 333017 h 382"/>
                <a:gd name="T20" fmla="*/ 210339 w 294"/>
                <a:gd name="T21" fmla="*/ 306499 h 382"/>
                <a:gd name="T22" fmla="*/ 101079 w 294"/>
                <a:gd name="T23" fmla="*/ 271974 h 382"/>
                <a:gd name="T24" fmla="*/ 41546 w 294"/>
                <a:gd name="T25" fmla="*/ 222010 h 382"/>
                <a:gd name="T26" fmla="*/ 21516 w 294"/>
                <a:gd name="T27" fmla="*/ 151914 h 382"/>
                <a:gd name="T28" fmla="*/ 46367 w 294"/>
                <a:gd name="T29" fmla="*/ 75235 h 382"/>
                <a:gd name="T30" fmla="*/ 115901 w 294"/>
                <a:gd name="T31" fmla="*/ 19997 h 382"/>
                <a:gd name="T32" fmla="*/ 219880 w 294"/>
                <a:gd name="T33" fmla="*/ 0 h 382"/>
                <a:gd name="T34" fmla="*/ 329251 w 294"/>
                <a:gd name="T35" fmla="*/ 19997 h 382"/>
                <a:gd name="T36" fmla="*/ 402468 w 294"/>
                <a:gd name="T37" fmla="*/ 77742 h 382"/>
                <a:gd name="T38" fmla="*/ 431236 w 294"/>
                <a:gd name="T39" fmla="*/ 164149 h 382"/>
                <a:gd name="T40" fmla="*/ 358823 w 294"/>
                <a:gd name="T41" fmla="*/ 170305 h 382"/>
                <a:gd name="T42" fmla="*/ 320485 w 294"/>
                <a:gd name="T43" fmla="*/ 91685 h 382"/>
                <a:gd name="T44" fmla="*/ 222495 w 294"/>
                <a:gd name="T45" fmla="*/ 64168 h 382"/>
                <a:gd name="T46" fmla="*/ 123159 w 294"/>
                <a:gd name="T47" fmla="*/ 89270 h 382"/>
                <a:gd name="T48" fmla="*/ 93457 w 294"/>
                <a:gd name="T49" fmla="*/ 147909 h 382"/>
                <a:gd name="T50" fmla="*/ 114201 w 294"/>
                <a:gd name="T51" fmla="*/ 195723 h 382"/>
                <a:gd name="T52" fmla="*/ 226838 w 294"/>
                <a:gd name="T53" fmla="*/ 235573 h 382"/>
                <a:gd name="T54" fmla="*/ 352295 w 294"/>
                <a:gd name="T55" fmla="*/ 269368 h 382"/>
                <a:gd name="T56" fmla="*/ 423741 w 294"/>
                <a:gd name="T57" fmla="*/ 326825 h 382"/>
                <a:gd name="T58" fmla="*/ 448810 w 294"/>
                <a:gd name="T59" fmla="*/ 404432 h 382"/>
                <a:gd name="T60" fmla="*/ 421869 w 294"/>
                <a:gd name="T61" fmla="*/ 488022 h 382"/>
                <a:gd name="T62" fmla="*/ 346834 w 294"/>
                <a:gd name="T63" fmla="*/ 548418 h 382"/>
                <a:gd name="T64" fmla="*/ 239126 w 294"/>
                <a:gd name="T65" fmla="*/ 570454 h 382"/>
                <a:gd name="T66" fmla="*/ 111162 w 294"/>
                <a:gd name="T67" fmla="*/ 548418 h 382"/>
                <a:gd name="T68" fmla="*/ 30613 w 294"/>
                <a:gd name="T69" fmla="*/ 482472 h 382"/>
                <a:gd name="T70" fmla="*/ 0 w 294"/>
                <a:gd name="T71" fmla="*/ 383511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4"/>
                <a:gd name="T109" fmla="*/ 0 h 382"/>
                <a:gd name="T110" fmla="*/ 294 w 29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4" h="382">
                  <a:moveTo>
                    <a:pt x="0" y="257"/>
                  </a:moveTo>
                  <a:cubicBezTo>
                    <a:pt x="46" y="253"/>
                    <a:pt x="46" y="253"/>
                    <a:pt x="46" y="253"/>
                  </a:cubicBezTo>
                  <a:cubicBezTo>
                    <a:pt x="48" y="271"/>
                    <a:pt x="53" y="287"/>
                    <a:pt x="61" y="298"/>
                  </a:cubicBezTo>
                  <a:cubicBezTo>
                    <a:pt x="69" y="310"/>
                    <a:pt x="82" y="320"/>
                    <a:pt x="98" y="327"/>
                  </a:cubicBezTo>
                  <a:cubicBezTo>
                    <a:pt x="115" y="334"/>
                    <a:pt x="134" y="338"/>
                    <a:pt x="155" y="338"/>
                  </a:cubicBezTo>
                  <a:cubicBezTo>
                    <a:pt x="174" y="338"/>
                    <a:pt x="190" y="335"/>
                    <a:pt x="204" y="330"/>
                  </a:cubicBezTo>
                  <a:cubicBezTo>
                    <a:pt x="219" y="324"/>
                    <a:pt x="229" y="317"/>
                    <a:pt x="236" y="307"/>
                  </a:cubicBezTo>
                  <a:cubicBezTo>
                    <a:pt x="243" y="297"/>
                    <a:pt x="247" y="287"/>
                    <a:pt x="247" y="275"/>
                  </a:cubicBezTo>
                  <a:cubicBezTo>
                    <a:pt x="247" y="264"/>
                    <a:pt x="243" y="254"/>
                    <a:pt x="237" y="245"/>
                  </a:cubicBezTo>
                  <a:cubicBezTo>
                    <a:pt x="230" y="236"/>
                    <a:pt x="219" y="229"/>
                    <a:pt x="203" y="223"/>
                  </a:cubicBezTo>
                  <a:cubicBezTo>
                    <a:pt x="193" y="219"/>
                    <a:pt x="172" y="213"/>
                    <a:pt x="138" y="205"/>
                  </a:cubicBezTo>
                  <a:cubicBezTo>
                    <a:pt x="104" y="197"/>
                    <a:pt x="80" y="189"/>
                    <a:pt x="66" y="182"/>
                  </a:cubicBezTo>
                  <a:cubicBezTo>
                    <a:pt x="49" y="173"/>
                    <a:pt x="36" y="162"/>
                    <a:pt x="27" y="148"/>
                  </a:cubicBezTo>
                  <a:cubicBezTo>
                    <a:pt x="18" y="134"/>
                    <a:pt x="14" y="119"/>
                    <a:pt x="14" y="102"/>
                  </a:cubicBezTo>
                  <a:cubicBezTo>
                    <a:pt x="14" y="83"/>
                    <a:pt x="19" y="66"/>
                    <a:pt x="30" y="50"/>
                  </a:cubicBezTo>
                  <a:cubicBezTo>
                    <a:pt x="40" y="34"/>
                    <a:pt x="56" y="21"/>
                    <a:pt x="76" y="13"/>
                  </a:cubicBezTo>
                  <a:cubicBezTo>
                    <a:pt x="97" y="4"/>
                    <a:pt x="119" y="0"/>
                    <a:pt x="144" y="0"/>
                  </a:cubicBezTo>
                  <a:cubicBezTo>
                    <a:pt x="171" y="0"/>
                    <a:pt x="195" y="5"/>
                    <a:pt x="216" y="13"/>
                  </a:cubicBezTo>
                  <a:cubicBezTo>
                    <a:pt x="237" y="22"/>
                    <a:pt x="253" y="35"/>
                    <a:pt x="264" y="52"/>
                  </a:cubicBezTo>
                  <a:cubicBezTo>
                    <a:pt x="276" y="69"/>
                    <a:pt x="282" y="89"/>
                    <a:pt x="283" y="110"/>
                  </a:cubicBezTo>
                  <a:cubicBezTo>
                    <a:pt x="236" y="114"/>
                    <a:pt x="236" y="114"/>
                    <a:pt x="236" y="114"/>
                  </a:cubicBezTo>
                  <a:cubicBezTo>
                    <a:pt x="233" y="91"/>
                    <a:pt x="225" y="73"/>
                    <a:pt x="210" y="61"/>
                  </a:cubicBezTo>
                  <a:cubicBezTo>
                    <a:pt x="196" y="49"/>
                    <a:pt x="174" y="43"/>
                    <a:pt x="146" y="43"/>
                  </a:cubicBezTo>
                  <a:cubicBezTo>
                    <a:pt x="116" y="43"/>
                    <a:pt x="95" y="49"/>
                    <a:pt x="81" y="60"/>
                  </a:cubicBezTo>
                  <a:cubicBezTo>
                    <a:pt x="68" y="70"/>
                    <a:pt x="61" y="83"/>
                    <a:pt x="61" y="99"/>
                  </a:cubicBezTo>
                  <a:cubicBezTo>
                    <a:pt x="61" y="112"/>
                    <a:pt x="66" y="123"/>
                    <a:pt x="75" y="131"/>
                  </a:cubicBezTo>
                  <a:cubicBezTo>
                    <a:pt x="85" y="140"/>
                    <a:pt x="109" y="149"/>
                    <a:pt x="149" y="158"/>
                  </a:cubicBezTo>
                  <a:cubicBezTo>
                    <a:pt x="189" y="167"/>
                    <a:pt x="216" y="174"/>
                    <a:pt x="231" y="181"/>
                  </a:cubicBezTo>
                  <a:cubicBezTo>
                    <a:pt x="252" y="191"/>
                    <a:pt x="268" y="204"/>
                    <a:pt x="278" y="219"/>
                  </a:cubicBezTo>
                  <a:cubicBezTo>
                    <a:pt x="289" y="234"/>
                    <a:pt x="294" y="251"/>
                    <a:pt x="294" y="271"/>
                  </a:cubicBezTo>
                  <a:cubicBezTo>
                    <a:pt x="294" y="291"/>
                    <a:pt x="288" y="309"/>
                    <a:pt x="277" y="327"/>
                  </a:cubicBezTo>
                  <a:cubicBezTo>
                    <a:pt x="266" y="344"/>
                    <a:pt x="249" y="358"/>
                    <a:pt x="228" y="367"/>
                  </a:cubicBezTo>
                  <a:cubicBezTo>
                    <a:pt x="207" y="377"/>
                    <a:pt x="184" y="382"/>
                    <a:pt x="157" y="382"/>
                  </a:cubicBezTo>
                  <a:cubicBezTo>
                    <a:pt x="124" y="382"/>
                    <a:pt x="96" y="377"/>
                    <a:pt x="73" y="367"/>
                  </a:cubicBezTo>
                  <a:cubicBezTo>
                    <a:pt x="51" y="357"/>
                    <a:pt x="33" y="343"/>
                    <a:pt x="20" y="323"/>
                  </a:cubicBezTo>
                  <a:cubicBezTo>
                    <a:pt x="7" y="304"/>
                    <a:pt x="1" y="282"/>
                    <a:pt x="0" y="25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4" name="Group 537"/>
          <p:cNvGrpSpPr>
            <a:grpSpLocks/>
          </p:cNvGrpSpPr>
          <p:nvPr/>
        </p:nvGrpSpPr>
        <p:grpSpPr bwMode="auto">
          <a:xfrm>
            <a:off x="5764272" y="1048359"/>
            <a:ext cx="658329" cy="135731"/>
            <a:chOff x="7749" y="1856"/>
            <a:chExt cx="1736" cy="358"/>
          </a:xfrm>
        </p:grpSpPr>
        <p:sp>
          <p:nvSpPr>
            <p:cNvPr id="8573" name="Freeform 285"/>
            <p:cNvSpPr>
              <a:spLocks/>
            </p:cNvSpPr>
            <p:nvPr/>
          </p:nvSpPr>
          <p:spPr bwMode="auto">
            <a:xfrm>
              <a:off x="7749" y="1856"/>
              <a:ext cx="277" cy="358"/>
            </a:xfrm>
            <a:custGeom>
              <a:avLst/>
              <a:gdLst>
                <a:gd name="T0" fmla="*/ 0 w 204"/>
                <a:gd name="T1" fmla="*/ 265559 h 264"/>
                <a:gd name="T2" fmla="*/ 48413 w 204"/>
                <a:gd name="T3" fmla="*/ 260831 h 264"/>
                <a:gd name="T4" fmla="*/ 65737 w 204"/>
                <a:gd name="T5" fmla="*/ 307784 h 264"/>
                <a:gd name="T6" fmla="*/ 104793 w 204"/>
                <a:gd name="T7" fmla="*/ 337639 h 264"/>
                <a:gd name="T8" fmla="*/ 167338 w 204"/>
                <a:gd name="T9" fmla="*/ 349910 h 264"/>
                <a:gd name="T10" fmla="*/ 219410 w 204"/>
                <a:gd name="T11" fmla="*/ 340461 h 264"/>
                <a:gd name="T12" fmla="*/ 253357 w 204"/>
                <a:gd name="T13" fmla="*/ 316660 h 264"/>
                <a:gd name="T14" fmla="*/ 263564 w 204"/>
                <a:gd name="T15" fmla="*/ 284830 h 264"/>
                <a:gd name="T16" fmla="*/ 253357 w 204"/>
                <a:gd name="T17" fmla="*/ 253002 h 264"/>
                <a:gd name="T18" fmla="*/ 216831 w 204"/>
                <a:gd name="T19" fmla="*/ 230479 h 264"/>
                <a:gd name="T20" fmla="*/ 148120 w 204"/>
                <a:gd name="T21" fmla="*/ 212625 h 264"/>
                <a:gd name="T22" fmla="*/ 70071 w 204"/>
                <a:gd name="T23" fmla="*/ 188751 h 264"/>
                <a:gd name="T24" fmla="*/ 29411 w 204"/>
                <a:gd name="T25" fmla="*/ 151942 h 264"/>
                <a:gd name="T26" fmla="*/ 15952 w 204"/>
                <a:gd name="T27" fmla="*/ 104598 h 264"/>
                <a:gd name="T28" fmla="*/ 32839 w 204"/>
                <a:gd name="T29" fmla="*/ 50382 h 264"/>
                <a:gd name="T30" fmla="*/ 82212 w 204"/>
                <a:gd name="T31" fmla="*/ 13546 h 264"/>
                <a:gd name="T32" fmla="*/ 154901 w 204"/>
                <a:gd name="T33" fmla="*/ 0 h 264"/>
                <a:gd name="T34" fmla="*/ 231954 w 204"/>
                <a:gd name="T35" fmla="*/ 13546 h 264"/>
                <a:gd name="T36" fmla="*/ 282267 w 204"/>
                <a:gd name="T37" fmla="*/ 53898 h 264"/>
                <a:gd name="T38" fmla="*/ 301971 w 204"/>
                <a:gd name="T39" fmla="*/ 114221 h 264"/>
                <a:gd name="T40" fmla="*/ 251172 w 204"/>
                <a:gd name="T41" fmla="*/ 118059 h 264"/>
                <a:gd name="T42" fmla="*/ 225052 w 204"/>
                <a:gd name="T43" fmla="*/ 62242 h 264"/>
                <a:gd name="T44" fmla="*/ 156098 w 204"/>
                <a:gd name="T45" fmla="*/ 45805 h 264"/>
                <a:gd name="T46" fmla="*/ 87998 w 204"/>
                <a:gd name="T47" fmla="*/ 62114 h 264"/>
                <a:gd name="T48" fmla="*/ 65737 w 204"/>
                <a:gd name="T49" fmla="*/ 102041 h 264"/>
                <a:gd name="T50" fmla="*/ 80337 w 204"/>
                <a:gd name="T51" fmla="*/ 135399 h 264"/>
                <a:gd name="T52" fmla="*/ 158722 w 204"/>
                <a:gd name="T53" fmla="*/ 163762 h 264"/>
                <a:gd name="T54" fmla="*/ 246974 w 204"/>
                <a:gd name="T55" fmla="*/ 187644 h 264"/>
                <a:gd name="T56" fmla="*/ 297924 w 204"/>
                <a:gd name="T57" fmla="*/ 226080 h 264"/>
                <a:gd name="T58" fmla="*/ 314957 w 204"/>
                <a:gd name="T59" fmla="*/ 280985 h 264"/>
                <a:gd name="T60" fmla="*/ 296455 w 204"/>
                <a:gd name="T61" fmla="*/ 337639 h 264"/>
                <a:gd name="T62" fmla="*/ 244332 w 204"/>
                <a:gd name="T63" fmla="*/ 378894 h 264"/>
                <a:gd name="T64" fmla="*/ 168383 w 204"/>
                <a:gd name="T65" fmla="*/ 394501 h 264"/>
                <a:gd name="T66" fmla="*/ 78888 w 204"/>
                <a:gd name="T67" fmla="*/ 378894 h 264"/>
                <a:gd name="T68" fmla="*/ 21660 w 204"/>
                <a:gd name="T69" fmla="*/ 335156 h 264"/>
                <a:gd name="T70" fmla="*/ 0 w 204"/>
                <a:gd name="T71" fmla="*/ 265559 h 2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4"/>
                <a:gd name="T109" fmla="*/ 0 h 264"/>
                <a:gd name="T110" fmla="*/ 204 w 204"/>
                <a:gd name="T111" fmla="*/ 264 h 2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4" h="264">
                  <a:moveTo>
                    <a:pt x="0" y="178"/>
                  </a:moveTo>
                  <a:cubicBezTo>
                    <a:pt x="32" y="175"/>
                    <a:pt x="32" y="175"/>
                    <a:pt x="32" y="175"/>
                  </a:cubicBezTo>
                  <a:cubicBezTo>
                    <a:pt x="34" y="188"/>
                    <a:pt x="37" y="198"/>
                    <a:pt x="43" y="206"/>
                  </a:cubicBezTo>
                  <a:cubicBezTo>
                    <a:pt x="48" y="215"/>
                    <a:pt x="57" y="221"/>
                    <a:pt x="68" y="226"/>
                  </a:cubicBezTo>
                  <a:cubicBezTo>
                    <a:pt x="80" y="231"/>
                    <a:pt x="93" y="234"/>
                    <a:pt x="108" y="234"/>
                  </a:cubicBezTo>
                  <a:cubicBezTo>
                    <a:pt x="120" y="234"/>
                    <a:pt x="132" y="232"/>
                    <a:pt x="142" y="228"/>
                  </a:cubicBezTo>
                  <a:cubicBezTo>
                    <a:pt x="152" y="224"/>
                    <a:pt x="159" y="219"/>
                    <a:pt x="164" y="212"/>
                  </a:cubicBezTo>
                  <a:cubicBezTo>
                    <a:pt x="169" y="206"/>
                    <a:pt x="171" y="198"/>
                    <a:pt x="171" y="190"/>
                  </a:cubicBezTo>
                  <a:cubicBezTo>
                    <a:pt x="171" y="182"/>
                    <a:pt x="169" y="175"/>
                    <a:pt x="164" y="169"/>
                  </a:cubicBezTo>
                  <a:cubicBezTo>
                    <a:pt x="159" y="163"/>
                    <a:pt x="152" y="158"/>
                    <a:pt x="141" y="154"/>
                  </a:cubicBezTo>
                  <a:cubicBezTo>
                    <a:pt x="134" y="152"/>
                    <a:pt x="119" y="148"/>
                    <a:pt x="96" y="142"/>
                  </a:cubicBezTo>
                  <a:cubicBezTo>
                    <a:pt x="72" y="136"/>
                    <a:pt x="56" y="131"/>
                    <a:pt x="46" y="126"/>
                  </a:cubicBezTo>
                  <a:cubicBezTo>
                    <a:pt x="34" y="120"/>
                    <a:pt x="25" y="112"/>
                    <a:pt x="19" y="102"/>
                  </a:cubicBezTo>
                  <a:cubicBezTo>
                    <a:pt x="13" y="93"/>
                    <a:pt x="10" y="82"/>
                    <a:pt x="10" y="70"/>
                  </a:cubicBezTo>
                  <a:cubicBezTo>
                    <a:pt x="10" y="58"/>
                    <a:pt x="14" y="45"/>
                    <a:pt x="21" y="34"/>
                  </a:cubicBezTo>
                  <a:cubicBezTo>
                    <a:pt x="28" y="23"/>
                    <a:pt x="39" y="15"/>
                    <a:pt x="53" y="9"/>
                  </a:cubicBezTo>
                  <a:cubicBezTo>
                    <a:pt x="67" y="3"/>
                    <a:pt x="83" y="0"/>
                    <a:pt x="100" y="0"/>
                  </a:cubicBezTo>
                  <a:cubicBezTo>
                    <a:pt x="119" y="0"/>
                    <a:pt x="136" y="3"/>
                    <a:pt x="150" y="9"/>
                  </a:cubicBezTo>
                  <a:cubicBezTo>
                    <a:pt x="164" y="15"/>
                    <a:pt x="176" y="24"/>
                    <a:pt x="183" y="36"/>
                  </a:cubicBezTo>
                  <a:cubicBezTo>
                    <a:pt x="191" y="48"/>
                    <a:pt x="195" y="61"/>
                    <a:pt x="196" y="76"/>
                  </a:cubicBezTo>
                  <a:cubicBezTo>
                    <a:pt x="163" y="79"/>
                    <a:pt x="163" y="79"/>
                    <a:pt x="163" y="79"/>
                  </a:cubicBezTo>
                  <a:cubicBezTo>
                    <a:pt x="162" y="63"/>
                    <a:pt x="156" y="50"/>
                    <a:pt x="146" y="42"/>
                  </a:cubicBezTo>
                  <a:cubicBezTo>
                    <a:pt x="136" y="34"/>
                    <a:pt x="121" y="30"/>
                    <a:pt x="101" y="30"/>
                  </a:cubicBezTo>
                  <a:cubicBezTo>
                    <a:pt x="81" y="30"/>
                    <a:pt x="66" y="34"/>
                    <a:pt x="57" y="41"/>
                  </a:cubicBezTo>
                  <a:cubicBezTo>
                    <a:pt x="47" y="49"/>
                    <a:pt x="43" y="58"/>
                    <a:pt x="43" y="68"/>
                  </a:cubicBezTo>
                  <a:cubicBezTo>
                    <a:pt x="43" y="77"/>
                    <a:pt x="46" y="85"/>
                    <a:pt x="52" y="91"/>
                  </a:cubicBezTo>
                  <a:cubicBezTo>
                    <a:pt x="59" y="97"/>
                    <a:pt x="76" y="103"/>
                    <a:pt x="103" y="109"/>
                  </a:cubicBezTo>
                  <a:cubicBezTo>
                    <a:pt x="131" y="115"/>
                    <a:pt x="150" y="121"/>
                    <a:pt x="160" y="125"/>
                  </a:cubicBezTo>
                  <a:cubicBezTo>
                    <a:pt x="175" y="132"/>
                    <a:pt x="186" y="141"/>
                    <a:pt x="193" y="151"/>
                  </a:cubicBezTo>
                  <a:cubicBezTo>
                    <a:pt x="200" y="162"/>
                    <a:pt x="204" y="174"/>
                    <a:pt x="204" y="188"/>
                  </a:cubicBezTo>
                  <a:cubicBezTo>
                    <a:pt x="204" y="201"/>
                    <a:pt x="200" y="214"/>
                    <a:pt x="192" y="226"/>
                  </a:cubicBezTo>
                  <a:cubicBezTo>
                    <a:pt x="184" y="238"/>
                    <a:pt x="173" y="247"/>
                    <a:pt x="158" y="254"/>
                  </a:cubicBezTo>
                  <a:cubicBezTo>
                    <a:pt x="144" y="261"/>
                    <a:pt x="127" y="264"/>
                    <a:pt x="109" y="264"/>
                  </a:cubicBezTo>
                  <a:cubicBezTo>
                    <a:pt x="86" y="264"/>
                    <a:pt x="67" y="261"/>
                    <a:pt x="51" y="254"/>
                  </a:cubicBezTo>
                  <a:cubicBezTo>
                    <a:pt x="35" y="247"/>
                    <a:pt x="23" y="237"/>
                    <a:pt x="14" y="224"/>
                  </a:cubicBezTo>
                  <a:cubicBezTo>
                    <a:pt x="5" y="210"/>
                    <a:pt x="1" y="195"/>
                    <a:pt x="0" y="178"/>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4" name="Freeform 286"/>
            <p:cNvSpPr>
              <a:spLocks noEditPoints="1"/>
            </p:cNvSpPr>
            <p:nvPr/>
          </p:nvSpPr>
          <p:spPr bwMode="auto">
            <a:xfrm>
              <a:off x="8073" y="1856"/>
              <a:ext cx="333" cy="358"/>
            </a:xfrm>
            <a:custGeom>
              <a:avLst/>
              <a:gdLst>
                <a:gd name="T0" fmla="*/ 0 w 245"/>
                <a:gd name="T1" fmla="*/ 201323 h 264"/>
                <a:gd name="T2" fmla="*/ 55588 w 245"/>
                <a:gd name="T3" fmla="*/ 53898 h 264"/>
                <a:gd name="T4" fmla="*/ 194494 w 245"/>
                <a:gd name="T5" fmla="*/ 0 h 264"/>
                <a:gd name="T6" fmla="*/ 295053 w 245"/>
                <a:gd name="T7" fmla="*/ 24960 h 264"/>
                <a:gd name="T8" fmla="*/ 363976 w 245"/>
                <a:gd name="T9" fmla="*/ 95892 h 264"/>
                <a:gd name="T10" fmla="*/ 387715 w 245"/>
                <a:gd name="T11" fmla="*/ 197662 h 264"/>
                <a:gd name="T12" fmla="*/ 362083 w 245"/>
                <a:gd name="T13" fmla="*/ 301905 h 264"/>
                <a:gd name="T14" fmla="*/ 291159 w 245"/>
                <a:gd name="T15" fmla="*/ 370213 h 264"/>
                <a:gd name="T16" fmla="*/ 194494 w 245"/>
                <a:gd name="T17" fmla="*/ 394501 h 264"/>
                <a:gd name="T18" fmla="*/ 91345 w 245"/>
                <a:gd name="T19" fmla="*/ 369095 h 264"/>
                <a:gd name="T20" fmla="*/ 23050 w 245"/>
                <a:gd name="T21" fmla="*/ 297765 h 264"/>
                <a:gd name="T22" fmla="*/ 0 w 245"/>
                <a:gd name="T23" fmla="*/ 201323 h 264"/>
                <a:gd name="T24" fmla="*/ 55588 w 245"/>
                <a:gd name="T25" fmla="*/ 203351 h 264"/>
                <a:gd name="T26" fmla="*/ 94939 w 245"/>
                <a:gd name="T27" fmla="*/ 312543 h 264"/>
                <a:gd name="T28" fmla="*/ 193136 w 245"/>
                <a:gd name="T29" fmla="*/ 351734 h 264"/>
                <a:gd name="T30" fmla="*/ 291159 w 245"/>
                <a:gd name="T31" fmla="*/ 310387 h 264"/>
                <a:gd name="T32" fmla="*/ 330975 w 245"/>
                <a:gd name="T33" fmla="*/ 197662 h 264"/>
                <a:gd name="T34" fmla="*/ 314064 w 245"/>
                <a:gd name="T35" fmla="*/ 116663 h 264"/>
                <a:gd name="T36" fmla="*/ 267790 w 245"/>
                <a:gd name="T37" fmla="*/ 62242 h 264"/>
                <a:gd name="T38" fmla="*/ 194494 w 245"/>
                <a:gd name="T39" fmla="*/ 43296 h 264"/>
                <a:gd name="T40" fmla="*/ 96739 w 245"/>
                <a:gd name="T41" fmla="*/ 80490 h 264"/>
                <a:gd name="T42" fmla="*/ 55588 w 245"/>
                <a:gd name="T43" fmla="*/ 203351 h 2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5"/>
                <a:gd name="T67" fmla="*/ 0 h 264"/>
                <a:gd name="T68" fmla="*/ 245 w 245"/>
                <a:gd name="T69" fmla="*/ 264 h 2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5" h="264">
                  <a:moveTo>
                    <a:pt x="0" y="135"/>
                  </a:moveTo>
                  <a:cubicBezTo>
                    <a:pt x="0" y="93"/>
                    <a:pt x="12" y="60"/>
                    <a:pt x="35" y="36"/>
                  </a:cubicBezTo>
                  <a:cubicBezTo>
                    <a:pt x="57" y="12"/>
                    <a:pt x="87" y="0"/>
                    <a:pt x="123" y="0"/>
                  </a:cubicBezTo>
                  <a:cubicBezTo>
                    <a:pt x="146" y="0"/>
                    <a:pt x="168" y="5"/>
                    <a:pt x="187" y="17"/>
                  </a:cubicBezTo>
                  <a:cubicBezTo>
                    <a:pt x="205" y="28"/>
                    <a:pt x="220" y="44"/>
                    <a:pt x="230" y="64"/>
                  </a:cubicBezTo>
                  <a:cubicBezTo>
                    <a:pt x="240" y="84"/>
                    <a:pt x="245" y="107"/>
                    <a:pt x="245" y="132"/>
                  </a:cubicBezTo>
                  <a:cubicBezTo>
                    <a:pt x="245" y="158"/>
                    <a:pt x="240" y="182"/>
                    <a:pt x="229" y="202"/>
                  </a:cubicBezTo>
                  <a:cubicBezTo>
                    <a:pt x="219" y="222"/>
                    <a:pt x="204" y="238"/>
                    <a:pt x="185" y="248"/>
                  </a:cubicBezTo>
                  <a:cubicBezTo>
                    <a:pt x="165" y="259"/>
                    <a:pt x="145" y="264"/>
                    <a:pt x="123" y="264"/>
                  </a:cubicBezTo>
                  <a:cubicBezTo>
                    <a:pt x="99" y="264"/>
                    <a:pt x="77" y="258"/>
                    <a:pt x="58" y="247"/>
                  </a:cubicBezTo>
                  <a:cubicBezTo>
                    <a:pt x="39" y="235"/>
                    <a:pt x="25" y="219"/>
                    <a:pt x="15" y="199"/>
                  </a:cubicBezTo>
                  <a:cubicBezTo>
                    <a:pt x="5" y="179"/>
                    <a:pt x="0" y="158"/>
                    <a:pt x="0" y="135"/>
                  </a:cubicBezTo>
                  <a:close/>
                  <a:moveTo>
                    <a:pt x="35" y="136"/>
                  </a:moveTo>
                  <a:cubicBezTo>
                    <a:pt x="35" y="167"/>
                    <a:pt x="44" y="191"/>
                    <a:pt x="60" y="209"/>
                  </a:cubicBezTo>
                  <a:cubicBezTo>
                    <a:pt x="77" y="226"/>
                    <a:pt x="97" y="235"/>
                    <a:pt x="122" y="235"/>
                  </a:cubicBezTo>
                  <a:cubicBezTo>
                    <a:pt x="148" y="235"/>
                    <a:pt x="169" y="226"/>
                    <a:pt x="185" y="208"/>
                  </a:cubicBezTo>
                  <a:cubicBezTo>
                    <a:pt x="202" y="191"/>
                    <a:pt x="210" y="165"/>
                    <a:pt x="210" y="132"/>
                  </a:cubicBezTo>
                  <a:cubicBezTo>
                    <a:pt x="210" y="111"/>
                    <a:pt x="206" y="93"/>
                    <a:pt x="199" y="78"/>
                  </a:cubicBezTo>
                  <a:cubicBezTo>
                    <a:pt x="192" y="62"/>
                    <a:pt x="182" y="50"/>
                    <a:pt x="169" y="42"/>
                  </a:cubicBezTo>
                  <a:cubicBezTo>
                    <a:pt x="155" y="33"/>
                    <a:pt x="140" y="29"/>
                    <a:pt x="123" y="29"/>
                  </a:cubicBezTo>
                  <a:cubicBezTo>
                    <a:pt x="99" y="29"/>
                    <a:pt x="78" y="37"/>
                    <a:pt x="61" y="54"/>
                  </a:cubicBezTo>
                  <a:cubicBezTo>
                    <a:pt x="44" y="70"/>
                    <a:pt x="35" y="97"/>
                    <a:pt x="35" y="136"/>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5" name="Freeform 287"/>
            <p:cNvSpPr>
              <a:spLocks/>
            </p:cNvSpPr>
            <p:nvPr/>
          </p:nvSpPr>
          <p:spPr bwMode="auto">
            <a:xfrm>
              <a:off x="8452" y="1856"/>
              <a:ext cx="305" cy="358"/>
            </a:xfrm>
            <a:custGeom>
              <a:avLst/>
              <a:gdLst>
                <a:gd name="T0" fmla="*/ 284001 w 225"/>
                <a:gd name="T1" fmla="*/ 254457 h 264"/>
                <a:gd name="T2" fmla="*/ 333124 w 225"/>
                <a:gd name="T3" fmla="*/ 268042 h 264"/>
                <a:gd name="T4" fmla="*/ 276653 w 225"/>
                <a:gd name="T5" fmla="*/ 361721 h 264"/>
                <a:gd name="T6" fmla="*/ 178741 w 225"/>
                <a:gd name="T7" fmla="*/ 394501 h 264"/>
                <a:gd name="T8" fmla="*/ 76662 w 225"/>
                <a:gd name="T9" fmla="*/ 369095 h 264"/>
                <a:gd name="T10" fmla="*/ 19855 w 225"/>
                <a:gd name="T11" fmla="*/ 297765 h 264"/>
                <a:gd name="T12" fmla="*/ 0 w 225"/>
                <a:gd name="T13" fmla="*/ 193961 h 264"/>
                <a:gd name="T14" fmla="*/ 21900 w 225"/>
                <a:gd name="T15" fmla="*/ 91723 h 264"/>
                <a:gd name="T16" fmla="*/ 86585 w 225"/>
                <a:gd name="T17" fmla="*/ 22253 h 264"/>
                <a:gd name="T18" fmla="*/ 178741 w 225"/>
                <a:gd name="T19" fmla="*/ 0 h 264"/>
                <a:gd name="T20" fmla="*/ 274161 w 225"/>
                <a:gd name="T21" fmla="*/ 30176 h 264"/>
                <a:gd name="T22" fmla="*/ 328442 w 225"/>
                <a:gd name="T23" fmla="*/ 110583 h 264"/>
                <a:gd name="T24" fmla="*/ 278908 w 225"/>
                <a:gd name="T25" fmla="*/ 122943 h 264"/>
                <a:gd name="T26" fmla="*/ 240543 w 225"/>
                <a:gd name="T27" fmla="*/ 62242 h 264"/>
                <a:gd name="T28" fmla="*/ 175938 w 225"/>
                <a:gd name="T29" fmla="*/ 43296 h 264"/>
                <a:gd name="T30" fmla="*/ 103920 w 225"/>
                <a:gd name="T31" fmla="*/ 64201 h 264"/>
                <a:gd name="T32" fmla="*/ 61813 w 225"/>
                <a:gd name="T33" fmla="*/ 121069 h 264"/>
                <a:gd name="T34" fmla="*/ 50151 w 225"/>
                <a:gd name="T35" fmla="*/ 193961 h 264"/>
                <a:gd name="T36" fmla="*/ 65406 w 225"/>
                <a:gd name="T37" fmla="*/ 279408 h 264"/>
                <a:gd name="T38" fmla="*/ 108453 w 225"/>
                <a:gd name="T39" fmla="*/ 333096 h 264"/>
                <a:gd name="T40" fmla="*/ 174041 w 225"/>
                <a:gd name="T41" fmla="*/ 351734 h 264"/>
                <a:gd name="T42" fmla="*/ 244817 w 225"/>
                <a:gd name="T43" fmla="*/ 327102 h 264"/>
                <a:gd name="T44" fmla="*/ 284001 w 225"/>
                <a:gd name="T45" fmla="*/ 254457 h 2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5"/>
                <a:gd name="T70" fmla="*/ 0 h 264"/>
                <a:gd name="T71" fmla="*/ 225 w 225"/>
                <a:gd name="T72" fmla="*/ 264 h 26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5" h="264">
                  <a:moveTo>
                    <a:pt x="192" y="170"/>
                  </a:moveTo>
                  <a:cubicBezTo>
                    <a:pt x="225" y="179"/>
                    <a:pt x="225" y="179"/>
                    <a:pt x="225" y="179"/>
                  </a:cubicBezTo>
                  <a:cubicBezTo>
                    <a:pt x="218" y="207"/>
                    <a:pt x="206" y="228"/>
                    <a:pt x="187" y="242"/>
                  </a:cubicBezTo>
                  <a:cubicBezTo>
                    <a:pt x="169" y="257"/>
                    <a:pt x="146" y="264"/>
                    <a:pt x="120" y="264"/>
                  </a:cubicBezTo>
                  <a:cubicBezTo>
                    <a:pt x="92" y="264"/>
                    <a:pt x="70" y="259"/>
                    <a:pt x="52" y="247"/>
                  </a:cubicBezTo>
                  <a:cubicBezTo>
                    <a:pt x="35" y="236"/>
                    <a:pt x="22" y="220"/>
                    <a:pt x="13" y="199"/>
                  </a:cubicBezTo>
                  <a:cubicBezTo>
                    <a:pt x="4" y="177"/>
                    <a:pt x="0" y="155"/>
                    <a:pt x="0" y="130"/>
                  </a:cubicBezTo>
                  <a:cubicBezTo>
                    <a:pt x="0" y="104"/>
                    <a:pt x="5" y="80"/>
                    <a:pt x="15" y="61"/>
                  </a:cubicBezTo>
                  <a:cubicBezTo>
                    <a:pt x="25" y="41"/>
                    <a:pt x="39" y="26"/>
                    <a:pt x="58" y="15"/>
                  </a:cubicBezTo>
                  <a:cubicBezTo>
                    <a:pt x="77" y="5"/>
                    <a:pt x="98" y="0"/>
                    <a:pt x="120" y="0"/>
                  </a:cubicBezTo>
                  <a:cubicBezTo>
                    <a:pt x="146" y="0"/>
                    <a:pt x="167" y="7"/>
                    <a:pt x="185" y="20"/>
                  </a:cubicBezTo>
                  <a:cubicBezTo>
                    <a:pt x="202" y="33"/>
                    <a:pt x="214" y="51"/>
                    <a:pt x="221" y="74"/>
                  </a:cubicBezTo>
                  <a:cubicBezTo>
                    <a:pt x="188" y="82"/>
                    <a:pt x="188" y="82"/>
                    <a:pt x="188" y="82"/>
                  </a:cubicBezTo>
                  <a:cubicBezTo>
                    <a:pt x="182" y="64"/>
                    <a:pt x="173" y="50"/>
                    <a:pt x="162" y="42"/>
                  </a:cubicBezTo>
                  <a:cubicBezTo>
                    <a:pt x="151" y="33"/>
                    <a:pt x="137" y="29"/>
                    <a:pt x="119" y="29"/>
                  </a:cubicBezTo>
                  <a:cubicBezTo>
                    <a:pt x="100" y="29"/>
                    <a:pt x="83" y="34"/>
                    <a:pt x="70" y="43"/>
                  </a:cubicBezTo>
                  <a:cubicBezTo>
                    <a:pt x="57" y="52"/>
                    <a:pt x="48" y="65"/>
                    <a:pt x="42" y="81"/>
                  </a:cubicBezTo>
                  <a:cubicBezTo>
                    <a:pt x="37" y="97"/>
                    <a:pt x="34" y="113"/>
                    <a:pt x="34" y="130"/>
                  </a:cubicBezTo>
                  <a:cubicBezTo>
                    <a:pt x="34" y="152"/>
                    <a:pt x="38" y="171"/>
                    <a:pt x="44" y="187"/>
                  </a:cubicBezTo>
                  <a:cubicBezTo>
                    <a:pt x="50" y="203"/>
                    <a:pt x="60" y="215"/>
                    <a:pt x="73" y="223"/>
                  </a:cubicBezTo>
                  <a:cubicBezTo>
                    <a:pt x="87" y="231"/>
                    <a:pt x="101" y="235"/>
                    <a:pt x="117" y="235"/>
                  </a:cubicBezTo>
                  <a:cubicBezTo>
                    <a:pt x="136" y="235"/>
                    <a:pt x="152" y="230"/>
                    <a:pt x="165" y="219"/>
                  </a:cubicBezTo>
                  <a:cubicBezTo>
                    <a:pt x="178" y="208"/>
                    <a:pt x="187" y="192"/>
                    <a:pt x="192" y="17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6" name="Rectangle 288"/>
            <p:cNvSpPr>
              <a:spLocks noChangeArrowheads="1"/>
            </p:cNvSpPr>
            <p:nvPr/>
          </p:nvSpPr>
          <p:spPr bwMode="auto">
            <a:xfrm>
              <a:off x="8822" y="1861"/>
              <a:ext cx="46" cy="347"/>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7" name="Freeform 289"/>
            <p:cNvSpPr>
              <a:spLocks noEditPoints="1"/>
            </p:cNvSpPr>
            <p:nvPr/>
          </p:nvSpPr>
          <p:spPr bwMode="auto">
            <a:xfrm>
              <a:off x="8910" y="1861"/>
              <a:ext cx="324" cy="347"/>
            </a:xfrm>
            <a:custGeom>
              <a:avLst/>
              <a:gdLst>
                <a:gd name="T0" fmla="*/ 0 w 239"/>
                <a:gd name="T1" fmla="*/ 378401 h 256"/>
                <a:gd name="T2" fmla="*/ 145700 w 239"/>
                <a:gd name="T3" fmla="*/ 0 h 256"/>
                <a:gd name="T4" fmla="*/ 199846 w 239"/>
                <a:gd name="T5" fmla="*/ 0 h 256"/>
                <a:gd name="T6" fmla="*/ 354554 w 239"/>
                <a:gd name="T7" fmla="*/ 378401 h 256"/>
                <a:gd name="T8" fmla="*/ 297973 w 239"/>
                <a:gd name="T9" fmla="*/ 378401 h 256"/>
                <a:gd name="T10" fmla="*/ 254339 w 239"/>
                <a:gd name="T11" fmla="*/ 262983 h 256"/>
                <a:gd name="T12" fmla="*/ 95425 w 239"/>
                <a:gd name="T13" fmla="*/ 262983 h 256"/>
                <a:gd name="T14" fmla="*/ 53121 w 239"/>
                <a:gd name="T15" fmla="*/ 378401 h 256"/>
                <a:gd name="T16" fmla="*/ 0 w 239"/>
                <a:gd name="T17" fmla="*/ 378401 h 256"/>
                <a:gd name="T18" fmla="*/ 109532 w 239"/>
                <a:gd name="T19" fmla="*/ 224220 h 256"/>
                <a:gd name="T20" fmla="*/ 237741 w 239"/>
                <a:gd name="T21" fmla="*/ 224220 h 256"/>
                <a:gd name="T22" fmla="*/ 199457 w 239"/>
                <a:gd name="T23" fmla="*/ 117324 h 256"/>
                <a:gd name="T24" fmla="*/ 172228 w 239"/>
                <a:gd name="T25" fmla="*/ 40177 h 256"/>
                <a:gd name="T26" fmla="*/ 151137 w 239"/>
                <a:gd name="T27" fmla="*/ 112957 h 256"/>
                <a:gd name="T28" fmla="*/ 109532 w 239"/>
                <a:gd name="T29" fmla="*/ 224220 h 2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9"/>
                <a:gd name="T46" fmla="*/ 0 h 256"/>
                <a:gd name="T47" fmla="*/ 239 w 239"/>
                <a:gd name="T48" fmla="*/ 256 h 2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9" h="256">
                  <a:moveTo>
                    <a:pt x="0" y="256"/>
                  </a:moveTo>
                  <a:cubicBezTo>
                    <a:pt x="98" y="0"/>
                    <a:pt x="98" y="0"/>
                    <a:pt x="98" y="0"/>
                  </a:cubicBezTo>
                  <a:cubicBezTo>
                    <a:pt x="135" y="0"/>
                    <a:pt x="135" y="0"/>
                    <a:pt x="135" y="0"/>
                  </a:cubicBezTo>
                  <a:cubicBezTo>
                    <a:pt x="239" y="256"/>
                    <a:pt x="239" y="256"/>
                    <a:pt x="239" y="256"/>
                  </a:cubicBezTo>
                  <a:cubicBezTo>
                    <a:pt x="201" y="256"/>
                    <a:pt x="201" y="256"/>
                    <a:pt x="201" y="256"/>
                  </a:cubicBezTo>
                  <a:cubicBezTo>
                    <a:pt x="171" y="178"/>
                    <a:pt x="171" y="178"/>
                    <a:pt x="171" y="178"/>
                  </a:cubicBezTo>
                  <a:cubicBezTo>
                    <a:pt x="64" y="178"/>
                    <a:pt x="64" y="178"/>
                    <a:pt x="64" y="178"/>
                  </a:cubicBezTo>
                  <a:cubicBezTo>
                    <a:pt x="36" y="256"/>
                    <a:pt x="36" y="256"/>
                    <a:pt x="36" y="256"/>
                  </a:cubicBezTo>
                  <a:lnTo>
                    <a:pt x="0" y="256"/>
                  </a:lnTo>
                  <a:close/>
                  <a:moveTo>
                    <a:pt x="74" y="151"/>
                  </a:moveTo>
                  <a:cubicBezTo>
                    <a:pt x="160" y="151"/>
                    <a:pt x="160" y="151"/>
                    <a:pt x="160" y="151"/>
                  </a:cubicBezTo>
                  <a:cubicBezTo>
                    <a:pt x="134" y="80"/>
                    <a:pt x="134" y="80"/>
                    <a:pt x="134" y="80"/>
                  </a:cubicBezTo>
                  <a:cubicBezTo>
                    <a:pt x="126" y="59"/>
                    <a:pt x="120" y="41"/>
                    <a:pt x="116" y="27"/>
                  </a:cubicBezTo>
                  <a:cubicBezTo>
                    <a:pt x="112" y="44"/>
                    <a:pt x="108" y="60"/>
                    <a:pt x="102" y="76"/>
                  </a:cubicBezTo>
                  <a:lnTo>
                    <a:pt x="74" y="15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8" name="Freeform 290"/>
            <p:cNvSpPr>
              <a:spLocks/>
            </p:cNvSpPr>
            <p:nvPr/>
          </p:nvSpPr>
          <p:spPr bwMode="auto">
            <a:xfrm>
              <a:off x="9270" y="1861"/>
              <a:ext cx="215" cy="347"/>
            </a:xfrm>
            <a:custGeom>
              <a:avLst/>
              <a:gdLst>
                <a:gd name="T0" fmla="*/ 0 w 215"/>
                <a:gd name="T1" fmla="*/ 347 h 347"/>
                <a:gd name="T2" fmla="*/ 0 w 215"/>
                <a:gd name="T3" fmla="*/ 0 h 347"/>
                <a:gd name="T4" fmla="*/ 46 w 215"/>
                <a:gd name="T5" fmla="*/ 0 h 347"/>
                <a:gd name="T6" fmla="*/ 46 w 215"/>
                <a:gd name="T7" fmla="*/ 307 h 347"/>
                <a:gd name="T8" fmla="*/ 215 w 215"/>
                <a:gd name="T9" fmla="*/ 307 h 347"/>
                <a:gd name="T10" fmla="*/ 215 w 215"/>
                <a:gd name="T11" fmla="*/ 347 h 347"/>
                <a:gd name="T12" fmla="*/ 0 w 215"/>
                <a:gd name="T13" fmla="*/ 347 h 347"/>
                <a:gd name="T14" fmla="*/ 0 60000 65536"/>
                <a:gd name="T15" fmla="*/ 0 60000 65536"/>
                <a:gd name="T16" fmla="*/ 0 60000 65536"/>
                <a:gd name="T17" fmla="*/ 0 60000 65536"/>
                <a:gd name="T18" fmla="*/ 0 60000 65536"/>
                <a:gd name="T19" fmla="*/ 0 60000 65536"/>
                <a:gd name="T20" fmla="*/ 0 60000 65536"/>
                <a:gd name="T21" fmla="*/ 0 w 215"/>
                <a:gd name="T22" fmla="*/ 0 h 347"/>
                <a:gd name="T23" fmla="*/ 215 w 215"/>
                <a:gd name="T24" fmla="*/ 347 h 3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 h="347">
                  <a:moveTo>
                    <a:pt x="0" y="347"/>
                  </a:moveTo>
                  <a:lnTo>
                    <a:pt x="0" y="0"/>
                  </a:lnTo>
                  <a:lnTo>
                    <a:pt x="46" y="0"/>
                  </a:lnTo>
                  <a:lnTo>
                    <a:pt x="46" y="307"/>
                  </a:lnTo>
                  <a:lnTo>
                    <a:pt x="215" y="307"/>
                  </a:lnTo>
                  <a:lnTo>
                    <a:pt x="215" y="347"/>
                  </a:lnTo>
                  <a:lnTo>
                    <a:pt x="0" y="34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5" name="Group 541"/>
          <p:cNvGrpSpPr>
            <a:grpSpLocks/>
          </p:cNvGrpSpPr>
          <p:nvPr/>
        </p:nvGrpSpPr>
        <p:grpSpPr bwMode="auto">
          <a:xfrm>
            <a:off x="2870234" y="3045023"/>
            <a:ext cx="1196423" cy="119658"/>
            <a:chOff x="4907" y="1"/>
            <a:chExt cx="4700" cy="470"/>
          </a:xfrm>
        </p:grpSpPr>
        <p:sp>
          <p:nvSpPr>
            <p:cNvPr id="8562" name="Freeform 291"/>
            <p:cNvSpPr>
              <a:spLocks/>
            </p:cNvSpPr>
            <p:nvPr/>
          </p:nvSpPr>
          <p:spPr bwMode="auto">
            <a:xfrm>
              <a:off x="4907" y="8"/>
              <a:ext cx="360" cy="455"/>
            </a:xfrm>
            <a:custGeom>
              <a:avLst/>
              <a:gdLst>
                <a:gd name="T0" fmla="*/ 149 w 360"/>
                <a:gd name="T1" fmla="*/ 455 h 455"/>
                <a:gd name="T2" fmla="*/ 149 w 360"/>
                <a:gd name="T3" fmla="*/ 54 h 455"/>
                <a:gd name="T4" fmla="*/ 0 w 360"/>
                <a:gd name="T5" fmla="*/ 54 h 455"/>
                <a:gd name="T6" fmla="*/ 0 w 360"/>
                <a:gd name="T7" fmla="*/ 0 h 455"/>
                <a:gd name="T8" fmla="*/ 360 w 360"/>
                <a:gd name="T9" fmla="*/ 0 h 455"/>
                <a:gd name="T10" fmla="*/ 360 w 360"/>
                <a:gd name="T11" fmla="*/ 54 h 455"/>
                <a:gd name="T12" fmla="*/ 210 w 360"/>
                <a:gd name="T13" fmla="*/ 54 h 455"/>
                <a:gd name="T14" fmla="*/ 210 w 360"/>
                <a:gd name="T15" fmla="*/ 455 h 455"/>
                <a:gd name="T16" fmla="*/ 149 w 360"/>
                <a:gd name="T17" fmla="*/ 455 h 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0"/>
                <a:gd name="T28" fmla="*/ 0 h 455"/>
                <a:gd name="T29" fmla="*/ 360 w 360"/>
                <a:gd name="T30" fmla="*/ 455 h 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0" h="455">
                  <a:moveTo>
                    <a:pt x="149" y="455"/>
                  </a:moveTo>
                  <a:lnTo>
                    <a:pt x="149" y="54"/>
                  </a:lnTo>
                  <a:lnTo>
                    <a:pt x="0" y="54"/>
                  </a:lnTo>
                  <a:lnTo>
                    <a:pt x="0" y="0"/>
                  </a:lnTo>
                  <a:lnTo>
                    <a:pt x="360" y="0"/>
                  </a:lnTo>
                  <a:lnTo>
                    <a:pt x="360" y="54"/>
                  </a:lnTo>
                  <a:lnTo>
                    <a:pt x="210" y="54"/>
                  </a:lnTo>
                  <a:lnTo>
                    <a:pt x="210" y="455"/>
                  </a:lnTo>
                  <a:lnTo>
                    <a:pt x="149"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3" name="Freeform 292"/>
            <p:cNvSpPr>
              <a:spLocks noEditPoints="1"/>
            </p:cNvSpPr>
            <p:nvPr/>
          </p:nvSpPr>
          <p:spPr bwMode="auto">
            <a:xfrm>
              <a:off x="5330" y="8"/>
              <a:ext cx="401" cy="455"/>
            </a:xfrm>
            <a:custGeom>
              <a:avLst/>
              <a:gdLst>
                <a:gd name="T0" fmla="*/ 0 w 295"/>
                <a:gd name="T1" fmla="*/ 520168 h 335"/>
                <a:gd name="T2" fmla="*/ 0 w 295"/>
                <a:gd name="T3" fmla="*/ 0 h 335"/>
                <a:gd name="T4" fmla="*/ 233771 w 295"/>
                <a:gd name="T5" fmla="*/ 0 h 335"/>
                <a:gd name="T6" fmla="*/ 342995 w 295"/>
                <a:gd name="T7" fmla="*/ 13778 h 335"/>
                <a:gd name="T8" fmla="*/ 401518 w 295"/>
                <a:gd name="T9" fmla="*/ 63680 h 335"/>
                <a:gd name="T10" fmla="*/ 422582 w 295"/>
                <a:gd name="T11" fmla="*/ 143290 h 335"/>
                <a:gd name="T12" fmla="*/ 386461 w 295"/>
                <a:gd name="T13" fmla="*/ 235454 h 335"/>
                <a:gd name="T14" fmla="*/ 273804 w 295"/>
                <a:gd name="T15" fmla="*/ 284260 h 335"/>
                <a:gd name="T16" fmla="*/ 317230 w 295"/>
                <a:gd name="T17" fmla="*/ 310656 h 335"/>
                <a:gd name="T18" fmla="*/ 375303 w 295"/>
                <a:gd name="T19" fmla="*/ 378772 h 335"/>
                <a:gd name="T20" fmla="*/ 467310 w 295"/>
                <a:gd name="T21" fmla="*/ 520168 h 335"/>
                <a:gd name="T22" fmla="*/ 379243 w 295"/>
                <a:gd name="T23" fmla="*/ 520168 h 335"/>
                <a:gd name="T24" fmla="*/ 308586 w 295"/>
                <a:gd name="T25" fmla="*/ 412980 h 335"/>
                <a:gd name="T26" fmla="*/ 259297 w 295"/>
                <a:gd name="T27" fmla="*/ 339071 h 335"/>
                <a:gd name="T28" fmla="*/ 221194 w 295"/>
                <a:gd name="T29" fmla="*/ 306007 h 335"/>
                <a:gd name="T30" fmla="*/ 190755 w 295"/>
                <a:gd name="T31" fmla="*/ 291390 h 335"/>
                <a:gd name="T32" fmla="*/ 150163 w 295"/>
                <a:gd name="T33" fmla="*/ 290799 h 335"/>
                <a:gd name="T34" fmla="*/ 70001 w 295"/>
                <a:gd name="T35" fmla="*/ 290799 h 335"/>
                <a:gd name="T36" fmla="*/ 70001 w 295"/>
                <a:gd name="T37" fmla="*/ 520168 h 335"/>
                <a:gd name="T38" fmla="*/ 0 w 295"/>
                <a:gd name="T39" fmla="*/ 520168 h 335"/>
                <a:gd name="T40" fmla="*/ 70001 w 295"/>
                <a:gd name="T41" fmla="*/ 229961 h 335"/>
                <a:gd name="T42" fmla="*/ 219567 w 295"/>
                <a:gd name="T43" fmla="*/ 229961 h 335"/>
                <a:gd name="T44" fmla="*/ 296101 w 295"/>
                <a:gd name="T45" fmla="*/ 220812 h 335"/>
                <a:gd name="T46" fmla="*/ 338222 w 295"/>
                <a:gd name="T47" fmla="*/ 189777 h 335"/>
                <a:gd name="T48" fmla="*/ 352468 w 295"/>
                <a:gd name="T49" fmla="*/ 143290 h 335"/>
                <a:gd name="T50" fmla="*/ 322927 w 295"/>
                <a:gd name="T51" fmla="*/ 82765 h 335"/>
                <a:gd name="T52" fmla="*/ 237565 w 295"/>
                <a:gd name="T53" fmla="*/ 57189 h 335"/>
                <a:gd name="T54" fmla="*/ 70001 w 295"/>
                <a:gd name="T55" fmla="*/ 57189 h 335"/>
                <a:gd name="T56" fmla="*/ 70001 w 295"/>
                <a:gd name="T57" fmla="*/ 229961 h 3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35"/>
                <a:gd name="T89" fmla="*/ 295 w 295"/>
                <a:gd name="T90" fmla="*/ 335 h 3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35">
                  <a:moveTo>
                    <a:pt x="0" y="335"/>
                  </a:moveTo>
                  <a:cubicBezTo>
                    <a:pt x="0" y="0"/>
                    <a:pt x="0" y="0"/>
                    <a:pt x="0" y="0"/>
                  </a:cubicBezTo>
                  <a:cubicBezTo>
                    <a:pt x="148" y="0"/>
                    <a:pt x="148" y="0"/>
                    <a:pt x="148" y="0"/>
                  </a:cubicBezTo>
                  <a:cubicBezTo>
                    <a:pt x="178" y="0"/>
                    <a:pt x="201" y="3"/>
                    <a:pt x="216" y="9"/>
                  </a:cubicBezTo>
                  <a:cubicBezTo>
                    <a:pt x="232" y="15"/>
                    <a:pt x="244" y="26"/>
                    <a:pt x="253" y="41"/>
                  </a:cubicBezTo>
                  <a:cubicBezTo>
                    <a:pt x="263" y="56"/>
                    <a:pt x="267" y="73"/>
                    <a:pt x="267" y="92"/>
                  </a:cubicBezTo>
                  <a:cubicBezTo>
                    <a:pt x="267" y="115"/>
                    <a:pt x="260" y="135"/>
                    <a:pt x="244" y="152"/>
                  </a:cubicBezTo>
                  <a:cubicBezTo>
                    <a:pt x="229" y="168"/>
                    <a:pt x="205" y="178"/>
                    <a:pt x="173" y="183"/>
                  </a:cubicBezTo>
                  <a:cubicBezTo>
                    <a:pt x="185" y="188"/>
                    <a:pt x="194" y="194"/>
                    <a:pt x="200" y="200"/>
                  </a:cubicBezTo>
                  <a:cubicBezTo>
                    <a:pt x="213" y="211"/>
                    <a:pt x="225" y="226"/>
                    <a:pt x="237" y="244"/>
                  </a:cubicBezTo>
                  <a:cubicBezTo>
                    <a:pt x="295" y="335"/>
                    <a:pt x="295" y="335"/>
                    <a:pt x="295" y="335"/>
                  </a:cubicBezTo>
                  <a:cubicBezTo>
                    <a:pt x="239" y="335"/>
                    <a:pt x="239" y="335"/>
                    <a:pt x="239" y="335"/>
                  </a:cubicBezTo>
                  <a:cubicBezTo>
                    <a:pt x="195" y="266"/>
                    <a:pt x="195" y="266"/>
                    <a:pt x="195" y="266"/>
                  </a:cubicBezTo>
                  <a:cubicBezTo>
                    <a:pt x="182" y="245"/>
                    <a:pt x="171" y="230"/>
                    <a:pt x="163" y="219"/>
                  </a:cubicBezTo>
                  <a:cubicBezTo>
                    <a:pt x="154" y="209"/>
                    <a:pt x="147" y="201"/>
                    <a:pt x="140" y="197"/>
                  </a:cubicBezTo>
                  <a:cubicBezTo>
                    <a:pt x="134" y="193"/>
                    <a:pt x="127" y="190"/>
                    <a:pt x="120" y="188"/>
                  </a:cubicBezTo>
                  <a:cubicBezTo>
                    <a:pt x="115" y="187"/>
                    <a:pt x="107" y="187"/>
                    <a:pt x="95" y="187"/>
                  </a:cubicBezTo>
                  <a:cubicBezTo>
                    <a:pt x="44" y="187"/>
                    <a:pt x="44" y="187"/>
                    <a:pt x="44" y="187"/>
                  </a:cubicBezTo>
                  <a:cubicBezTo>
                    <a:pt x="44" y="335"/>
                    <a:pt x="44" y="335"/>
                    <a:pt x="44" y="335"/>
                  </a:cubicBezTo>
                  <a:lnTo>
                    <a:pt x="0" y="335"/>
                  </a:lnTo>
                  <a:close/>
                  <a:moveTo>
                    <a:pt x="44" y="148"/>
                  </a:moveTo>
                  <a:cubicBezTo>
                    <a:pt x="139" y="148"/>
                    <a:pt x="139" y="148"/>
                    <a:pt x="139" y="148"/>
                  </a:cubicBezTo>
                  <a:cubicBezTo>
                    <a:pt x="159" y="148"/>
                    <a:pt x="175" y="146"/>
                    <a:pt x="187" y="142"/>
                  </a:cubicBezTo>
                  <a:cubicBezTo>
                    <a:pt x="198" y="138"/>
                    <a:pt x="207" y="131"/>
                    <a:pt x="213" y="122"/>
                  </a:cubicBezTo>
                  <a:cubicBezTo>
                    <a:pt x="219" y="112"/>
                    <a:pt x="222" y="102"/>
                    <a:pt x="222" y="92"/>
                  </a:cubicBezTo>
                  <a:cubicBezTo>
                    <a:pt x="222" y="76"/>
                    <a:pt x="216" y="63"/>
                    <a:pt x="204" y="53"/>
                  </a:cubicBezTo>
                  <a:cubicBezTo>
                    <a:pt x="193" y="42"/>
                    <a:pt x="175" y="37"/>
                    <a:pt x="150" y="37"/>
                  </a:cubicBezTo>
                  <a:cubicBezTo>
                    <a:pt x="44" y="37"/>
                    <a:pt x="44" y="37"/>
                    <a:pt x="44" y="37"/>
                  </a:cubicBezTo>
                  <a:lnTo>
                    <a:pt x="44" y="14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4" name="Freeform 293"/>
            <p:cNvSpPr>
              <a:spLocks noEditPoints="1"/>
            </p:cNvSpPr>
            <p:nvPr/>
          </p:nvSpPr>
          <p:spPr bwMode="auto">
            <a:xfrm>
              <a:off x="5737" y="8"/>
              <a:ext cx="426" cy="455"/>
            </a:xfrm>
            <a:custGeom>
              <a:avLst/>
              <a:gdLst>
                <a:gd name="T0" fmla="*/ 0 w 314"/>
                <a:gd name="T1" fmla="*/ 520168 h 335"/>
                <a:gd name="T2" fmla="*/ 195249 w 314"/>
                <a:gd name="T3" fmla="*/ 0 h 335"/>
                <a:gd name="T4" fmla="*/ 267651 w 314"/>
                <a:gd name="T5" fmla="*/ 0 h 335"/>
                <a:gd name="T6" fmla="*/ 474972 w 314"/>
                <a:gd name="T7" fmla="*/ 520168 h 335"/>
                <a:gd name="T8" fmla="*/ 397686 w 314"/>
                <a:gd name="T9" fmla="*/ 520168 h 335"/>
                <a:gd name="T10" fmla="*/ 338281 w 314"/>
                <a:gd name="T11" fmla="*/ 363690 h 335"/>
                <a:gd name="T12" fmla="*/ 127339 w 314"/>
                <a:gd name="T13" fmla="*/ 363690 h 335"/>
                <a:gd name="T14" fmla="*/ 71274 w 314"/>
                <a:gd name="T15" fmla="*/ 520168 h 335"/>
                <a:gd name="T16" fmla="*/ 0 w 314"/>
                <a:gd name="T17" fmla="*/ 520168 h 335"/>
                <a:gd name="T18" fmla="*/ 147304 w 314"/>
                <a:gd name="T19" fmla="*/ 307484 h 335"/>
                <a:gd name="T20" fmla="*/ 317980 w 314"/>
                <a:gd name="T21" fmla="*/ 307484 h 335"/>
                <a:gd name="T22" fmla="*/ 264892 w 314"/>
                <a:gd name="T23" fmla="*/ 163163 h 335"/>
                <a:gd name="T24" fmla="*/ 229328 w 314"/>
                <a:gd name="T25" fmla="*/ 54578 h 335"/>
                <a:gd name="T26" fmla="*/ 202628 w 314"/>
                <a:gd name="T27" fmla="*/ 152854 h 335"/>
                <a:gd name="T28" fmla="*/ 147304 w 314"/>
                <a:gd name="T29" fmla="*/ 307484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4"/>
                <a:gd name="T46" fmla="*/ 0 h 335"/>
                <a:gd name="T47" fmla="*/ 314 w 314"/>
                <a:gd name="T48" fmla="*/ 335 h 3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4" h="335">
                  <a:moveTo>
                    <a:pt x="0" y="335"/>
                  </a:moveTo>
                  <a:cubicBezTo>
                    <a:pt x="129" y="0"/>
                    <a:pt x="129" y="0"/>
                    <a:pt x="129" y="0"/>
                  </a:cubicBezTo>
                  <a:cubicBezTo>
                    <a:pt x="177" y="0"/>
                    <a:pt x="177" y="0"/>
                    <a:pt x="177" y="0"/>
                  </a:cubicBezTo>
                  <a:cubicBezTo>
                    <a:pt x="314" y="335"/>
                    <a:pt x="314" y="335"/>
                    <a:pt x="314" y="335"/>
                  </a:cubicBezTo>
                  <a:cubicBezTo>
                    <a:pt x="263" y="335"/>
                    <a:pt x="263" y="335"/>
                    <a:pt x="263" y="335"/>
                  </a:cubicBezTo>
                  <a:cubicBezTo>
                    <a:pt x="224" y="234"/>
                    <a:pt x="224" y="234"/>
                    <a:pt x="224" y="234"/>
                  </a:cubicBezTo>
                  <a:cubicBezTo>
                    <a:pt x="84" y="234"/>
                    <a:pt x="84" y="234"/>
                    <a:pt x="84" y="234"/>
                  </a:cubicBezTo>
                  <a:cubicBezTo>
                    <a:pt x="47" y="335"/>
                    <a:pt x="47" y="335"/>
                    <a:pt x="47" y="335"/>
                  </a:cubicBezTo>
                  <a:lnTo>
                    <a:pt x="0" y="335"/>
                  </a:lnTo>
                  <a:close/>
                  <a:moveTo>
                    <a:pt x="97" y="198"/>
                  </a:moveTo>
                  <a:cubicBezTo>
                    <a:pt x="210" y="198"/>
                    <a:pt x="210" y="198"/>
                    <a:pt x="210" y="198"/>
                  </a:cubicBezTo>
                  <a:cubicBezTo>
                    <a:pt x="175" y="105"/>
                    <a:pt x="175" y="105"/>
                    <a:pt x="175" y="105"/>
                  </a:cubicBezTo>
                  <a:cubicBezTo>
                    <a:pt x="165" y="77"/>
                    <a:pt x="157" y="54"/>
                    <a:pt x="152" y="35"/>
                  </a:cubicBezTo>
                  <a:cubicBezTo>
                    <a:pt x="147" y="57"/>
                    <a:pt x="141" y="78"/>
                    <a:pt x="134" y="99"/>
                  </a:cubicBezTo>
                  <a:lnTo>
                    <a:pt x="97" y="19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5" name="Freeform 294"/>
            <p:cNvSpPr>
              <a:spLocks/>
            </p:cNvSpPr>
            <p:nvPr/>
          </p:nvSpPr>
          <p:spPr bwMode="auto">
            <a:xfrm>
              <a:off x="6211" y="8"/>
              <a:ext cx="358" cy="455"/>
            </a:xfrm>
            <a:custGeom>
              <a:avLst/>
              <a:gdLst>
                <a:gd name="T0" fmla="*/ 0 w 358"/>
                <a:gd name="T1" fmla="*/ 455 h 455"/>
                <a:gd name="T2" fmla="*/ 0 w 358"/>
                <a:gd name="T3" fmla="*/ 0 h 455"/>
                <a:gd name="T4" fmla="*/ 61 w 358"/>
                <a:gd name="T5" fmla="*/ 0 h 455"/>
                <a:gd name="T6" fmla="*/ 300 w 358"/>
                <a:gd name="T7" fmla="*/ 357 h 455"/>
                <a:gd name="T8" fmla="*/ 300 w 358"/>
                <a:gd name="T9" fmla="*/ 0 h 455"/>
                <a:gd name="T10" fmla="*/ 358 w 358"/>
                <a:gd name="T11" fmla="*/ 0 h 455"/>
                <a:gd name="T12" fmla="*/ 358 w 358"/>
                <a:gd name="T13" fmla="*/ 455 h 455"/>
                <a:gd name="T14" fmla="*/ 295 w 358"/>
                <a:gd name="T15" fmla="*/ 455 h 455"/>
                <a:gd name="T16" fmla="*/ 57 w 358"/>
                <a:gd name="T17" fmla="*/ 98 h 455"/>
                <a:gd name="T18" fmla="*/ 57 w 358"/>
                <a:gd name="T19" fmla="*/ 455 h 455"/>
                <a:gd name="T20" fmla="*/ 0 w 358"/>
                <a:gd name="T21" fmla="*/ 455 h 4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455"/>
                <a:gd name="T35" fmla="*/ 358 w 358"/>
                <a:gd name="T36" fmla="*/ 455 h 4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455">
                  <a:moveTo>
                    <a:pt x="0" y="455"/>
                  </a:moveTo>
                  <a:lnTo>
                    <a:pt x="0" y="0"/>
                  </a:lnTo>
                  <a:lnTo>
                    <a:pt x="61" y="0"/>
                  </a:lnTo>
                  <a:lnTo>
                    <a:pt x="300" y="357"/>
                  </a:lnTo>
                  <a:lnTo>
                    <a:pt x="300" y="0"/>
                  </a:lnTo>
                  <a:lnTo>
                    <a:pt x="358" y="0"/>
                  </a:lnTo>
                  <a:lnTo>
                    <a:pt x="358" y="455"/>
                  </a:lnTo>
                  <a:lnTo>
                    <a:pt x="295" y="455"/>
                  </a:lnTo>
                  <a:lnTo>
                    <a:pt x="57" y="98"/>
                  </a:lnTo>
                  <a:lnTo>
                    <a:pt x="57"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6" name="Freeform 295"/>
            <p:cNvSpPr>
              <a:spLocks/>
            </p:cNvSpPr>
            <p:nvPr/>
          </p:nvSpPr>
          <p:spPr bwMode="auto">
            <a:xfrm>
              <a:off x="6649" y="1"/>
              <a:ext cx="362" cy="470"/>
            </a:xfrm>
            <a:custGeom>
              <a:avLst/>
              <a:gdLst>
                <a:gd name="T0" fmla="*/ 0 w 267"/>
                <a:gd name="T1" fmla="*/ 363781 h 346"/>
                <a:gd name="T2" fmla="*/ 61996 w 267"/>
                <a:gd name="T3" fmla="*/ 356075 h 346"/>
                <a:gd name="T4" fmla="*/ 83951 w 267"/>
                <a:gd name="T5" fmla="*/ 421286 h 346"/>
                <a:gd name="T6" fmla="*/ 134036 w 267"/>
                <a:gd name="T7" fmla="*/ 461320 h 346"/>
                <a:gd name="T8" fmla="*/ 209485 w 267"/>
                <a:gd name="T9" fmla="*/ 476662 h 346"/>
                <a:gd name="T10" fmla="*/ 277281 w 267"/>
                <a:gd name="T11" fmla="*/ 466184 h 346"/>
                <a:gd name="T12" fmla="*/ 320481 w 267"/>
                <a:gd name="T13" fmla="*/ 433120 h 346"/>
                <a:gd name="T14" fmla="*/ 334051 w 267"/>
                <a:gd name="T15" fmla="*/ 386999 h 346"/>
                <a:gd name="T16" fmla="*/ 320481 w 267"/>
                <a:gd name="T17" fmla="*/ 346050 h 346"/>
                <a:gd name="T18" fmla="*/ 275102 w 267"/>
                <a:gd name="T19" fmla="*/ 313895 h 346"/>
                <a:gd name="T20" fmla="*/ 184764 w 267"/>
                <a:gd name="T21" fmla="*/ 289951 h 346"/>
                <a:gd name="T22" fmla="*/ 88929 w 267"/>
                <a:gd name="T23" fmla="*/ 256699 h 346"/>
                <a:gd name="T24" fmla="*/ 37095 w 267"/>
                <a:gd name="T25" fmla="*/ 208440 h 346"/>
                <a:gd name="T26" fmla="*/ 19933 w 267"/>
                <a:gd name="T27" fmla="*/ 143733 h 346"/>
                <a:gd name="T28" fmla="*/ 40330 w 267"/>
                <a:gd name="T29" fmla="*/ 68941 h 346"/>
                <a:gd name="T30" fmla="*/ 102462 w 267"/>
                <a:gd name="T31" fmla="*/ 16843 h 346"/>
                <a:gd name="T32" fmla="*/ 195309 w 267"/>
                <a:gd name="T33" fmla="*/ 0 h 346"/>
                <a:gd name="T34" fmla="*/ 293449 w 267"/>
                <a:gd name="T35" fmla="*/ 18736 h 346"/>
                <a:gd name="T36" fmla="*/ 357328 w 267"/>
                <a:gd name="T37" fmla="*/ 73158 h 346"/>
                <a:gd name="T38" fmla="*/ 382474 w 267"/>
                <a:gd name="T39" fmla="*/ 155908 h 346"/>
                <a:gd name="T40" fmla="*/ 318457 w 267"/>
                <a:gd name="T41" fmla="*/ 159894 h 346"/>
                <a:gd name="T42" fmla="*/ 284021 w 267"/>
                <a:gd name="T43" fmla="*/ 86593 h 346"/>
                <a:gd name="T44" fmla="*/ 198003 w 267"/>
                <a:gd name="T45" fmla="*/ 61028 h 346"/>
                <a:gd name="T46" fmla="*/ 109819 w 267"/>
                <a:gd name="T47" fmla="*/ 82899 h 346"/>
                <a:gd name="T48" fmla="*/ 83951 w 267"/>
                <a:gd name="T49" fmla="*/ 138991 h 346"/>
                <a:gd name="T50" fmla="*/ 102462 w 267"/>
                <a:gd name="T51" fmla="*/ 185991 h 346"/>
                <a:gd name="T52" fmla="*/ 201870 w 267"/>
                <a:gd name="T53" fmla="*/ 221147 h 346"/>
                <a:gd name="T54" fmla="*/ 312394 w 267"/>
                <a:gd name="T55" fmla="*/ 256466 h 346"/>
                <a:gd name="T56" fmla="*/ 376348 w 267"/>
                <a:gd name="T57" fmla="*/ 308514 h 346"/>
                <a:gd name="T58" fmla="*/ 397860 w 267"/>
                <a:gd name="T59" fmla="*/ 383405 h 346"/>
                <a:gd name="T60" fmla="*/ 375939 w 267"/>
                <a:gd name="T61" fmla="*/ 461320 h 346"/>
                <a:gd name="T62" fmla="*/ 309340 w 267"/>
                <a:gd name="T63" fmla="*/ 518481 h 346"/>
                <a:gd name="T64" fmla="*/ 212925 w 267"/>
                <a:gd name="T65" fmla="*/ 538896 h 346"/>
                <a:gd name="T66" fmla="*/ 99414 w 267"/>
                <a:gd name="T67" fmla="*/ 518481 h 346"/>
                <a:gd name="T68" fmla="*/ 28300 w 267"/>
                <a:gd name="T69" fmla="*/ 456794 h 346"/>
                <a:gd name="T70" fmla="*/ 0 w 267"/>
                <a:gd name="T71" fmla="*/ 363781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7"/>
                <a:gd name="T109" fmla="*/ 0 h 346"/>
                <a:gd name="T110" fmla="*/ 267 w 267"/>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7" h="346">
                  <a:moveTo>
                    <a:pt x="0" y="233"/>
                  </a:moveTo>
                  <a:cubicBezTo>
                    <a:pt x="42" y="229"/>
                    <a:pt x="42" y="229"/>
                    <a:pt x="42" y="229"/>
                  </a:cubicBezTo>
                  <a:cubicBezTo>
                    <a:pt x="44" y="246"/>
                    <a:pt x="49" y="260"/>
                    <a:pt x="56" y="270"/>
                  </a:cubicBezTo>
                  <a:cubicBezTo>
                    <a:pt x="63" y="281"/>
                    <a:pt x="74" y="290"/>
                    <a:pt x="90" y="296"/>
                  </a:cubicBezTo>
                  <a:cubicBezTo>
                    <a:pt x="105" y="303"/>
                    <a:pt x="122" y="306"/>
                    <a:pt x="141" y="306"/>
                  </a:cubicBezTo>
                  <a:cubicBezTo>
                    <a:pt x="158" y="306"/>
                    <a:pt x="173" y="304"/>
                    <a:pt x="186" y="299"/>
                  </a:cubicBezTo>
                  <a:cubicBezTo>
                    <a:pt x="199" y="294"/>
                    <a:pt x="208" y="287"/>
                    <a:pt x="215" y="278"/>
                  </a:cubicBezTo>
                  <a:cubicBezTo>
                    <a:pt x="221" y="269"/>
                    <a:pt x="224" y="260"/>
                    <a:pt x="224" y="249"/>
                  </a:cubicBezTo>
                  <a:cubicBezTo>
                    <a:pt x="224" y="239"/>
                    <a:pt x="221" y="230"/>
                    <a:pt x="215" y="222"/>
                  </a:cubicBezTo>
                  <a:cubicBezTo>
                    <a:pt x="209" y="214"/>
                    <a:pt x="199" y="207"/>
                    <a:pt x="185" y="202"/>
                  </a:cubicBezTo>
                  <a:cubicBezTo>
                    <a:pt x="176" y="199"/>
                    <a:pt x="156" y="193"/>
                    <a:pt x="125" y="186"/>
                  </a:cubicBezTo>
                  <a:cubicBezTo>
                    <a:pt x="94" y="178"/>
                    <a:pt x="73" y="171"/>
                    <a:pt x="60" y="165"/>
                  </a:cubicBezTo>
                  <a:cubicBezTo>
                    <a:pt x="44" y="156"/>
                    <a:pt x="33" y="146"/>
                    <a:pt x="25" y="134"/>
                  </a:cubicBezTo>
                  <a:cubicBezTo>
                    <a:pt x="17" y="121"/>
                    <a:pt x="13" y="107"/>
                    <a:pt x="13" y="92"/>
                  </a:cubicBezTo>
                  <a:cubicBezTo>
                    <a:pt x="13" y="75"/>
                    <a:pt x="18" y="59"/>
                    <a:pt x="27" y="44"/>
                  </a:cubicBezTo>
                  <a:cubicBezTo>
                    <a:pt x="37" y="30"/>
                    <a:pt x="51" y="19"/>
                    <a:pt x="69" y="11"/>
                  </a:cubicBezTo>
                  <a:cubicBezTo>
                    <a:pt x="88" y="3"/>
                    <a:pt x="108" y="0"/>
                    <a:pt x="131" y="0"/>
                  </a:cubicBezTo>
                  <a:cubicBezTo>
                    <a:pt x="156" y="0"/>
                    <a:pt x="178" y="4"/>
                    <a:pt x="197" y="12"/>
                  </a:cubicBezTo>
                  <a:cubicBezTo>
                    <a:pt x="216" y="20"/>
                    <a:pt x="230" y="31"/>
                    <a:pt x="240" y="47"/>
                  </a:cubicBezTo>
                  <a:cubicBezTo>
                    <a:pt x="251" y="62"/>
                    <a:pt x="256" y="80"/>
                    <a:pt x="257" y="100"/>
                  </a:cubicBezTo>
                  <a:cubicBezTo>
                    <a:pt x="214" y="103"/>
                    <a:pt x="214" y="103"/>
                    <a:pt x="214" y="103"/>
                  </a:cubicBezTo>
                  <a:cubicBezTo>
                    <a:pt x="212" y="82"/>
                    <a:pt x="204" y="66"/>
                    <a:pt x="191" y="55"/>
                  </a:cubicBezTo>
                  <a:cubicBezTo>
                    <a:pt x="178" y="44"/>
                    <a:pt x="158" y="39"/>
                    <a:pt x="133" y="39"/>
                  </a:cubicBezTo>
                  <a:cubicBezTo>
                    <a:pt x="106" y="39"/>
                    <a:pt x="86" y="44"/>
                    <a:pt x="74" y="53"/>
                  </a:cubicBezTo>
                  <a:cubicBezTo>
                    <a:pt x="62" y="63"/>
                    <a:pt x="56" y="75"/>
                    <a:pt x="56" y="89"/>
                  </a:cubicBezTo>
                  <a:cubicBezTo>
                    <a:pt x="56" y="101"/>
                    <a:pt x="60" y="111"/>
                    <a:pt x="69" y="119"/>
                  </a:cubicBezTo>
                  <a:cubicBezTo>
                    <a:pt x="77" y="126"/>
                    <a:pt x="100" y="134"/>
                    <a:pt x="136" y="142"/>
                  </a:cubicBezTo>
                  <a:cubicBezTo>
                    <a:pt x="172" y="151"/>
                    <a:pt x="196" y="158"/>
                    <a:pt x="210" y="164"/>
                  </a:cubicBezTo>
                  <a:cubicBezTo>
                    <a:pt x="229" y="173"/>
                    <a:pt x="244" y="184"/>
                    <a:pt x="253" y="198"/>
                  </a:cubicBezTo>
                  <a:cubicBezTo>
                    <a:pt x="262" y="212"/>
                    <a:pt x="267" y="228"/>
                    <a:pt x="267" y="246"/>
                  </a:cubicBezTo>
                  <a:cubicBezTo>
                    <a:pt x="267" y="264"/>
                    <a:pt x="262" y="280"/>
                    <a:pt x="252" y="296"/>
                  </a:cubicBezTo>
                  <a:cubicBezTo>
                    <a:pt x="241" y="312"/>
                    <a:pt x="227" y="324"/>
                    <a:pt x="208" y="333"/>
                  </a:cubicBezTo>
                  <a:cubicBezTo>
                    <a:pt x="188" y="342"/>
                    <a:pt x="167" y="346"/>
                    <a:pt x="143" y="346"/>
                  </a:cubicBezTo>
                  <a:cubicBezTo>
                    <a:pt x="113" y="346"/>
                    <a:pt x="87" y="342"/>
                    <a:pt x="67" y="333"/>
                  </a:cubicBezTo>
                  <a:cubicBezTo>
                    <a:pt x="46" y="324"/>
                    <a:pt x="30" y="311"/>
                    <a:pt x="19" y="293"/>
                  </a:cubicBezTo>
                  <a:cubicBezTo>
                    <a:pt x="7" y="275"/>
                    <a:pt x="1" y="255"/>
                    <a:pt x="0" y="233"/>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7" name="Freeform 296"/>
            <p:cNvSpPr>
              <a:spLocks noEditPoints="1"/>
            </p:cNvSpPr>
            <p:nvPr/>
          </p:nvSpPr>
          <p:spPr bwMode="auto">
            <a:xfrm>
              <a:off x="7092" y="8"/>
              <a:ext cx="348" cy="455"/>
            </a:xfrm>
            <a:custGeom>
              <a:avLst/>
              <a:gdLst>
                <a:gd name="T0" fmla="*/ 0 w 256"/>
                <a:gd name="T1" fmla="*/ 520168 h 335"/>
                <a:gd name="T2" fmla="*/ 0 w 256"/>
                <a:gd name="T3" fmla="*/ 0 h 335"/>
                <a:gd name="T4" fmla="*/ 201525 w 256"/>
                <a:gd name="T5" fmla="*/ 0 h 335"/>
                <a:gd name="T6" fmla="*/ 282407 w 256"/>
                <a:gd name="T7" fmla="*/ 4713 h 335"/>
                <a:gd name="T8" fmla="*/ 347642 w 256"/>
                <a:gd name="T9" fmla="*/ 29586 h 335"/>
                <a:gd name="T10" fmla="*/ 389672 w 256"/>
                <a:gd name="T11" fmla="*/ 79375 h 335"/>
                <a:gd name="T12" fmla="*/ 405739 w 256"/>
                <a:gd name="T13" fmla="*/ 150484 h 335"/>
                <a:gd name="T14" fmla="*/ 363164 w 256"/>
                <a:gd name="T15" fmla="*/ 262752 h 335"/>
                <a:gd name="T16" fmla="*/ 207748 w 256"/>
                <a:gd name="T17" fmla="*/ 308517 h 335"/>
                <a:gd name="T18" fmla="*/ 71457 w 256"/>
                <a:gd name="T19" fmla="*/ 308517 h 335"/>
                <a:gd name="T20" fmla="*/ 71457 w 256"/>
                <a:gd name="T21" fmla="*/ 520168 h 335"/>
                <a:gd name="T22" fmla="*/ 0 w 256"/>
                <a:gd name="T23" fmla="*/ 520168 h 335"/>
                <a:gd name="T24" fmla="*/ 71457 w 256"/>
                <a:gd name="T25" fmla="*/ 248622 h 335"/>
                <a:gd name="T26" fmla="*/ 207748 w 256"/>
                <a:gd name="T27" fmla="*/ 248622 h 335"/>
                <a:gd name="T28" fmla="*/ 304997 w 256"/>
                <a:gd name="T29" fmla="*/ 223870 h 335"/>
                <a:gd name="T30" fmla="*/ 334333 w 256"/>
                <a:gd name="T31" fmla="*/ 152854 h 335"/>
                <a:gd name="T32" fmla="*/ 317524 w 256"/>
                <a:gd name="T33" fmla="*/ 98477 h 335"/>
                <a:gd name="T34" fmla="*/ 272704 w 256"/>
                <a:gd name="T35" fmla="*/ 66206 h 335"/>
                <a:gd name="T36" fmla="*/ 207748 w 256"/>
                <a:gd name="T37" fmla="*/ 61007 h 335"/>
                <a:gd name="T38" fmla="*/ 71457 w 256"/>
                <a:gd name="T39" fmla="*/ 61007 h 335"/>
                <a:gd name="T40" fmla="*/ 71457 w 256"/>
                <a:gd name="T41" fmla="*/ 248622 h 3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335"/>
                <a:gd name="T65" fmla="*/ 256 w 256"/>
                <a:gd name="T66" fmla="*/ 335 h 3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335">
                  <a:moveTo>
                    <a:pt x="0" y="335"/>
                  </a:moveTo>
                  <a:cubicBezTo>
                    <a:pt x="0" y="0"/>
                    <a:pt x="0" y="0"/>
                    <a:pt x="0" y="0"/>
                  </a:cubicBezTo>
                  <a:cubicBezTo>
                    <a:pt x="127" y="0"/>
                    <a:pt x="127" y="0"/>
                    <a:pt x="127" y="0"/>
                  </a:cubicBezTo>
                  <a:cubicBezTo>
                    <a:pt x="149" y="0"/>
                    <a:pt x="166" y="1"/>
                    <a:pt x="178" y="3"/>
                  </a:cubicBezTo>
                  <a:cubicBezTo>
                    <a:pt x="194" y="6"/>
                    <a:pt x="208" y="11"/>
                    <a:pt x="219" y="19"/>
                  </a:cubicBezTo>
                  <a:cubicBezTo>
                    <a:pt x="230" y="27"/>
                    <a:pt x="239" y="38"/>
                    <a:pt x="246" y="51"/>
                  </a:cubicBezTo>
                  <a:cubicBezTo>
                    <a:pt x="253" y="65"/>
                    <a:pt x="256" y="81"/>
                    <a:pt x="256" y="97"/>
                  </a:cubicBezTo>
                  <a:cubicBezTo>
                    <a:pt x="256" y="126"/>
                    <a:pt x="247" y="150"/>
                    <a:pt x="229" y="169"/>
                  </a:cubicBezTo>
                  <a:cubicBezTo>
                    <a:pt x="211" y="189"/>
                    <a:pt x="178" y="199"/>
                    <a:pt x="131" y="199"/>
                  </a:cubicBezTo>
                  <a:cubicBezTo>
                    <a:pt x="45" y="199"/>
                    <a:pt x="45" y="199"/>
                    <a:pt x="45" y="199"/>
                  </a:cubicBezTo>
                  <a:cubicBezTo>
                    <a:pt x="45" y="335"/>
                    <a:pt x="45" y="335"/>
                    <a:pt x="45" y="335"/>
                  </a:cubicBezTo>
                  <a:lnTo>
                    <a:pt x="0" y="335"/>
                  </a:lnTo>
                  <a:close/>
                  <a:moveTo>
                    <a:pt x="45" y="160"/>
                  </a:moveTo>
                  <a:cubicBezTo>
                    <a:pt x="131" y="160"/>
                    <a:pt x="131" y="160"/>
                    <a:pt x="131" y="160"/>
                  </a:cubicBezTo>
                  <a:cubicBezTo>
                    <a:pt x="160" y="160"/>
                    <a:pt x="180" y="154"/>
                    <a:pt x="192" y="144"/>
                  </a:cubicBezTo>
                  <a:cubicBezTo>
                    <a:pt x="205" y="133"/>
                    <a:pt x="211" y="118"/>
                    <a:pt x="211" y="99"/>
                  </a:cubicBezTo>
                  <a:cubicBezTo>
                    <a:pt x="211" y="84"/>
                    <a:pt x="207" y="72"/>
                    <a:pt x="200" y="63"/>
                  </a:cubicBezTo>
                  <a:cubicBezTo>
                    <a:pt x="193" y="53"/>
                    <a:pt x="183" y="46"/>
                    <a:pt x="172" y="43"/>
                  </a:cubicBezTo>
                  <a:cubicBezTo>
                    <a:pt x="164" y="41"/>
                    <a:pt x="151" y="40"/>
                    <a:pt x="131" y="40"/>
                  </a:cubicBezTo>
                  <a:cubicBezTo>
                    <a:pt x="45" y="40"/>
                    <a:pt x="45" y="40"/>
                    <a:pt x="45" y="40"/>
                  </a:cubicBezTo>
                  <a:lnTo>
                    <a:pt x="45" y="16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8" name="Freeform 297"/>
            <p:cNvSpPr>
              <a:spLocks noEditPoints="1"/>
            </p:cNvSpPr>
            <p:nvPr/>
          </p:nvSpPr>
          <p:spPr bwMode="auto">
            <a:xfrm>
              <a:off x="7467" y="8"/>
              <a:ext cx="426" cy="455"/>
            </a:xfrm>
            <a:custGeom>
              <a:avLst/>
              <a:gdLst>
                <a:gd name="T0" fmla="*/ 0 w 314"/>
                <a:gd name="T1" fmla="*/ 520168 h 335"/>
                <a:gd name="T2" fmla="*/ 195249 w 314"/>
                <a:gd name="T3" fmla="*/ 0 h 335"/>
                <a:gd name="T4" fmla="*/ 266516 w 314"/>
                <a:gd name="T5" fmla="*/ 0 h 335"/>
                <a:gd name="T6" fmla="*/ 474972 w 314"/>
                <a:gd name="T7" fmla="*/ 520168 h 335"/>
                <a:gd name="T8" fmla="*/ 397686 w 314"/>
                <a:gd name="T9" fmla="*/ 520168 h 335"/>
                <a:gd name="T10" fmla="*/ 338281 w 314"/>
                <a:gd name="T11" fmla="*/ 363690 h 335"/>
                <a:gd name="T12" fmla="*/ 127339 w 314"/>
                <a:gd name="T13" fmla="*/ 363690 h 335"/>
                <a:gd name="T14" fmla="*/ 71274 w 314"/>
                <a:gd name="T15" fmla="*/ 520168 h 335"/>
                <a:gd name="T16" fmla="*/ 0 w 314"/>
                <a:gd name="T17" fmla="*/ 520168 h 335"/>
                <a:gd name="T18" fmla="*/ 147304 w 314"/>
                <a:gd name="T19" fmla="*/ 307484 h 335"/>
                <a:gd name="T20" fmla="*/ 317980 w 314"/>
                <a:gd name="T21" fmla="*/ 307484 h 335"/>
                <a:gd name="T22" fmla="*/ 264892 w 314"/>
                <a:gd name="T23" fmla="*/ 163163 h 335"/>
                <a:gd name="T24" fmla="*/ 227887 w 314"/>
                <a:gd name="T25" fmla="*/ 54578 h 335"/>
                <a:gd name="T26" fmla="*/ 200409 w 314"/>
                <a:gd name="T27" fmla="*/ 152854 h 335"/>
                <a:gd name="T28" fmla="*/ 147304 w 314"/>
                <a:gd name="T29" fmla="*/ 307484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4"/>
                <a:gd name="T46" fmla="*/ 0 h 335"/>
                <a:gd name="T47" fmla="*/ 314 w 314"/>
                <a:gd name="T48" fmla="*/ 335 h 3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4" h="335">
                  <a:moveTo>
                    <a:pt x="0" y="335"/>
                  </a:moveTo>
                  <a:cubicBezTo>
                    <a:pt x="129" y="0"/>
                    <a:pt x="129" y="0"/>
                    <a:pt x="129" y="0"/>
                  </a:cubicBezTo>
                  <a:cubicBezTo>
                    <a:pt x="176" y="0"/>
                    <a:pt x="176" y="0"/>
                    <a:pt x="176" y="0"/>
                  </a:cubicBezTo>
                  <a:cubicBezTo>
                    <a:pt x="314" y="335"/>
                    <a:pt x="314" y="335"/>
                    <a:pt x="314" y="335"/>
                  </a:cubicBezTo>
                  <a:cubicBezTo>
                    <a:pt x="263" y="335"/>
                    <a:pt x="263" y="335"/>
                    <a:pt x="263" y="335"/>
                  </a:cubicBezTo>
                  <a:cubicBezTo>
                    <a:pt x="224" y="234"/>
                    <a:pt x="224" y="234"/>
                    <a:pt x="224" y="234"/>
                  </a:cubicBezTo>
                  <a:cubicBezTo>
                    <a:pt x="84" y="234"/>
                    <a:pt x="84" y="234"/>
                    <a:pt x="84" y="234"/>
                  </a:cubicBezTo>
                  <a:cubicBezTo>
                    <a:pt x="47" y="335"/>
                    <a:pt x="47" y="335"/>
                    <a:pt x="47" y="335"/>
                  </a:cubicBezTo>
                  <a:lnTo>
                    <a:pt x="0" y="335"/>
                  </a:lnTo>
                  <a:close/>
                  <a:moveTo>
                    <a:pt x="97" y="198"/>
                  </a:moveTo>
                  <a:cubicBezTo>
                    <a:pt x="210" y="198"/>
                    <a:pt x="210" y="198"/>
                    <a:pt x="210" y="198"/>
                  </a:cubicBezTo>
                  <a:cubicBezTo>
                    <a:pt x="175" y="105"/>
                    <a:pt x="175" y="105"/>
                    <a:pt x="175" y="105"/>
                  </a:cubicBezTo>
                  <a:cubicBezTo>
                    <a:pt x="165" y="77"/>
                    <a:pt x="157" y="54"/>
                    <a:pt x="151" y="35"/>
                  </a:cubicBezTo>
                  <a:cubicBezTo>
                    <a:pt x="147" y="57"/>
                    <a:pt x="141" y="78"/>
                    <a:pt x="133" y="99"/>
                  </a:cubicBezTo>
                  <a:lnTo>
                    <a:pt x="97" y="19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9" name="Freeform 298"/>
            <p:cNvSpPr>
              <a:spLocks noEditPoints="1"/>
            </p:cNvSpPr>
            <p:nvPr/>
          </p:nvSpPr>
          <p:spPr bwMode="auto">
            <a:xfrm>
              <a:off x="7942" y="8"/>
              <a:ext cx="400" cy="455"/>
            </a:xfrm>
            <a:custGeom>
              <a:avLst/>
              <a:gdLst>
                <a:gd name="T0" fmla="*/ 0 w 295"/>
                <a:gd name="T1" fmla="*/ 520168 h 335"/>
                <a:gd name="T2" fmla="*/ 0 w 295"/>
                <a:gd name="T3" fmla="*/ 0 h 335"/>
                <a:gd name="T4" fmla="*/ 221608 w 295"/>
                <a:gd name="T5" fmla="*/ 0 h 335"/>
                <a:gd name="T6" fmla="*/ 321660 w 295"/>
                <a:gd name="T7" fmla="*/ 13778 h 335"/>
                <a:gd name="T8" fmla="*/ 378271 w 295"/>
                <a:gd name="T9" fmla="*/ 63680 h 335"/>
                <a:gd name="T10" fmla="*/ 399026 w 295"/>
                <a:gd name="T11" fmla="*/ 143290 h 335"/>
                <a:gd name="T12" fmla="*/ 364644 w 295"/>
                <a:gd name="T13" fmla="*/ 235454 h 335"/>
                <a:gd name="T14" fmla="*/ 258990 w 295"/>
                <a:gd name="T15" fmla="*/ 284260 h 335"/>
                <a:gd name="T16" fmla="*/ 297901 w 295"/>
                <a:gd name="T17" fmla="*/ 310656 h 335"/>
                <a:gd name="T18" fmla="*/ 353189 w 295"/>
                <a:gd name="T19" fmla="*/ 378772 h 335"/>
                <a:gd name="T20" fmla="*/ 439839 w 295"/>
                <a:gd name="T21" fmla="*/ 520168 h 335"/>
                <a:gd name="T22" fmla="*/ 356071 w 295"/>
                <a:gd name="T23" fmla="*/ 520168 h 335"/>
                <a:gd name="T24" fmla="*/ 290087 w 295"/>
                <a:gd name="T25" fmla="*/ 412980 h 335"/>
                <a:gd name="T26" fmla="*/ 243276 w 295"/>
                <a:gd name="T27" fmla="*/ 339071 h 335"/>
                <a:gd name="T28" fmla="*/ 209531 w 295"/>
                <a:gd name="T29" fmla="*/ 306007 h 335"/>
                <a:gd name="T30" fmla="*/ 179416 w 295"/>
                <a:gd name="T31" fmla="*/ 291390 h 335"/>
                <a:gd name="T32" fmla="*/ 141675 w 295"/>
                <a:gd name="T33" fmla="*/ 290799 h 335"/>
                <a:gd name="T34" fmla="*/ 65774 w 295"/>
                <a:gd name="T35" fmla="*/ 290799 h 335"/>
                <a:gd name="T36" fmla="*/ 65774 w 295"/>
                <a:gd name="T37" fmla="*/ 520168 h 335"/>
                <a:gd name="T38" fmla="*/ 0 w 295"/>
                <a:gd name="T39" fmla="*/ 520168 h 335"/>
                <a:gd name="T40" fmla="*/ 65774 w 295"/>
                <a:gd name="T41" fmla="*/ 229961 h 335"/>
                <a:gd name="T42" fmla="*/ 206903 w 295"/>
                <a:gd name="T43" fmla="*/ 229961 h 335"/>
                <a:gd name="T44" fmla="*/ 278975 w 295"/>
                <a:gd name="T45" fmla="*/ 220812 h 335"/>
                <a:gd name="T46" fmla="*/ 318366 w 295"/>
                <a:gd name="T47" fmla="*/ 189777 h 335"/>
                <a:gd name="T48" fmla="*/ 331171 w 295"/>
                <a:gd name="T49" fmla="*/ 143290 h 335"/>
                <a:gd name="T50" fmla="*/ 306022 w 295"/>
                <a:gd name="T51" fmla="*/ 82765 h 335"/>
                <a:gd name="T52" fmla="*/ 223216 w 295"/>
                <a:gd name="T53" fmla="*/ 57189 h 335"/>
                <a:gd name="T54" fmla="*/ 65774 w 295"/>
                <a:gd name="T55" fmla="*/ 57189 h 335"/>
                <a:gd name="T56" fmla="*/ 65774 w 295"/>
                <a:gd name="T57" fmla="*/ 229961 h 3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35"/>
                <a:gd name="T89" fmla="*/ 295 w 295"/>
                <a:gd name="T90" fmla="*/ 335 h 3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35">
                  <a:moveTo>
                    <a:pt x="0" y="335"/>
                  </a:moveTo>
                  <a:cubicBezTo>
                    <a:pt x="0" y="0"/>
                    <a:pt x="0" y="0"/>
                    <a:pt x="0" y="0"/>
                  </a:cubicBezTo>
                  <a:cubicBezTo>
                    <a:pt x="148" y="0"/>
                    <a:pt x="148" y="0"/>
                    <a:pt x="148" y="0"/>
                  </a:cubicBezTo>
                  <a:cubicBezTo>
                    <a:pt x="178" y="0"/>
                    <a:pt x="201" y="3"/>
                    <a:pt x="216" y="9"/>
                  </a:cubicBezTo>
                  <a:cubicBezTo>
                    <a:pt x="232" y="15"/>
                    <a:pt x="244" y="26"/>
                    <a:pt x="254" y="41"/>
                  </a:cubicBezTo>
                  <a:cubicBezTo>
                    <a:pt x="263" y="56"/>
                    <a:pt x="268" y="73"/>
                    <a:pt x="268" y="92"/>
                  </a:cubicBezTo>
                  <a:cubicBezTo>
                    <a:pt x="268" y="115"/>
                    <a:pt x="260" y="135"/>
                    <a:pt x="244" y="152"/>
                  </a:cubicBezTo>
                  <a:cubicBezTo>
                    <a:pt x="229" y="168"/>
                    <a:pt x="205" y="178"/>
                    <a:pt x="173" y="183"/>
                  </a:cubicBezTo>
                  <a:cubicBezTo>
                    <a:pt x="185" y="188"/>
                    <a:pt x="194" y="194"/>
                    <a:pt x="200" y="200"/>
                  </a:cubicBezTo>
                  <a:cubicBezTo>
                    <a:pt x="213" y="211"/>
                    <a:pt x="225" y="226"/>
                    <a:pt x="237" y="244"/>
                  </a:cubicBezTo>
                  <a:cubicBezTo>
                    <a:pt x="295" y="335"/>
                    <a:pt x="295" y="335"/>
                    <a:pt x="295" y="335"/>
                  </a:cubicBezTo>
                  <a:cubicBezTo>
                    <a:pt x="239" y="335"/>
                    <a:pt x="239" y="335"/>
                    <a:pt x="239" y="335"/>
                  </a:cubicBezTo>
                  <a:cubicBezTo>
                    <a:pt x="195" y="266"/>
                    <a:pt x="195" y="266"/>
                    <a:pt x="195" y="266"/>
                  </a:cubicBezTo>
                  <a:cubicBezTo>
                    <a:pt x="182" y="245"/>
                    <a:pt x="171" y="230"/>
                    <a:pt x="163" y="219"/>
                  </a:cubicBezTo>
                  <a:cubicBezTo>
                    <a:pt x="154" y="209"/>
                    <a:pt x="147" y="201"/>
                    <a:pt x="140" y="197"/>
                  </a:cubicBezTo>
                  <a:cubicBezTo>
                    <a:pt x="134" y="193"/>
                    <a:pt x="127" y="190"/>
                    <a:pt x="120" y="188"/>
                  </a:cubicBezTo>
                  <a:cubicBezTo>
                    <a:pt x="115" y="187"/>
                    <a:pt x="107" y="187"/>
                    <a:pt x="95" y="187"/>
                  </a:cubicBezTo>
                  <a:cubicBezTo>
                    <a:pt x="44" y="187"/>
                    <a:pt x="44" y="187"/>
                    <a:pt x="44" y="187"/>
                  </a:cubicBezTo>
                  <a:cubicBezTo>
                    <a:pt x="44" y="335"/>
                    <a:pt x="44" y="335"/>
                    <a:pt x="44" y="335"/>
                  </a:cubicBezTo>
                  <a:lnTo>
                    <a:pt x="0" y="335"/>
                  </a:lnTo>
                  <a:close/>
                  <a:moveTo>
                    <a:pt x="44" y="148"/>
                  </a:moveTo>
                  <a:cubicBezTo>
                    <a:pt x="139" y="148"/>
                    <a:pt x="139" y="148"/>
                    <a:pt x="139" y="148"/>
                  </a:cubicBezTo>
                  <a:cubicBezTo>
                    <a:pt x="160" y="148"/>
                    <a:pt x="175" y="146"/>
                    <a:pt x="187" y="142"/>
                  </a:cubicBezTo>
                  <a:cubicBezTo>
                    <a:pt x="198" y="138"/>
                    <a:pt x="207" y="131"/>
                    <a:pt x="213" y="122"/>
                  </a:cubicBezTo>
                  <a:cubicBezTo>
                    <a:pt x="219" y="112"/>
                    <a:pt x="222" y="102"/>
                    <a:pt x="222" y="92"/>
                  </a:cubicBezTo>
                  <a:cubicBezTo>
                    <a:pt x="222" y="76"/>
                    <a:pt x="216" y="63"/>
                    <a:pt x="205" y="53"/>
                  </a:cubicBezTo>
                  <a:cubicBezTo>
                    <a:pt x="193" y="42"/>
                    <a:pt x="175" y="37"/>
                    <a:pt x="150" y="37"/>
                  </a:cubicBezTo>
                  <a:cubicBezTo>
                    <a:pt x="44" y="37"/>
                    <a:pt x="44" y="37"/>
                    <a:pt x="44" y="37"/>
                  </a:cubicBezTo>
                  <a:lnTo>
                    <a:pt x="44" y="14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0" name="Freeform 299"/>
            <p:cNvSpPr>
              <a:spLocks/>
            </p:cNvSpPr>
            <p:nvPr/>
          </p:nvSpPr>
          <p:spPr bwMode="auto">
            <a:xfrm>
              <a:off x="8400" y="8"/>
              <a:ext cx="339" cy="455"/>
            </a:xfrm>
            <a:custGeom>
              <a:avLst/>
              <a:gdLst>
                <a:gd name="T0" fmla="*/ 0 w 339"/>
                <a:gd name="T1" fmla="*/ 455 h 455"/>
                <a:gd name="T2" fmla="*/ 0 w 339"/>
                <a:gd name="T3" fmla="*/ 0 h 455"/>
                <a:gd name="T4" fmla="*/ 328 w 339"/>
                <a:gd name="T5" fmla="*/ 0 h 455"/>
                <a:gd name="T6" fmla="*/ 328 w 339"/>
                <a:gd name="T7" fmla="*/ 54 h 455"/>
                <a:gd name="T8" fmla="*/ 60 w 339"/>
                <a:gd name="T9" fmla="*/ 54 h 455"/>
                <a:gd name="T10" fmla="*/ 60 w 339"/>
                <a:gd name="T11" fmla="*/ 193 h 455"/>
                <a:gd name="T12" fmla="*/ 312 w 339"/>
                <a:gd name="T13" fmla="*/ 193 h 455"/>
                <a:gd name="T14" fmla="*/ 312 w 339"/>
                <a:gd name="T15" fmla="*/ 247 h 455"/>
                <a:gd name="T16" fmla="*/ 60 w 339"/>
                <a:gd name="T17" fmla="*/ 247 h 455"/>
                <a:gd name="T18" fmla="*/ 60 w 339"/>
                <a:gd name="T19" fmla="*/ 402 h 455"/>
                <a:gd name="T20" fmla="*/ 339 w 339"/>
                <a:gd name="T21" fmla="*/ 402 h 455"/>
                <a:gd name="T22" fmla="*/ 339 w 339"/>
                <a:gd name="T23" fmla="*/ 455 h 455"/>
                <a:gd name="T24" fmla="*/ 0 w 339"/>
                <a:gd name="T25" fmla="*/ 455 h 4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9"/>
                <a:gd name="T40" fmla="*/ 0 h 455"/>
                <a:gd name="T41" fmla="*/ 339 w 339"/>
                <a:gd name="T42" fmla="*/ 455 h 4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9" h="455">
                  <a:moveTo>
                    <a:pt x="0" y="455"/>
                  </a:moveTo>
                  <a:lnTo>
                    <a:pt x="0" y="0"/>
                  </a:lnTo>
                  <a:lnTo>
                    <a:pt x="328" y="0"/>
                  </a:lnTo>
                  <a:lnTo>
                    <a:pt x="328" y="54"/>
                  </a:lnTo>
                  <a:lnTo>
                    <a:pt x="60" y="54"/>
                  </a:lnTo>
                  <a:lnTo>
                    <a:pt x="60" y="193"/>
                  </a:lnTo>
                  <a:lnTo>
                    <a:pt x="312" y="193"/>
                  </a:lnTo>
                  <a:lnTo>
                    <a:pt x="312" y="247"/>
                  </a:lnTo>
                  <a:lnTo>
                    <a:pt x="60" y="247"/>
                  </a:lnTo>
                  <a:lnTo>
                    <a:pt x="60" y="402"/>
                  </a:lnTo>
                  <a:lnTo>
                    <a:pt x="339" y="402"/>
                  </a:lnTo>
                  <a:lnTo>
                    <a:pt x="339"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1" name="Freeform 300"/>
            <p:cNvSpPr>
              <a:spLocks/>
            </p:cNvSpPr>
            <p:nvPr/>
          </p:nvSpPr>
          <p:spPr bwMode="auto">
            <a:xfrm>
              <a:off x="8822" y="8"/>
              <a:ext cx="358" cy="455"/>
            </a:xfrm>
            <a:custGeom>
              <a:avLst/>
              <a:gdLst>
                <a:gd name="T0" fmla="*/ 0 w 358"/>
                <a:gd name="T1" fmla="*/ 455 h 455"/>
                <a:gd name="T2" fmla="*/ 0 w 358"/>
                <a:gd name="T3" fmla="*/ 0 h 455"/>
                <a:gd name="T4" fmla="*/ 61 w 358"/>
                <a:gd name="T5" fmla="*/ 0 h 455"/>
                <a:gd name="T6" fmla="*/ 300 w 358"/>
                <a:gd name="T7" fmla="*/ 357 h 455"/>
                <a:gd name="T8" fmla="*/ 300 w 358"/>
                <a:gd name="T9" fmla="*/ 0 h 455"/>
                <a:gd name="T10" fmla="*/ 358 w 358"/>
                <a:gd name="T11" fmla="*/ 0 h 455"/>
                <a:gd name="T12" fmla="*/ 358 w 358"/>
                <a:gd name="T13" fmla="*/ 455 h 455"/>
                <a:gd name="T14" fmla="*/ 296 w 358"/>
                <a:gd name="T15" fmla="*/ 455 h 455"/>
                <a:gd name="T16" fmla="*/ 57 w 358"/>
                <a:gd name="T17" fmla="*/ 98 h 455"/>
                <a:gd name="T18" fmla="*/ 57 w 358"/>
                <a:gd name="T19" fmla="*/ 455 h 455"/>
                <a:gd name="T20" fmla="*/ 0 w 358"/>
                <a:gd name="T21" fmla="*/ 455 h 4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455"/>
                <a:gd name="T35" fmla="*/ 358 w 358"/>
                <a:gd name="T36" fmla="*/ 455 h 4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455">
                  <a:moveTo>
                    <a:pt x="0" y="455"/>
                  </a:moveTo>
                  <a:lnTo>
                    <a:pt x="0" y="0"/>
                  </a:lnTo>
                  <a:lnTo>
                    <a:pt x="61" y="0"/>
                  </a:lnTo>
                  <a:lnTo>
                    <a:pt x="300" y="357"/>
                  </a:lnTo>
                  <a:lnTo>
                    <a:pt x="300" y="0"/>
                  </a:lnTo>
                  <a:lnTo>
                    <a:pt x="358" y="0"/>
                  </a:lnTo>
                  <a:lnTo>
                    <a:pt x="358" y="455"/>
                  </a:lnTo>
                  <a:lnTo>
                    <a:pt x="296" y="455"/>
                  </a:lnTo>
                  <a:lnTo>
                    <a:pt x="57" y="98"/>
                  </a:lnTo>
                  <a:lnTo>
                    <a:pt x="57"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72" name="Freeform 301"/>
            <p:cNvSpPr>
              <a:spLocks/>
            </p:cNvSpPr>
            <p:nvPr/>
          </p:nvSpPr>
          <p:spPr bwMode="auto">
            <a:xfrm>
              <a:off x="9247" y="8"/>
              <a:ext cx="360" cy="455"/>
            </a:xfrm>
            <a:custGeom>
              <a:avLst/>
              <a:gdLst>
                <a:gd name="T0" fmla="*/ 150 w 360"/>
                <a:gd name="T1" fmla="*/ 455 h 455"/>
                <a:gd name="T2" fmla="*/ 150 w 360"/>
                <a:gd name="T3" fmla="*/ 54 h 455"/>
                <a:gd name="T4" fmla="*/ 0 w 360"/>
                <a:gd name="T5" fmla="*/ 54 h 455"/>
                <a:gd name="T6" fmla="*/ 0 w 360"/>
                <a:gd name="T7" fmla="*/ 0 h 455"/>
                <a:gd name="T8" fmla="*/ 360 w 360"/>
                <a:gd name="T9" fmla="*/ 0 h 455"/>
                <a:gd name="T10" fmla="*/ 360 w 360"/>
                <a:gd name="T11" fmla="*/ 54 h 455"/>
                <a:gd name="T12" fmla="*/ 210 w 360"/>
                <a:gd name="T13" fmla="*/ 54 h 455"/>
                <a:gd name="T14" fmla="*/ 210 w 360"/>
                <a:gd name="T15" fmla="*/ 455 h 455"/>
                <a:gd name="T16" fmla="*/ 150 w 360"/>
                <a:gd name="T17" fmla="*/ 455 h 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0"/>
                <a:gd name="T28" fmla="*/ 0 h 455"/>
                <a:gd name="T29" fmla="*/ 360 w 360"/>
                <a:gd name="T30" fmla="*/ 455 h 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0" h="455">
                  <a:moveTo>
                    <a:pt x="150" y="455"/>
                  </a:moveTo>
                  <a:lnTo>
                    <a:pt x="150" y="54"/>
                  </a:lnTo>
                  <a:lnTo>
                    <a:pt x="0" y="54"/>
                  </a:lnTo>
                  <a:lnTo>
                    <a:pt x="0" y="0"/>
                  </a:lnTo>
                  <a:lnTo>
                    <a:pt x="360" y="0"/>
                  </a:lnTo>
                  <a:lnTo>
                    <a:pt x="360" y="54"/>
                  </a:lnTo>
                  <a:lnTo>
                    <a:pt x="210" y="54"/>
                  </a:lnTo>
                  <a:lnTo>
                    <a:pt x="210" y="455"/>
                  </a:lnTo>
                  <a:lnTo>
                    <a:pt x="15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6" name="Group 535"/>
          <p:cNvGrpSpPr>
            <a:grpSpLocks/>
          </p:cNvGrpSpPr>
          <p:nvPr/>
        </p:nvGrpSpPr>
        <p:grpSpPr bwMode="auto">
          <a:xfrm>
            <a:off x="6111299" y="1363862"/>
            <a:ext cx="1335707" cy="233958"/>
            <a:chOff x="12159" y="2604"/>
            <a:chExt cx="2105" cy="367"/>
          </a:xfrm>
        </p:grpSpPr>
        <p:sp>
          <p:nvSpPr>
            <p:cNvPr id="8555" name="Freeform 318"/>
            <p:cNvSpPr>
              <a:spLocks/>
            </p:cNvSpPr>
            <p:nvPr/>
          </p:nvSpPr>
          <p:spPr bwMode="auto">
            <a:xfrm>
              <a:off x="12159" y="2611"/>
              <a:ext cx="221" cy="354"/>
            </a:xfrm>
            <a:custGeom>
              <a:avLst/>
              <a:gdLst>
                <a:gd name="T0" fmla="*/ 0 w 221"/>
                <a:gd name="T1" fmla="*/ 354 h 354"/>
                <a:gd name="T2" fmla="*/ 0 w 221"/>
                <a:gd name="T3" fmla="*/ 0 h 354"/>
                <a:gd name="T4" fmla="*/ 46 w 221"/>
                <a:gd name="T5" fmla="*/ 0 h 354"/>
                <a:gd name="T6" fmla="*/ 46 w 221"/>
                <a:gd name="T7" fmla="*/ 312 h 354"/>
                <a:gd name="T8" fmla="*/ 221 w 221"/>
                <a:gd name="T9" fmla="*/ 312 h 354"/>
                <a:gd name="T10" fmla="*/ 221 w 221"/>
                <a:gd name="T11" fmla="*/ 354 h 354"/>
                <a:gd name="T12" fmla="*/ 0 w 221"/>
                <a:gd name="T13" fmla="*/ 354 h 354"/>
                <a:gd name="T14" fmla="*/ 0 60000 65536"/>
                <a:gd name="T15" fmla="*/ 0 60000 65536"/>
                <a:gd name="T16" fmla="*/ 0 60000 65536"/>
                <a:gd name="T17" fmla="*/ 0 60000 65536"/>
                <a:gd name="T18" fmla="*/ 0 60000 65536"/>
                <a:gd name="T19" fmla="*/ 0 60000 65536"/>
                <a:gd name="T20" fmla="*/ 0 60000 65536"/>
                <a:gd name="T21" fmla="*/ 0 w 221"/>
                <a:gd name="T22" fmla="*/ 0 h 354"/>
                <a:gd name="T23" fmla="*/ 221 w 221"/>
                <a:gd name="T24" fmla="*/ 354 h 3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354">
                  <a:moveTo>
                    <a:pt x="0" y="354"/>
                  </a:moveTo>
                  <a:lnTo>
                    <a:pt x="0" y="0"/>
                  </a:lnTo>
                  <a:lnTo>
                    <a:pt x="46" y="0"/>
                  </a:lnTo>
                  <a:lnTo>
                    <a:pt x="46" y="312"/>
                  </a:lnTo>
                  <a:lnTo>
                    <a:pt x="221" y="312"/>
                  </a:lnTo>
                  <a:lnTo>
                    <a:pt x="221"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6" name="Freeform 319"/>
            <p:cNvSpPr>
              <a:spLocks/>
            </p:cNvSpPr>
            <p:nvPr/>
          </p:nvSpPr>
          <p:spPr bwMode="auto">
            <a:xfrm>
              <a:off x="12437" y="2611"/>
              <a:ext cx="264" cy="354"/>
            </a:xfrm>
            <a:custGeom>
              <a:avLst/>
              <a:gdLst>
                <a:gd name="T0" fmla="*/ 0 w 264"/>
                <a:gd name="T1" fmla="*/ 354 h 354"/>
                <a:gd name="T2" fmla="*/ 0 w 264"/>
                <a:gd name="T3" fmla="*/ 0 h 354"/>
                <a:gd name="T4" fmla="*/ 256 w 264"/>
                <a:gd name="T5" fmla="*/ 0 h 354"/>
                <a:gd name="T6" fmla="*/ 256 w 264"/>
                <a:gd name="T7" fmla="*/ 42 h 354"/>
                <a:gd name="T8" fmla="*/ 46 w 264"/>
                <a:gd name="T9" fmla="*/ 42 h 354"/>
                <a:gd name="T10" fmla="*/ 46 w 264"/>
                <a:gd name="T11" fmla="*/ 151 h 354"/>
                <a:gd name="T12" fmla="*/ 243 w 264"/>
                <a:gd name="T13" fmla="*/ 151 h 354"/>
                <a:gd name="T14" fmla="*/ 243 w 264"/>
                <a:gd name="T15" fmla="*/ 191 h 354"/>
                <a:gd name="T16" fmla="*/ 46 w 264"/>
                <a:gd name="T17" fmla="*/ 191 h 354"/>
                <a:gd name="T18" fmla="*/ 46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6" y="42"/>
                  </a:lnTo>
                  <a:lnTo>
                    <a:pt x="46" y="151"/>
                  </a:lnTo>
                  <a:lnTo>
                    <a:pt x="243" y="151"/>
                  </a:lnTo>
                  <a:lnTo>
                    <a:pt x="243" y="191"/>
                  </a:lnTo>
                  <a:lnTo>
                    <a:pt x="46" y="191"/>
                  </a:lnTo>
                  <a:lnTo>
                    <a:pt x="46"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7" name="Freeform 320"/>
            <p:cNvSpPr>
              <a:spLocks noEditPoints="1"/>
            </p:cNvSpPr>
            <p:nvPr/>
          </p:nvSpPr>
          <p:spPr bwMode="auto">
            <a:xfrm>
              <a:off x="12727" y="2611"/>
              <a:ext cx="331" cy="354"/>
            </a:xfrm>
            <a:custGeom>
              <a:avLst/>
              <a:gdLst>
                <a:gd name="T0" fmla="*/ 0 w 244"/>
                <a:gd name="T1" fmla="*/ 392015 h 261"/>
                <a:gd name="T2" fmla="*/ 150958 w 244"/>
                <a:gd name="T3" fmla="*/ 0 h 261"/>
                <a:gd name="T4" fmla="*/ 206456 w 244"/>
                <a:gd name="T5" fmla="*/ 0 h 261"/>
                <a:gd name="T6" fmla="*/ 368181 w 244"/>
                <a:gd name="T7" fmla="*/ 392015 h 261"/>
                <a:gd name="T8" fmla="*/ 308679 w 244"/>
                <a:gd name="T9" fmla="*/ 392015 h 261"/>
                <a:gd name="T10" fmla="*/ 262399 w 244"/>
                <a:gd name="T11" fmla="*/ 273519 h 261"/>
                <a:gd name="T12" fmla="*/ 97138 w 244"/>
                <a:gd name="T13" fmla="*/ 273519 h 261"/>
                <a:gd name="T14" fmla="*/ 55978 w 244"/>
                <a:gd name="T15" fmla="*/ 392015 h 261"/>
                <a:gd name="T16" fmla="*/ 0 w 244"/>
                <a:gd name="T17" fmla="*/ 392015 h 261"/>
                <a:gd name="T18" fmla="*/ 113217 w 244"/>
                <a:gd name="T19" fmla="*/ 231485 h 261"/>
                <a:gd name="T20" fmla="*/ 246181 w 244"/>
                <a:gd name="T21" fmla="*/ 231485 h 261"/>
                <a:gd name="T22" fmla="*/ 204783 w 244"/>
                <a:gd name="T23" fmla="*/ 121847 h 261"/>
                <a:gd name="T24" fmla="*/ 177761 w 244"/>
                <a:gd name="T25" fmla="*/ 41040 h 261"/>
                <a:gd name="T26" fmla="*/ 156326 w 244"/>
                <a:gd name="T27" fmla="*/ 114866 h 261"/>
                <a:gd name="T28" fmla="*/ 113217 w 244"/>
                <a:gd name="T29" fmla="*/ 231485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261"/>
                <a:gd name="T47" fmla="*/ 244 w 244"/>
                <a:gd name="T48" fmla="*/ 261 h 2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261">
                  <a:moveTo>
                    <a:pt x="0" y="261"/>
                  </a:moveTo>
                  <a:cubicBezTo>
                    <a:pt x="100" y="0"/>
                    <a:pt x="100" y="0"/>
                    <a:pt x="100" y="0"/>
                  </a:cubicBezTo>
                  <a:cubicBezTo>
                    <a:pt x="137" y="0"/>
                    <a:pt x="137" y="0"/>
                    <a:pt x="137" y="0"/>
                  </a:cubicBezTo>
                  <a:cubicBezTo>
                    <a:pt x="244" y="261"/>
                    <a:pt x="244" y="261"/>
                    <a:pt x="244" y="261"/>
                  </a:cubicBezTo>
                  <a:cubicBezTo>
                    <a:pt x="205" y="261"/>
                    <a:pt x="205" y="261"/>
                    <a:pt x="205" y="261"/>
                  </a:cubicBezTo>
                  <a:cubicBezTo>
                    <a:pt x="174" y="182"/>
                    <a:pt x="174" y="182"/>
                    <a:pt x="174" y="182"/>
                  </a:cubicBezTo>
                  <a:cubicBezTo>
                    <a:pt x="65" y="182"/>
                    <a:pt x="65" y="182"/>
                    <a:pt x="65" y="182"/>
                  </a:cubicBezTo>
                  <a:cubicBezTo>
                    <a:pt x="37" y="261"/>
                    <a:pt x="37" y="261"/>
                    <a:pt x="37" y="261"/>
                  </a:cubicBezTo>
                  <a:lnTo>
                    <a:pt x="0" y="261"/>
                  </a:lnTo>
                  <a:close/>
                  <a:moveTo>
                    <a:pt x="75" y="154"/>
                  </a:moveTo>
                  <a:cubicBezTo>
                    <a:pt x="164" y="154"/>
                    <a:pt x="164" y="154"/>
                    <a:pt x="164" y="154"/>
                  </a:cubicBezTo>
                  <a:cubicBezTo>
                    <a:pt x="136" y="81"/>
                    <a:pt x="136" y="81"/>
                    <a:pt x="136" y="81"/>
                  </a:cubicBezTo>
                  <a:cubicBezTo>
                    <a:pt x="128" y="59"/>
                    <a:pt x="122" y="41"/>
                    <a:pt x="118" y="27"/>
                  </a:cubicBezTo>
                  <a:cubicBezTo>
                    <a:pt x="115" y="44"/>
                    <a:pt x="110" y="61"/>
                    <a:pt x="104" y="77"/>
                  </a:cubicBezTo>
                  <a:lnTo>
                    <a:pt x="75"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8" name="Freeform 321"/>
            <p:cNvSpPr>
              <a:spLocks noEditPoints="1"/>
            </p:cNvSpPr>
            <p:nvPr/>
          </p:nvSpPr>
          <p:spPr bwMode="auto">
            <a:xfrm>
              <a:off x="13096" y="2611"/>
              <a:ext cx="293" cy="354"/>
            </a:xfrm>
            <a:custGeom>
              <a:avLst/>
              <a:gdLst>
                <a:gd name="T0" fmla="*/ 0 w 216"/>
                <a:gd name="T1" fmla="*/ 392015 h 261"/>
                <a:gd name="T2" fmla="*/ 0 w 216"/>
                <a:gd name="T3" fmla="*/ 0 h 261"/>
                <a:gd name="T4" fmla="*/ 135020 w 216"/>
                <a:gd name="T5" fmla="*/ 0 h 261"/>
                <a:gd name="T6" fmla="*/ 204582 w 216"/>
                <a:gd name="T7" fmla="*/ 5435 h 261"/>
                <a:gd name="T8" fmla="*/ 262471 w 216"/>
                <a:gd name="T9" fmla="*/ 33838 h 261"/>
                <a:gd name="T10" fmla="*/ 309871 w 216"/>
                <a:gd name="T11" fmla="*/ 100885 h 261"/>
                <a:gd name="T12" fmla="*/ 325531 w 216"/>
                <a:gd name="T13" fmla="*/ 193131 h 261"/>
                <a:gd name="T14" fmla="*/ 314887 w 216"/>
                <a:gd name="T15" fmla="*/ 273519 h 261"/>
                <a:gd name="T16" fmla="*/ 287444 w 216"/>
                <a:gd name="T17" fmla="*/ 329822 h 261"/>
                <a:gd name="T18" fmla="*/ 252182 w 216"/>
                <a:gd name="T19" fmla="*/ 366330 h 261"/>
                <a:gd name="T20" fmla="*/ 204582 w 216"/>
                <a:gd name="T21" fmla="*/ 386530 h 261"/>
                <a:gd name="T22" fmla="*/ 142410 w 216"/>
                <a:gd name="T23" fmla="*/ 392015 h 261"/>
                <a:gd name="T24" fmla="*/ 0 w 216"/>
                <a:gd name="T25" fmla="*/ 392015 h 261"/>
                <a:gd name="T26" fmla="*/ 50833 w 216"/>
                <a:gd name="T27" fmla="*/ 345995 h 261"/>
                <a:gd name="T28" fmla="*/ 135020 w 216"/>
                <a:gd name="T29" fmla="*/ 345995 h 261"/>
                <a:gd name="T30" fmla="*/ 197527 w 216"/>
                <a:gd name="T31" fmla="*/ 338389 h 261"/>
                <a:gd name="T32" fmla="*/ 232135 w 216"/>
                <a:gd name="T33" fmla="*/ 319104 h 261"/>
                <a:gd name="T34" fmla="*/ 261100 w 216"/>
                <a:gd name="T35" fmla="*/ 270091 h 261"/>
                <a:gd name="T36" fmla="*/ 270657 w 216"/>
                <a:gd name="T37" fmla="*/ 192854 h 261"/>
                <a:gd name="T38" fmla="*/ 252182 w 216"/>
                <a:gd name="T39" fmla="*/ 96807 h 261"/>
                <a:gd name="T40" fmla="*/ 202167 w 216"/>
                <a:gd name="T41" fmla="*/ 54039 h 261"/>
                <a:gd name="T42" fmla="*/ 133662 w 216"/>
                <a:gd name="T43" fmla="*/ 46036 h 261"/>
                <a:gd name="T44" fmla="*/ 50833 w 216"/>
                <a:gd name="T45" fmla="*/ 46036 h 261"/>
                <a:gd name="T46" fmla="*/ 50833 w 216"/>
                <a:gd name="T47" fmla="*/ 345995 h 2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6"/>
                <a:gd name="T73" fmla="*/ 0 h 261"/>
                <a:gd name="T74" fmla="*/ 216 w 216"/>
                <a:gd name="T75" fmla="*/ 261 h 2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6" h="261">
                  <a:moveTo>
                    <a:pt x="0" y="261"/>
                  </a:moveTo>
                  <a:cubicBezTo>
                    <a:pt x="0" y="0"/>
                    <a:pt x="0" y="0"/>
                    <a:pt x="0" y="0"/>
                  </a:cubicBezTo>
                  <a:cubicBezTo>
                    <a:pt x="90" y="0"/>
                    <a:pt x="90" y="0"/>
                    <a:pt x="90" y="0"/>
                  </a:cubicBezTo>
                  <a:cubicBezTo>
                    <a:pt x="110" y="0"/>
                    <a:pt x="126" y="1"/>
                    <a:pt x="136" y="4"/>
                  </a:cubicBezTo>
                  <a:cubicBezTo>
                    <a:pt x="151" y="7"/>
                    <a:pt x="164" y="13"/>
                    <a:pt x="175" y="22"/>
                  </a:cubicBezTo>
                  <a:cubicBezTo>
                    <a:pt x="188" y="34"/>
                    <a:pt x="199" y="49"/>
                    <a:pt x="206" y="67"/>
                  </a:cubicBezTo>
                  <a:cubicBezTo>
                    <a:pt x="212" y="85"/>
                    <a:pt x="216" y="106"/>
                    <a:pt x="216" y="129"/>
                  </a:cubicBezTo>
                  <a:cubicBezTo>
                    <a:pt x="216" y="149"/>
                    <a:pt x="214" y="166"/>
                    <a:pt x="209" y="182"/>
                  </a:cubicBezTo>
                  <a:cubicBezTo>
                    <a:pt x="204" y="197"/>
                    <a:pt x="198" y="210"/>
                    <a:pt x="191" y="220"/>
                  </a:cubicBezTo>
                  <a:cubicBezTo>
                    <a:pt x="184" y="230"/>
                    <a:pt x="176" y="238"/>
                    <a:pt x="167" y="243"/>
                  </a:cubicBezTo>
                  <a:cubicBezTo>
                    <a:pt x="159" y="249"/>
                    <a:pt x="148" y="254"/>
                    <a:pt x="136" y="257"/>
                  </a:cubicBezTo>
                  <a:cubicBezTo>
                    <a:pt x="124" y="260"/>
                    <a:pt x="110" y="261"/>
                    <a:pt x="94" y="261"/>
                  </a:cubicBezTo>
                  <a:lnTo>
                    <a:pt x="0" y="261"/>
                  </a:lnTo>
                  <a:close/>
                  <a:moveTo>
                    <a:pt x="34" y="230"/>
                  </a:moveTo>
                  <a:cubicBezTo>
                    <a:pt x="90" y="230"/>
                    <a:pt x="90" y="230"/>
                    <a:pt x="90" y="230"/>
                  </a:cubicBezTo>
                  <a:cubicBezTo>
                    <a:pt x="107" y="230"/>
                    <a:pt x="121" y="229"/>
                    <a:pt x="131" y="225"/>
                  </a:cubicBezTo>
                  <a:cubicBezTo>
                    <a:pt x="141" y="222"/>
                    <a:pt x="148" y="218"/>
                    <a:pt x="154" y="212"/>
                  </a:cubicBezTo>
                  <a:cubicBezTo>
                    <a:pt x="162" y="204"/>
                    <a:pt x="169" y="193"/>
                    <a:pt x="173" y="179"/>
                  </a:cubicBezTo>
                  <a:cubicBezTo>
                    <a:pt x="178" y="165"/>
                    <a:pt x="180" y="148"/>
                    <a:pt x="180" y="128"/>
                  </a:cubicBezTo>
                  <a:cubicBezTo>
                    <a:pt x="180" y="101"/>
                    <a:pt x="176" y="80"/>
                    <a:pt x="167" y="65"/>
                  </a:cubicBezTo>
                  <a:cubicBezTo>
                    <a:pt x="158" y="51"/>
                    <a:pt x="147" y="41"/>
                    <a:pt x="134" y="36"/>
                  </a:cubicBezTo>
                  <a:cubicBezTo>
                    <a:pt x="125" y="32"/>
                    <a:pt x="110" y="31"/>
                    <a:pt x="89" y="31"/>
                  </a:cubicBezTo>
                  <a:cubicBezTo>
                    <a:pt x="34" y="31"/>
                    <a:pt x="34" y="31"/>
                    <a:pt x="34" y="31"/>
                  </a:cubicBezTo>
                  <a:lnTo>
                    <a:pt x="34" y="23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9" name="Rectangle 322"/>
            <p:cNvSpPr>
              <a:spLocks noChangeArrowheads="1"/>
            </p:cNvSpPr>
            <p:nvPr/>
          </p:nvSpPr>
          <p:spPr bwMode="auto">
            <a:xfrm>
              <a:off x="13461" y="2611"/>
              <a:ext cx="48" cy="354"/>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0" name="Freeform 323"/>
            <p:cNvSpPr>
              <a:spLocks/>
            </p:cNvSpPr>
            <p:nvPr/>
          </p:nvSpPr>
          <p:spPr bwMode="auto">
            <a:xfrm>
              <a:off x="13590" y="2611"/>
              <a:ext cx="279" cy="354"/>
            </a:xfrm>
            <a:custGeom>
              <a:avLst/>
              <a:gdLst>
                <a:gd name="T0" fmla="*/ 0 w 279"/>
                <a:gd name="T1" fmla="*/ 354 h 354"/>
                <a:gd name="T2" fmla="*/ 0 w 279"/>
                <a:gd name="T3" fmla="*/ 0 h 354"/>
                <a:gd name="T4" fmla="*/ 49 w 279"/>
                <a:gd name="T5" fmla="*/ 0 h 354"/>
                <a:gd name="T6" fmla="*/ 235 w 279"/>
                <a:gd name="T7" fmla="*/ 278 h 354"/>
                <a:gd name="T8" fmla="*/ 235 w 279"/>
                <a:gd name="T9" fmla="*/ 0 h 354"/>
                <a:gd name="T10" fmla="*/ 279 w 279"/>
                <a:gd name="T11" fmla="*/ 0 h 354"/>
                <a:gd name="T12" fmla="*/ 279 w 279"/>
                <a:gd name="T13" fmla="*/ 354 h 354"/>
                <a:gd name="T14" fmla="*/ 232 w 279"/>
                <a:gd name="T15" fmla="*/ 354 h 354"/>
                <a:gd name="T16" fmla="*/ 46 w 279"/>
                <a:gd name="T17" fmla="*/ 76 h 354"/>
                <a:gd name="T18" fmla="*/ 46 w 279"/>
                <a:gd name="T19" fmla="*/ 354 h 354"/>
                <a:gd name="T20" fmla="*/ 0 w 279"/>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
                <a:gd name="T34" fmla="*/ 0 h 354"/>
                <a:gd name="T35" fmla="*/ 279 w 279"/>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 h="354">
                  <a:moveTo>
                    <a:pt x="0" y="354"/>
                  </a:moveTo>
                  <a:lnTo>
                    <a:pt x="0" y="0"/>
                  </a:lnTo>
                  <a:lnTo>
                    <a:pt x="49" y="0"/>
                  </a:lnTo>
                  <a:lnTo>
                    <a:pt x="235" y="278"/>
                  </a:lnTo>
                  <a:lnTo>
                    <a:pt x="235" y="0"/>
                  </a:lnTo>
                  <a:lnTo>
                    <a:pt x="279" y="0"/>
                  </a:lnTo>
                  <a:lnTo>
                    <a:pt x="279" y="354"/>
                  </a:lnTo>
                  <a:lnTo>
                    <a:pt x="232" y="354"/>
                  </a:lnTo>
                  <a:lnTo>
                    <a:pt x="46" y="76"/>
                  </a:lnTo>
                  <a:lnTo>
                    <a:pt x="46"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61" name="Freeform 324"/>
            <p:cNvSpPr>
              <a:spLocks/>
            </p:cNvSpPr>
            <p:nvPr/>
          </p:nvSpPr>
          <p:spPr bwMode="auto">
            <a:xfrm>
              <a:off x="13937" y="2604"/>
              <a:ext cx="327" cy="367"/>
            </a:xfrm>
            <a:custGeom>
              <a:avLst/>
              <a:gdLst>
                <a:gd name="T0" fmla="*/ 196792 w 241"/>
                <a:gd name="T1" fmla="*/ 259349 h 270"/>
                <a:gd name="T2" fmla="*/ 196792 w 241"/>
                <a:gd name="T3" fmla="*/ 210481 h 270"/>
                <a:gd name="T4" fmla="*/ 365748 w 241"/>
                <a:gd name="T5" fmla="*/ 210481 h 270"/>
                <a:gd name="T6" fmla="*/ 365748 w 241"/>
                <a:gd name="T7" fmla="*/ 364302 h 270"/>
                <a:gd name="T8" fmla="*/ 285883 w 241"/>
                <a:gd name="T9" fmla="*/ 410551 h 270"/>
                <a:gd name="T10" fmla="*/ 200800 w 241"/>
                <a:gd name="T11" fmla="*/ 427384 h 270"/>
                <a:gd name="T12" fmla="*/ 95057 w 241"/>
                <a:gd name="T13" fmla="*/ 401381 h 270"/>
                <a:gd name="T14" fmla="*/ 25110 w 241"/>
                <a:gd name="T15" fmla="*/ 326248 h 270"/>
                <a:gd name="T16" fmla="*/ 0 w 241"/>
                <a:gd name="T17" fmla="*/ 216669 h 270"/>
                <a:gd name="T18" fmla="*/ 22464 w 241"/>
                <a:gd name="T19" fmla="*/ 102820 h 270"/>
                <a:gd name="T20" fmla="*/ 93175 w 241"/>
                <a:gd name="T21" fmla="*/ 25789 h 270"/>
                <a:gd name="T22" fmla="*/ 196792 w 241"/>
                <a:gd name="T23" fmla="*/ 0 h 270"/>
                <a:gd name="T24" fmla="*/ 275939 w 241"/>
                <a:gd name="T25" fmla="*/ 16303 h 270"/>
                <a:gd name="T26" fmla="*/ 328210 w 241"/>
                <a:gd name="T27" fmla="*/ 55651 h 270"/>
                <a:gd name="T28" fmla="*/ 360183 w 241"/>
                <a:gd name="T29" fmla="*/ 123513 h 270"/>
                <a:gd name="T30" fmla="*/ 313167 w 241"/>
                <a:gd name="T31" fmla="*/ 136293 h 270"/>
                <a:gd name="T32" fmla="*/ 289181 w 241"/>
                <a:gd name="T33" fmla="*/ 87385 h 270"/>
                <a:gd name="T34" fmla="*/ 251386 w 241"/>
                <a:gd name="T35" fmla="*/ 57896 h 270"/>
                <a:gd name="T36" fmla="*/ 196792 w 241"/>
                <a:gd name="T37" fmla="*/ 47647 h 270"/>
                <a:gd name="T38" fmla="*/ 136546 w 241"/>
                <a:gd name="T39" fmla="*/ 57896 h 270"/>
                <a:gd name="T40" fmla="*/ 94001 w 241"/>
                <a:gd name="T41" fmla="*/ 88032 h 270"/>
                <a:gd name="T42" fmla="*/ 68670 w 241"/>
                <a:gd name="T43" fmla="*/ 129217 h 270"/>
                <a:gd name="T44" fmla="*/ 52598 w 241"/>
                <a:gd name="T45" fmla="*/ 214309 h 270"/>
                <a:gd name="T46" fmla="*/ 71367 w 241"/>
                <a:gd name="T47" fmla="*/ 304827 h 270"/>
                <a:gd name="T48" fmla="*/ 124515 w 241"/>
                <a:gd name="T49" fmla="*/ 360095 h 270"/>
                <a:gd name="T50" fmla="*/ 199275 w 241"/>
                <a:gd name="T51" fmla="*/ 378672 h 270"/>
                <a:gd name="T52" fmla="*/ 265456 w 241"/>
                <a:gd name="T53" fmla="*/ 365142 h 270"/>
                <a:gd name="T54" fmla="*/ 313240 w 241"/>
                <a:gd name="T55" fmla="*/ 334444 h 270"/>
                <a:gd name="T56" fmla="*/ 313240 w 241"/>
                <a:gd name="T57" fmla="*/ 259349 h 270"/>
                <a:gd name="T58" fmla="*/ 196792 w 241"/>
                <a:gd name="T59" fmla="*/ 259349 h 2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270"/>
                <a:gd name="T92" fmla="*/ 241 w 241"/>
                <a:gd name="T93" fmla="*/ 270 h 2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270">
                  <a:moveTo>
                    <a:pt x="130" y="164"/>
                  </a:moveTo>
                  <a:cubicBezTo>
                    <a:pt x="130" y="133"/>
                    <a:pt x="130" y="133"/>
                    <a:pt x="130" y="133"/>
                  </a:cubicBezTo>
                  <a:cubicBezTo>
                    <a:pt x="241" y="133"/>
                    <a:pt x="241" y="133"/>
                    <a:pt x="241" y="133"/>
                  </a:cubicBezTo>
                  <a:cubicBezTo>
                    <a:pt x="241" y="230"/>
                    <a:pt x="241" y="230"/>
                    <a:pt x="241" y="230"/>
                  </a:cubicBezTo>
                  <a:cubicBezTo>
                    <a:pt x="224" y="243"/>
                    <a:pt x="207" y="253"/>
                    <a:pt x="189" y="260"/>
                  </a:cubicBezTo>
                  <a:cubicBezTo>
                    <a:pt x="171" y="267"/>
                    <a:pt x="152" y="270"/>
                    <a:pt x="133" y="270"/>
                  </a:cubicBezTo>
                  <a:cubicBezTo>
                    <a:pt x="107" y="270"/>
                    <a:pt x="84" y="265"/>
                    <a:pt x="63" y="254"/>
                  </a:cubicBezTo>
                  <a:cubicBezTo>
                    <a:pt x="42" y="243"/>
                    <a:pt x="26" y="227"/>
                    <a:pt x="16" y="206"/>
                  </a:cubicBezTo>
                  <a:cubicBezTo>
                    <a:pt x="5" y="186"/>
                    <a:pt x="0" y="162"/>
                    <a:pt x="0" y="137"/>
                  </a:cubicBezTo>
                  <a:cubicBezTo>
                    <a:pt x="0" y="111"/>
                    <a:pt x="5" y="88"/>
                    <a:pt x="15" y="65"/>
                  </a:cubicBezTo>
                  <a:cubicBezTo>
                    <a:pt x="26" y="43"/>
                    <a:pt x="41" y="27"/>
                    <a:pt x="61" y="16"/>
                  </a:cubicBezTo>
                  <a:cubicBezTo>
                    <a:pt x="81" y="6"/>
                    <a:pt x="104" y="0"/>
                    <a:pt x="130" y="0"/>
                  </a:cubicBezTo>
                  <a:cubicBezTo>
                    <a:pt x="149" y="0"/>
                    <a:pt x="166" y="3"/>
                    <a:pt x="182" y="10"/>
                  </a:cubicBezTo>
                  <a:cubicBezTo>
                    <a:pt x="197" y="16"/>
                    <a:pt x="209" y="24"/>
                    <a:pt x="217" y="35"/>
                  </a:cubicBezTo>
                  <a:cubicBezTo>
                    <a:pt x="226" y="46"/>
                    <a:pt x="233" y="60"/>
                    <a:pt x="237" y="78"/>
                  </a:cubicBezTo>
                  <a:cubicBezTo>
                    <a:pt x="206" y="86"/>
                    <a:pt x="206" y="86"/>
                    <a:pt x="206" y="86"/>
                  </a:cubicBezTo>
                  <a:cubicBezTo>
                    <a:pt x="202" y="73"/>
                    <a:pt x="197" y="63"/>
                    <a:pt x="191" y="55"/>
                  </a:cubicBezTo>
                  <a:cubicBezTo>
                    <a:pt x="186" y="47"/>
                    <a:pt x="177" y="41"/>
                    <a:pt x="166" y="37"/>
                  </a:cubicBezTo>
                  <a:cubicBezTo>
                    <a:pt x="156" y="32"/>
                    <a:pt x="144" y="30"/>
                    <a:pt x="130" y="30"/>
                  </a:cubicBezTo>
                  <a:cubicBezTo>
                    <a:pt x="115" y="30"/>
                    <a:pt x="101" y="32"/>
                    <a:pt x="90" y="37"/>
                  </a:cubicBezTo>
                  <a:cubicBezTo>
                    <a:pt x="78" y="42"/>
                    <a:pt x="69" y="48"/>
                    <a:pt x="62" y="56"/>
                  </a:cubicBezTo>
                  <a:cubicBezTo>
                    <a:pt x="55" y="64"/>
                    <a:pt x="49" y="73"/>
                    <a:pt x="45" y="82"/>
                  </a:cubicBezTo>
                  <a:cubicBezTo>
                    <a:pt x="38" y="98"/>
                    <a:pt x="35" y="116"/>
                    <a:pt x="35" y="135"/>
                  </a:cubicBezTo>
                  <a:cubicBezTo>
                    <a:pt x="35" y="158"/>
                    <a:pt x="39" y="177"/>
                    <a:pt x="47" y="193"/>
                  </a:cubicBezTo>
                  <a:cubicBezTo>
                    <a:pt x="55" y="209"/>
                    <a:pt x="67" y="220"/>
                    <a:pt x="82" y="228"/>
                  </a:cubicBezTo>
                  <a:cubicBezTo>
                    <a:pt x="98" y="235"/>
                    <a:pt x="114" y="239"/>
                    <a:pt x="131" y="239"/>
                  </a:cubicBezTo>
                  <a:cubicBezTo>
                    <a:pt x="146" y="239"/>
                    <a:pt x="161" y="236"/>
                    <a:pt x="175" y="231"/>
                  </a:cubicBezTo>
                  <a:cubicBezTo>
                    <a:pt x="189" y="225"/>
                    <a:pt x="200" y="219"/>
                    <a:pt x="207" y="212"/>
                  </a:cubicBezTo>
                  <a:cubicBezTo>
                    <a:pt x="207" y="164"/>
                    <a:pt x="207" y="164"/>
                    <a:pt x="207" y="164"/>
                  </a:cubicBezTo>
                  <a:lnTo>
                    <a:pt x="130" y="16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7" name="Group 528"/>
          <p:cNvGrpSpPr>
            <a:grpSpLocks/>
          </p:cNvGrpSpPr>
          <p:nvPr/>
        </p:nvGrpSpPr>
        <p:grpSpPr bwMode="auto">
          <a:xfrm>
            <a:off x="6440525" y="3040262"/>
            <a:ext cx="2479153" cy="180975"/>
            <a:chOff x="9833" y="5774"/>
            <a:chExt cx="5014" cy="366"/>
          </a:xfrm>
        </p:grpSpPr>
        <p:sp>
          <p:nvSpPr>
            <p:cNvPr id="8539" name="Freeform 325"/>
            <p:cNvSpPr>
              <a:spLocks/>
            </p:cNvSpPr>
            <p:nvPr/>
          </p:nvSpPr>
          <p:spPr bwMode="auto">
            <a:xfrm>
              <a:off x="9833" y="5780"/>
              <a:ext cx="240" cy="355"/>
            </a:xfrm>
            <a:custGeom>
              <a:avLst/>
              <a:gdLst>
                <a:gd name="T0" fmla="*/ 0 w 240"/>
                <a:gd name="T1" fmla="*/ 355 h 355"/>
                <a:gd name="T2" fmla="*/ 0 w 240"/>
                <a:gd name="T3" fmla="*/ 0 h 355"/>
                <a:gd name="T4" fmla="*/ 240 w 240"/>
                <a:gd name="T5" fmla="*/ 0 h 355"/>
                <a:gd name="T6" fmla="*/ 240 w 240"/>
                <a:gd name="T7" fmla="*/ 42 h 355"/>
                <a:gd name="T8" fmla="*/ 47 w 240"/>
                <a:gd name="T9" fmla="*/ 42 h 355"/>
                <a:gd name="T10" fmla="*/ 47 w 240"/>
                <a:gd name="T11" fmla="*/ 152 h 355"/>
                <a:gd name="T12" fmla="*/ 212 w 240"/>
                <a:gd name="T13" fmla="*/ 152 h 355"/>
                <a:gd name="T14" fmla="*/ 212 w 240"/>
                <a:gd name="T15" fmla="*/ 194 h 355"/>
                <a:gd name="T16" fmla="*/ 47 w 240"/>
                <a:gd name="T17" fmla="*/ 194 h 355"/>
                <a:gd name="T18" fmla="*/ 47 w 240"/>
                <a:gd name="T19" fmla="*/ 355 h 355"/>
                <a:gd name="T20" fmla="*/ 0 w 240"/>
                <a:gd name="T21" fmla="*/ 355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0"/>
                <a:gd name="T34" fmla="*/ 0 h 355"/>
                <a:gd name="T35" fmla="*/ 240 w 240"/>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0" h="355">
                  <a:moveTo>
                    <a:pt x="0" y="355"/>
                  </a:moveTo>
                  <a:lnTo>
                    <a:pt x="0" y="0"/>
                  </a:lnTo>
                  <a:lnTo>
                    <a:pt x="240" y="0"/>
                  </a:lnTo>
                  <a:lnTo>
                    <a:pt x="240" y="42"/>
                  </a:lnTo>
                  <a:lnTo>
                    <a:pt x="47" y="42"/>
                  </a:lnTo>
                  <a:lnTo>
                    <a:pt x="47" y="152"/>
                  </a:lnTo>
                  <a:lnTo>
                    <a:pt x="212" y="152"/>
                  </a:lnTo>
                  <a:lnTo>
                    <a:pt x="212" y="194"/>
                  </a:lnTo>
                  <a:lnTo>
                    <a:pt x="47" y="194"/>
                  </a:lnTo>
                  <a:lnTo>
                    <a:pt x="47"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0" name="Freeform 326"/>
            <p:cNvSpPr>
              <a:spLocks noEditPoints="1"/>
            </p:cNvSpPr>
            <p:nvPr/>
          </p:nvSpPr>
          <p:spPr bwMode="auto">
            <a:xfrm>
              <a:off x="10119" y="5774"/>
              <a:ext cx="339" cy="366"/>
            </a:xfrm>
            <a:custGeom>
              <a:avLst/>
              <a:gdLst>
                <a:gd name="T0" fmla="*/ 0 w 250"/>
                <a:gd name="T1" fmla="*/ 204088 h 270"/>
                <a:gd name="T2" fmla="*/ 52121 w 250"/>
                <a:gd name="T3" fmla="*/ 54550 h 270"/>
                <a:gd name="T4" fmla="*/ 187513 w 250"/>
                <a:gd name="T5" fmla="*/ 0 h 270"/>
                <a:gd name="T6" fmla="*/ 284524 w 250"/>
                <a:gd name="T7" fmla="*/ 24816 h 270"/>
                <a:gd name="T8" fmla="*/ 349463 w 250"/>
                <a:gd name="T9" fmla="*/ 95747 h 270"/>
                <a:gd name="T10" fmla="*/ 373730 w 250"/>
                <a:gd name="T11" fmla="*/ 199606 h 270"/>
                <a:gd name="T12" fmla="*/ 349463 w 250"/>
                <a:gd name="T13" fmla="*/ 304786 h 270"/>
                <a:gd name="T14" fmla="*/ 280758 w 250"/>
                <a:gd name="T15" fmla="*/ 376157 h 270"/>
                <a:gd name="T16" fmla="*/ 187513 w 250"/>
                <a:gd name="T17" fmla="*/ 399898 h 270"/>
                <a:gd name="T18" fmla="*/ 87090 w 250"/>
                <a:gd name="T19" fmla="*/ 374257 h 270"/>
                <a:gd name="T20" fmla="*/ 22244 w 250"/>
                <a:gd name="T21" fmla="*/ 302369 h 270"/>
                <a:gd name="T22" fmla="*/ 0 w 250"/>
                <a:gd name="T23" fmla="*/ 204088 h 270"/>
                <a:gd name="T24" fmla="*/ 53299 w 250"/>
                <a:gd name="T25" fmla="*/ 205752 h 270"/>
                <a:gd name="T26" fmla="*/ 91664 w 250"/>
                <a:gd name="T27" fmla="*/ 315954 h 270"/>
                <a:gd name="T28" fmla="*/ 187513 w 250"/>
                <a:gd name="T29" fmla="*/ 355912 h 270"/>
                <a:gd name="T30" fmla="*/ 282070 w 250"/>
                <a:gd name="T31" fmla="*/ 315954 h 270"/>
                <a:gd name="T32" fmla="*/ 319357 w 250"/>
                <a:gd name="T33" fmla="*/ 199606 h 270"/>
                <a:gd name="T34" fmla="*/ 303086 w 250"/>
                <a:gd name="T35" fmla="*/ 117546 h 270"/>
                <a:gd name="T36" fmla="*/ 255965 w 250"/>
                <a:gd name="T37" fmla="*/ 63874 h 270"/>
                <a:gd name="T38" fmla="*/ 187513 w 250"/>
                <a:gd name="T39" fmla="*/ 45506 h 270"/>
                <a:gd name="T40" fmla="*/ 92608 w 250"/>
                <a:gd name="T41" fmla="*/ 81935 h 270"/>
                <a:gd name="T42" fmla="*/ 53299 w 250"/>
                <a:gd name="T43" fmla="*/ 205752 h 2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0"/>
                <a:gd name="T67" fmla="*/ 0 h 270"/>
                <a:gd name="T68" fmla="*/ 250 w 250"/>
                <a:gd name="T69" fmla="*/ 270 h 27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0" h="270">
                  <a:moveTo>
                    <a:pt x="0" y="138"/>
                  </a:moveTo>
                  <a:cubicBezTo>
                    <a:pt x="0" y="95"/>
                    <a:pt x="12" y="61"/>
                    <a:pt x="35" y="37"/>
                  </a:cubicBezTo>
                  <a:cubicBezTo>
                    <a:pt x="58" y="12"/>
                    <a:pt x="88" y="0"/>
                    <a:pt x="125" y="0"/>
                  </a:cubicBezTo>
                  <a:cubicBezTo>
                    <a:pt x="149" y="0"/>
                    <a:pt x="171" y="6"/>
                    <a:pt x="190" y="17"/>
                  </a:cubicBezTo>
                  <a:cubicBezTo>
                    <a:pt x="210" y="29"/>
                    <a:pt x="224" y="45"/>
                    <a:pt x="234" y="65"/>
                  </a:cubicBezTo>
                  <a:cubicBezTo>
                    <a:pt x="245" y="86"/>
                    <a:pt x="250" y="109"/>
                    <a:pt x="250" y="135"/>
                  </a:cubicBezTo>
                  <a:cubicBezTo>
                    <a:pt x="250" y="162"/>
                    <a:pt x="244" y="186"/>
                    <a:pt x="234" y="206"/>
                  </a:cubicBezTo>
                  <a:cubicBezTo>
                    <a:pt x="223" y="227"/>
                    <a:pt x="208" y="243"/>
                    <a:pt x="188" y="254"/>
                  </a:cubicBezTo>
                  <a:cubicBezTo>
                    <a:pt x="169" y="265"/>
                    <a:pt x="148" y="270"/>
                    <a:pt x="125" y="270"/>
                  </a:cubicBezTo>
                  <a:cubicBezTo>
                    <a:pt x="100" y="270"/>
                    <a:pt x="78" y="264"/>
                    <a:pt x="59" y="252"/>
                  </a:cubicBezTo>
                  <a:cubicBezTo>
                    <a:pt x="40" y="240"/>
                    <a:pt x="25" y="224"/>
                    <a:pt x="15" y="204"/>
                  </a:cubicBezTo>
                  <a:cubicBezTo>
                    <a:pt x="5" y="183"/>
                    <a:pt x="0" y="161"/>
                    <a:pt x="0" y="138"/>
                  </a:cubicBezTo>
                  <a:close/>
                  <a:moveTo>
                    <a:pt x="36" y="139"/>
                  </a:moveTo>
                  <a:cubicBezTo>
                    <a:pt x="36" y="170"/>
                    <a:pt x="44" y="195"/>
                    <a:pt x="61" y="213"/>
                  </a:cubicBezTo>
                  <a:cubicBezTo>
                    <a:pt x="78" y="231"/>
                    <a:pt x="99" y="240"/>
                    <a:pt x="125" y="240"/>
                  </a:cubicBezTo>
                  <a:cubicBezTo>
                    <a:pt x="151" y="240"/>
                    <a:pt x="172" y="231"/>
                    <a:pt x="189" y="213"/>
                  </a:cubicBezTo>
                  <a:cubicBezTo>
                    <a:pt x="206" y="195"/>
                    <a:pt x="214" y="169"/>
                    <a:pt x="214" y="135"/>
                  </a:cubicBezTo>
                  <a:cubicBezTo>
                    <a:pt x="214" y="114"/>
                    <a:pt x="210" y="95"/>
                    <a:pt x="203" y="80"/>
                  </a:cubicBezTo>
                  <a:cubicBezTo>
                    <a:pt x="196" y="64"/>
                    <a:pt x="186" y="51"/>
                    <a:pt x="172" y="43"/>
                  </a:cubicBezTo>
                  <a:cubicBezTo>
                    <a:pt x="158" y="34"/>
                    <a:pt x="142" y="30"/>
                    <a:pt x="125" y="30"/>
                  </a:cubicBezTo>
                  <a:cubicBezTo>
                    <a:pt x="101" y="30"/>
                    <a:pt x="80" y="38"/>
                    <a:pt x="62" y="55"/>
                  </a:cubicBezTo>
                  <a:cubicBezTo>
                    <a:pt x="44" y="72"/>
                    <a:pt x="36" y="100"/>
                    <a:pt x="36" y="139"/>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1" name="Freeform 327"/>
            <p:cNvSpPr>
              <a:spLocks noEditPoints="1"/>
            </p:cNvSpPr>
            <p:nvPr/>
          </p:nvSpPr>
          <p:spPr bwMode="auto">
            <a:xfrm>
              <a:off x="10519" y="5780"/>
              <a:ext cx="312" cy="355"/>
            </a:xfrm>
            <a:custGeom>
              <a:avLst/>
              <a:gdLst>
                <a:gd name="T0" fmla="*/ 0 w 230"/>
                <a:gd name="T1" fmla="*/ 384016 h 262"/>
                <a:gd name="T2" fmla="*/ 0 w 230"/>
                <a:gd name="T3" fmla="*/ 0 h 262"/>
                <a:gd name="T4" fmla="*/ 174563 w 230"/>
                <a:gd name="T5" fmla="*/ 0 h 262"/>
                <a:gd name="T6" fmla="*/ 254709 w 230"/>
                <a:gd name="T7" fmla="*/ 9853 h 262"/>
                <a:gd name="T8" fmla="*/ 298581 w 230"/>
                <a:gd name="T9" fmla="*/ 46493 h 262"/>
                <a:gd name="T10" fmla="*/ 314991 w 230"/>
                <a:gd name="T11" fmla="*/ 106131 h 262"/>
                <a:gd name="T12" fmla="*/ 287583 w 230"/>
                <a:gd name="T13" fmla="*/ 173915 h 262"/>
                <a:gd name="T14" fmla="*/ 203127 w 230"/>
                <a:gd name="T15" fmla="*/ 209762 h 262"/>
                <a:gd name="T16" fmla="*/ 236017 w 230"/>
                <a:gd name="T17" fmla="*/ 228945 h 262"/>
                <a:gd name="T18" fmla="*/ 278152 w 230"/>
                <a:gd name="T19" fmla="*/ 280468 h 262"/>
                <a:gd name="T20" fmla="*/ 346871 w 230"/>
                <a:gd name="T21" fmla="*/ 384016 h 262"/>
                <a:gd name="T22" fmla="*/ 282490 w 230"/>
                <a:gd name="T23" fmla="*/ 384016 h 262"/>
                <a:gd name="T24" fmla="*/ 228571 w 230"/>
                <a:gd name="T25" fmla="*/ 302968 h 262"/>
                <a:gd name="T26" fmla="*/ 190750 w 230"/>
                <a:gd name="T27" fmla="*/ 250391 h 262"/>
                <a:gd name="T28" fmla="*/ 164747 w 230"/>
                <a:gd name="T29" fmla="*/ 225750 h 262"/>
                <a:gd name="T30" fmla="*/ 142440 w 230"/>
                <a:gd name="T31" fmla="*/ 215756 h 262"/>
                <a:gd name="T32" fmla="*/ 111212 w 230"/>
                <a:gd name="T33" fmla="*/ 214245 h 262"/>
                <a:gd name="T34" fmla="*/ 50878 w 230"/>
                <a:gd name="T35" fmla="*/ 214245 h 262"/>
                <a:gd name="T36" fmla="*/ 50878 w 230"/>
                <a:gd name="T37" fmla="*/ 384016 h 262"/>
                <a:gd name="T38" fmla="*/ 0 w 230"/>
                <a:gd name="T39" fmla="*/ 384016 h 262"/>
                <a:gd name="T40" fmla="*/ 50878 w 230"/>
                <a:gd name="T41" fmla="*/ 170403 h 262"/>
                <a:gd name="T42" fmla="*/ 164747 w 230"/>
                <a:gd name="T43" fmla="*/ 170403 h 262"/>
                <a:gd name="T44" fmla="*/ 220108 w 230"/>
                <a:gd name="T45" fmla="*/ 162117 h 262"/>
                <a:gd name="T46" fmla="*/ 250144 w 230"/>
                <a:gd name="T47" fmla="*/ 139575 h 262"/>
                <a:gd name="T48" fmla="*/ 261158 w 230"/>
                <a:gd name="T49" fmla="*/ 106131 h 262"/>
                <a:gd name="T50" fmla="*/ 241084 w 230"/>
                <a:gd name="T51" fmla="*/ 60971 h 262"/>
                <a:gd name="T52" fmla="*/ 176957 w 230"/>
                <a:gd name="T53" fmla="*/ 42664 h 262"/>
                <a:gd name="T54" fmla="*/ 50878 w 230"/>
                <a:gd name="T55" fmla="*/ 42664 h 262"/>
                <a:gd name="T56" fmla="*/ 50878 w 230"/>
                <a:gd name="T57" fmla="*/ 170403 h 2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2"/>
                <a:gd name="T89" fmla="*/ 230 w 230"/>
                <a:gd name="T90" fmla="*/ 262 h 2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2">
                  <a:moveTo>
                    <a:pt x="0" y="262"/>
                  </a:moveTo>
                  <a:cubicBezTo>
                    <a:pt x="0" y="0"/>
                    <a:pt x="0" y="0"/>
                    <a:pt x="0" y="0"/>
                  </a:cubicBezTo>
                  <a:cubicBezTo>
                    <a:pt x="116" y="0"/>
                    <a:pt x="116" y="0"/>
                    <a:pt x="116" y="0"/>
                  </a:cubicBezTo>
                  <a:cubicBezTo>
                    <a:pt x="139" y="0"/>
                    <a:pt x="157" y="3"/>
                    <a:pt x="169" y="7"/>
                  </a:cubicBezTo>
                  <a:cubicBezTo>
                    <a:pt x="181" y="12"/>
                    <a:pt x="190" y="20"/>
                    <a:pt x="198" y="32"/>
                  </a:cubicBezTo>
                  <a:cubicBezTo>
                    <a:pt x="205" y="44"/>
                    <a:pt x="209" y="57"/>
                    <a:pt x="209" y="72"/>
                  </a:cubicBezTo>
                  <a:cubicBezTo>
                    <a:pt x="209" y="90"/>
                    <a:pt x="203" y="106"/>
                    <a:pt x="191" y="119"/>
                  </a:cubicBezTo>
                  <a:cubicBezTo>
                    <a:pt x="179" y="131"/>
                    <a:pt x="160" y="139"/>
                    <a:pt x="135" y="143"/>
                  </a:cubicBezTo>
                  <a:cubicBezTo>
                    <a:pt x="144" y="147"/>
                    <a:pt x="151" y="151"/>
                    <a:pt x="156" y="156"/>
                  </a:cubicBezTo>
                  <a:cubicBezTo>
                    <a:pt x="166" y="165"/>
                    <a:pt x="176" y="177"/>
                    <a:pt x="185" y="191"/>
                  </a:cubicBezTo>
                  <a:cubicBezTo>
                    <a:pt x="230" y="262"/>
                    <a:pt x="230" y="262"/>
                    <a:pt x="230" y="262"/>
                  </a:cubicBezTo>
                  <a:cubicBezTo>
                    <a:pt x="187" y="262"/>
                    <a:pt x="187" y="262"/>
                    <a:pt x="187" y="262"/>
                  </a:cubicBezTo>
                  <a:cubicBezTo>
                    <a:pt x="152" y="207"/>
                    <a:pt x="152" y="207"/>
                    <a:pt x="152" y="207"/>
                  </a:cubicBezTo>
                  <a:cubicBezTo>
                    <a:pt x="142" y="192"/>
                    <a:pt x="134" y="180"/>
                    <a:pt x="127" y="171"/>
                  </a:cubicBezTo>
                  <a:cubicBezTo>
                    <a:pt x="120" y="163"/>
                    <a:pt x="115" y="157"/>
                    <a:pt x="109" y="154"/>
                  </a:cubicBezTo>
                  <a:cubicBezTo>
                    <a:pt x="104" y="150"/>
                    <a:pt x="99" y="148"/>
                    <a:pt x="94" y="147"/>
                  </a:cubicBezTo>
                  <a:cubicBezTo>
                    <a:pt x="90" y="146"/>
                    <a:pt x="83" y="146"/>
                    <a:pt x="74" y="146"/>
                  </a:cubicBezTo>
                  <a:cubicBezTo>
                    <a:pt x="34" y="146"/>
                    <a:pt x="34" y="146"/>
                    <a:pt x="34" y="146"/>
                  </a:cubicBezTo>
                  <a:cubicBezTo>
                    <a:pt x="34" y="262"/>
                    <a:pt x="34" y="262"/>
                    <a:pt x="34" y="262"/>
                  </a:cubicBezTo>
                  <a:lnTo>
                    <a:pt x="0" y="262"/>
                  </a:lnTo>
                  <a:close/>
                  <a:moveTo>
                    <a:pt x="34" y="116"/>
                  </a:moveTo>
                  <a:cubicBezTo>
                    <a:pt x="109" y="116"/>
                    <a:pt x="109" y="116"/>
                    <a:pt x="109" y="116"/>
                  </a:cubicBezTo>
                  <a:cubicBezTo>
                    <a:pt x="124" y="116"/>
                    <a:pt x="137" y="114"/>
                    <a:pt x="146" y="111"/>
                  </a:cubicBezTo>
                  <a:cubicBezTo>
                    <a:pt x="155" y="108"/>
                    <a:pt x="161" y="102"/>
                    <a:pt x="166" y="95"/>
                  </a:cubicBezTo>
                  <a:cubicBezTo>
                    <a:pt x="171" y="88"/>
                    <a:pt x="173" y="80"/>
                    <a:pt x="173" y="72"/>
                  </a:cubicBezTo>
                  <a:cubicBezTo>
                    <a:pt x="173" y="59"/>
                    <a:pt x="168" y="49"/>
                    <a:pt x="160" y="41"/>
                  </a:cubicBezTo>
                  <a:cubicBezTo>
                    <a:pt x="151" y="33"/>
                    <a:pt x="136" y="29"/>
                    <a:pt x="117" y="29"/>
                  </a:cubicBezTo>
                  <a:cubicBezTo>
                    <a:pt x="34" y="29"/>
                    <a:pt x="34" y="29"/>
                    <a:pt x="34" y="29"/>
                  </a:cubicBezTo>
                  <a:lnTo>
                    <a:pt x="34" y="11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2" name="Freeform 328"/>
            <p:cNvSpPr>
              <a:spLocks/>
            </p:cNvSpPr>
            <p:nvPr/>
          </p:nvSpPr>
          <p:spPr bwMode="auto">
            <a:xfrm>
              <a:off x="10843" y="5780"/>
              <a:ext cx="456" cy="355"/>
            </a:xfrm>
            <a:custGeom>
              <a:avLst/>
              <a:gdLst>
                <a:gd name="T0" fmla="*/ 105774 w 336"/>
                <a:gd name="T1" fmla="*/ 384016 h 262"/>
                <a:gd name="T2" fmla="*/ 0 w 336"/>
                <a:gd name="T3" fmla="*/ 0 h 262"/>
                <a:gd name="T4" fmla="*/ 55510 w 336"/>
                <a:gd name="T5" fmla="*/ 0 h 262"/>
                <a:gd name="T6" fmla="*/ 114201 w 336"/>
                <a:gd name="T7" fmla="*/ 252318 h 262"/>
                <a:gd name="T8" fmla="*/ 131719 w 336"/>
                <a:gd name="T9" fmla="*/ 330108 h 262"/>
                <a:gd name="T10" fmla="*/ 150038 w 336"/>
                <a:gd name="T11" fmla="*/ 259594 h 262"/>
                <a:gd name="T12" fmla="*/ 226275 w 336"/>
                <a:gd name="T13" fmla="*/ 0 h 262"/>
                <a:gd name="T14" fmla="*/ 288979 w 336"/>
                <a:gd name="T15" fmla="*/ 0 h 262"/>
                <a:gd name="T16" fmla="*/ 345869 w 336"/>
                <a:gd name="T17" fmla="*/ 194848 h 262"/>
                <a:gd name="T18" fmla="*/ 377104 w 336"/>
                <a:gd name="T19" fmla="*/ 330108 h 262"/>
                <a:gd name="T20" fmla="*/ 396385 w 336"/>
                <a:gd name="T21" fmla="*/ 247153 h 262"/>
                <a:gd name="T22" fmla="*/ 459018 w 336"/>
                <a:gd name="T23" fmla="*/ 0 h 262"/>
                <a:gd name="T24" fmla="*/ 512249 w 336"/>
                <a:gd name="T25" fmla="*/ 0 h 262"/>
                <a:gd name="T26" fmla="*/ 402468 w 336"/>
                <a:gd name="T27" fmla="*/ 384016 h 262"/>
                <a:gd name="T28" fmla="*/ 352295 w 336"/>
                <a:gd name="T29" fmla="*/ 384016 h 262"/>
                <a:gd name="T30" fmla="*/ 268156 w 336"/>
                <a:gd name="T31" fmla="*/ 92034 h 262"/>
                <a:gd name="T32" fmla="*/ 255562 w 336"/>
                <a:gd name="T33" fmla="*/ 46493 h 262"/>
                <a:gd name="T34" fmla="*/ 243984 w 336"/>
                <a:gd name="T35" fmla="*/ 92034 h 262"/>
                <a:gd name="T36" fmla="*/ 160604 w 336"/>
                <a:gd name="T37" fmla="*/ 384016 h 262"/>
                <a:gd name="T38" fmla="*/ 105774 w 336"/>
                <a:gd name="T39" fmla="*/ 384016 h 2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262"/>
                <a:gd name="T62" fmla="*/ 336 w 336"/>
                <a:gd name="T63" fmla="*/ 262 h 26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262">
                  <a:moveTo>
                    <a:pt x="69" y="262"/>
                  </a:moveTo>
                  <a:cubicBezTo>
                    <a:pt x="0" y="0"/>
                    <a:pt x="0" y="0"/>
                    <a:pt x="0" y="0"/>
                  </a:cubicBezTo>
                  <a:cubicBezTo>
                    <a:pt x="36" y="0"/>
                    <a:pt x="36" y="0"/>
                    <a:pt x="36" y="0"/>
                  </a:cubicBezTo>
                  <a:cubicBezTo>
                    <a:pt x="75" y="172"/>
                    <a:pt x="75" y="172"/>
                    <a:pt x="75" y="172"/>
                  </a:cubicBezTo>
                  <a:cubicBezTo>
                    <a:pt x="80" y="190"/>
                    <a:pt x="83" y="207"/>
                    <a:pt x="86" y="225"/>
                  </a:cubicBezTo>
                  <a:cubicBezTo>
                    <a:pt x="93" y="197"/>
                    <a:pt x="97" y="181"/>
                    <a:pt x="98" y="177"/>
                  </a:cubicBezTo>
                  <a:cubicBezTo>
                    <a:pt x="148" y="0"/>
                    <a:pt x="148" y="0"/>
                    <a:pt x="148" y="0"/>
                  </a:cubicBezTo>
                  <a:cubicBezTo>
                    <a:pt x="189" y="0"/>
                    <a:pt x="189" y="0"/>
                    <a:pt x="189" y="0"/>
                  </a:cubicBezTo>
                  <a:cubicBezTo>
                    <a:pt x="227" y="133"/>
                    <a:pt x="227" y="133"/>
                    <a:pt x="227" y="133"/>
                  </a:cubicBezTo>
                  <a:cubicBezTo>
                    <a:pt x="236" y="165"/>
                    <a:pt x="243" y="196"/>
                    <a:pt x="247" y="225"/>
                  </a:cubicBezTo>
                  <a:cubicBezTo>
                    <a:pt x="251" y="209"/>
                    <a:pt x="255" y="190"/>
                    <a:pt x="260" y="168"/>
                  </a:cubicBezTo>
                  <a:cubicBezTo>
                    <a:pt x="301" y="0"/>
                    <a:pt x="301" y="0"/>
                    <a:pt x="301" y="0"/>
                  </a:cubicBezTo>
                  <a:cubicBezTo>
                    <a:pt x="336" y="0"/>
                    <a:pt x="336" y="0"/>
                    <a:pt x="336" y="0"/>
                  </a:cubicBezTo>
                  <a:cubicBezTo>
                    <a:pt x="264" y="262"/>
                    <a:pt x="264" y="262"/>
                    <a:pt x="264" y="262"/>
                  </a:cubicBezTo>
                  <a:cubicBezTo>
                    <a:pt x="231" y="262"/>
                    <a:pt x="231" y="262"/>
                    <a:pt x="231" y="262"/>
                  </a:cubicBezTo>
                  <a:cubicBezTo>
                    <a:pt x="176" y="63"/>
                    <a:pt x="176" y="63"/>
                    <a:pt x="176" y="63"/>
                  </a:cubicBezTo>
                  <a:cubicBezTo>
                    <a:pt x="171" y="46"/>
                    <a:pt x="169" y="36"/>
                    <a:pt x="168" y="32"/>
                  </a:cubicBezTo>
                  <a:cubicBezTo>
                    <a:pt x="165" y="44"/>
                    <a:pt x="162" y="54"/>
                    <a:pt x="160" y="63"/>
                  </a:cubicBezTo>
                  <a:cubicBezTo>
                    <a:pt x="105" y="262"/>
                    <a:pt x="105" y="262"/>
                    <a:pt x="105" y="262"/>
                  </a:cubicBezTo>
                  <a:lnTo>
                    <a:pt x="69" y="26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3" name="Freeform 329"/>
            <p:cNvSpPr>
              <a:spLocks noEditPoints="1"/>
            </p:cNvSpPr>
            <p:nvPr/>
          </p:nvSpPr>
          <p:spPr bwMode="auto">
            <a:xfrm>
              <a:off x="11303" y="5780"/>
              <a:ext cx="332" cy="355"/>
            </a:xfrm>
            <a:custGeom>
              <a:avLst/>
              <a:gdLst>
                <a:gd name="T0" fmla="*/ 0 w 245"/>
                <a:gd name="T1" fmla="*/ 384016 h 262"/>
                <a:gd name="T2" fmla="*/ 148533 w 245"/>
                <a:gd name="T3" fmla="*/ 0 h 262"/>
                <a:gd name="T4" fmla="*/ 202783 w 245"/>
                <a:gd name="T5" fmla="*/ 0 h 262"/>
                <a:gd name="T6" fmla="*/ 360536 w 245"/>
                <a:gd name="T7" fmla="*/ 384016 h 262"/>
                <a:gd name="T8" fmla="*/ 302463 w 245"/>
                <a:gd name="T9" fmla="*/ 384016 h 262"/>
                <a:gd name="T10" fmla="*/ 256637 w 245"/>
                <a:gd name="T11" fmla="*/ 267582 h 262"/>
                <a:gd name="T12" fmla="*/ 96829 w 245"/>
                <a:gd name="T13" fmla="*/ 267582 h 262"/>
                <a:gd name="T14" fmla="*/ 54279 w 245"/>
                <a:gd name="T15" fmla="*/ 384016 h 262"/>
                <a:gd name="T16" fmla="*/ 0 w 245"/>
                <a:gd name="T17" fmla="*/ 384016 h 262"/>
                <a:gd name="T18" fmla="*/ 112076 w 245"/>
                <a:gd name="T19" fmla="*/ 225750 h 262"/>
                <a:gd name="T20" fmla="*/ 240947 w 245"/>
                <a:gd name="T21" fmla="*/ 225750 h 262"/>
                <a:gd name="T22" fmla="*/ 201277 w 245"/>
                <a:gd name="T23" fmla="*/ 119647 h 262"/>
                <a:gd name="T24" fmla="*/ 174285 w 245"/>
                <a:gd name="T25" fmla="*/ 40463 h 262"/>
                <a:gd name="T26" fmla="*/ 153331 w 245"/>
                <a:gd name="T27" fmla="*/ 114879 h 262"/>
                <a:gd name="T28" fmla="*/ 112076 w 245"/>
                <a:gd name="T29" fmla="*/ 22575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5"/>
                <a:gd name="T46" fmla="*/ 0 h 262"/>
                <a:gd name="T47" fmla="*/ 245 w 245"/>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5" h="262">
                  <a:moveTo>
                    <a:pt x="0" y="262"/>
                  </a:moveTo>
                  <a:cubicBezTo>
                    <a:pt x="101" y="0"/>
                    <a:pt x="101" y="0"/>
                    <a:pt x="101" y="0"/>
                  </a:cubicBezTo>
                  <a:cubicBezTo>
                    <a:pt x="138" y="0"/>
                    <a:pt x="138" y="0"/>
                    <a:pt x="138" y="0"/>
                  </a:cubicBezTo>
                  <a:cubicBezTo>
                    <a:pt x="245" y="262"/>
                    <a:pt x="245" y="262"/>
                    <a:pt x="245" y="262"/>
                  </a:cubicBezTo>
                  <a:cubicBezTo>
                    <a:pt x="206" y="262"/>
                    <a:pt x="206" y="262"/>
                    <a:pt x="206" y="262"/>
                  </a:cubicBezTo>
                  <a:cubicBezTo>
                    <a:pt x="175" y="182"/>
                    <a:pt x="175" y="182"/>
                    <a:pt x="175" y="182"/>
                  </a:cubicBezTo>
                  <a:cubicBezTo>
                    <a:pt x="66" y="182"/>
                    <a:pt x="66" y="182"/>
                    <a:pt x="66" y="182"/>
                  </a:cubicBezTo>
                  <a:cubicBezTo>
                    <a:pt x="37" y="262"/>
                    <a:pt x="37" y="262"/>
                    <a:pt x="37" y="262"/>
                  </a:cubicBezTo>
                  <a:lnTo>
                    <a:pt x="0" y="262"/>
                  </a:lnTo>
                  <a:close/>
                  <a:moveTo>
                    <a:pt x="76" y="154"/>
                  </a:moveTo>
                  <a:cubicBezTo>
                    <a:pt x="164" y="154"/>
                    <a:pt x="164" y="154"/>
                    <a:pt x="164" y="154"/>
                  </a:cubicBezTo>
                  <a:cubicBezTo>
                    <a:pt x="137" y="82"/>
                    <a:pt x="137" y="82"/>
                    <a:pt x="137" y="82"/>
                  </a:cubicBezTo>
                  <a:cubicBezTo>
                    <a:pt x="129" y="60"/>
                    <a:pt x="123" y="42"/>
                    <a:pt x="119" y="28"/>
                  </a:cubicBezTo>
                  <a:cubicBezTo>
                    <a:pt x="115" y="45"/>
                    <a:pt x="111" y="61"/>
                    <a:pt x="105" y="78"/>
                  </a:cubicBezTo>
                  <a:lnTo>
                    <a:pt x="76"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4" name="Freeform 330"/>
            <p:cNvSpPr>
              <a:spLocks noEditPoints="1"/>
            </p:cNvSpPr>
            <p:nvPr/>
          </p:nvSpPr>
          <p:spPr bwMode="auto">
            <a:xfrm>
              <a:off x="11673" y="5780"/>
              <a:ext cx="312" cy="355"/>
            </a:xfrm>
            <a:custGeom>
              <a:avLst/>
              <a:gdLst>
                <a:gd name="T0" fmla="*/ 0 w 230"/>
                <a:gd name="T1" fmla="*/ 384016 h 262"/>
                <a:gd name="T2" fmla="*/ 0 w 230"/>
                <a:gd name="T3" fmla="*/ 0 h 262"/>
                <a:gd name="T4" fmla="*/ 174563 w 230"/>
                <a:gd name="T5" fmla="*/ 0 h 262"/>
                <a:gd name="T6" fmla="*/ 254709 w 230"/>
                <a:gd name="T7" fmla="*/ 9853 h 262"/>
                <a:gd name="T8" fmla="*/ 298581 w 230"/>
                <a:gd name="T9" fmla="*/ 46493 h 262"/>
                <a:gd name="T10" fmla="*/ 314991 w 230"/>
                <a:gd name="T11" fmla="*/ 106131 h 262"/>
                <a:gd name="T12" fmla="*/ 287583 w 230"/>
                <a:gd name="T13" fmla="*/ 173915 h 262"/>
                <a:gd name="T14" fmla="*/ 203127 w 230"/>
                <a:gd name="T15" fmla="*/ 209762 h 262"/>
                <a:gd name="T16" fmla="*/ 236017 w 230"/>
                <a:gd name="T17" fmla="*/ 228945 h 262"/>
                <a:gd name="T18" fmla="*/ 278152 w 230"/>
                <a:gd name="T19" fmla="*/ 280468 h 262"/>
                <a:gd name="T20" fmla="*/ 346871 w 230"/>
                <a:gd name="T21" fmla="*/ 384016 h 262"/>
                <a:gd name="T22" fmla="*/ 282490 w 230"/>
                <a:gd name="T23" fmla="*/ 384016 h 262"/>
                <a:gd name="T24" fmla="*/ 228571 w 230"/>
                <a:gd name="T25" fmla="*/ 302968 h 262"/>
                <a:gd name="T26" fmla="*/ 190750 w 230"/>
                <a:gd name="T27" fmla="*/ 250391 h 262"/>
                <a:gd name="T28" fmla="*/ 165600 w 230"/>
                <a:gd name="T29" fmla="*/ 225750 h 262"/>
                <a:gd name="T30" fmla="*/ 142440 w 230"/>
                <a:gd name="T31" fmla="*/ 215756 h 262"/>
                <a:gd name="T32" fmla="*/ 113168 w 230"/>
                <a:gd name="T33" fmla="*/ 214245 h 262"/>
                <a:gd name="T34" fmla="*/ 52485 w 230"/>
                <a:gd name="T35" fmla="*/ 214245 h 262"/>
                <a:gd name="T36" fmla="*/ 52485 w 230"/>
                <a:gd name="T37" fmla="*/ 384016 h 262"/>
                <a:gd name="T38" fmla="*/ 0 w 230"/>
                <a:gd name="T39" fmla="*/ 384016 h 262"/>
                <a:gd name="T40" fmla="*/ 52485 w 230"/>
                <a:gd name="T41" fmla="*/ 170403 h 262"/>
                <a:gd name="T42" fmla="*/ 164747 w 230"/>
                <a:gd name="T43" fmla="*/ 170403 h 262"/>
                <a:gd name="T44" fmla="*/ 220108 w 230"/>
                <a:gd name="T45" fmla="*/ 162117 h 262"/>
                <a:gd name="T46" fmla="*/ 250144 w 230"/>
                <a:gd name="T47" fmla="*/ 139575 h 262"/>
                <a:gd name="T48" fmla="*/ 261158 w 230"/>
                <a:gd name="T49" fmla="*/ 106131 h 262"/>
                <a:gd name="T50" fmla="*/ 241084 w 230"/>
                <a:gd name="T51" fmla="*/ 60971 h 262"/>
                <a:gd name="T52" fmla="*/ 176957 w 230"/>
                <a:gd name="T53" fmla="*/ 42664 h 262"/>
                <a:gd name="T54" fmla="*/ 52485 w 230"/>
                <a:gd name="T55" fmla="*/ 42664 h 262"/>
                <a:gd name="T56" fmla="*/ 52485 w 230"/>
                <a:gd name="T57" fmla="*/ 170403 h 2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2"/>
                <a:gd name="T89" fmla="*/ 230 w 230"/>
                <a:gd name="T90" fmla="*/ 262 h 2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2">
                  <a:moveTo>
                    <a:pt x="0" y="262"/>
                  </a:moveTo>
                  <a:cubicBezTo>
                    <a:pt x="0" y="0"/>
                    <a:pt x="0" y="0"/>
                    <a:pt x="0" y="0"/>
                  </a:cubicBezTo>
                  <a:cubicBezTo>
                    <a:pt x="116" y="0"/>
                    <a:pt x="116" y="0"/>
                    <a:pt x="116" y="0"/>
                  </a:cubicBezTo>
                  <a:cubicBezTo>
                    <a:pt x="139" y="0"/>
                    <a:pt x="157" y="3"/>
                    <a:pt x="169" y="7"/>
                  </a:cubicBezTo>
                  <a:cubicBezTo>
                    <a:pt x="181" y="12"/>
                    <a:pt x="191" y="20"/>
                    <a:pt x="198" y="32"/>
                  </a:cubicBezTo>
                  <a:cubicBezTo>
                    <a:pt x="205" y="44"/>
                    <a:pt x="209" y="57"/>
                    <a:pt x="209" y="72"/>
                  </a:cubicBezTo>
                  <a:cubicBezTo>
                    <a:pt x="209" y="90"/>
                    <a:pt x="203" y="106"/>
                    <a:pt x="191" y="119"/>
                  </a:cubicBezTo>
                  <a:cubicBezTo>
                    <a:pt x="179" y="131"/>
                    <a:pt x="160" y="139"/>
                    <a:pt x="135" y="143"/>
                  </a:cubicBezTo>
                  <a:cubicBezTo>
                    <a:pt x="144" y="147"/>
                    <a:pt x="151" y="151"/>
                    <a:pt x="156" y="156"/>
                  </a:cubicBezTo>
                  <a:cubicBezTo>
                    <a:pt x="166" y="165"/>
                    <a:pt x="176" y="177"/>
                    <a:pt x="185" y="191"/>
                  </a:cubicBezTo>
                  <a:cubicBezTo>
                    <a:pt x="230" y="262"/>
                    <a:pt x="230" y="262"/>
                    <a:pt x="230" y="262"/>
                  </a:cubicBezTo>
                  <a:cubicBezTo>
                    <a:pt x="187" y="262"/>
                    <a:pt x="187" y="262"/>
                    <a:pt x="187" y="262"/>
                  </a:cubicBezTo>
                  <a:cubicBezTo>
                    <a:pt x="152" y="207"/>
                    <a:pt x="152" y="207"/>
                    <a:pt x="152" y="207"/>
                  </a:cubicBezTo>
                  <a:cubicBezTo>
                    <a:pt x="142" y="192"/>
                    <a:pt x="134" y="180"/>
                    <a:pt x="127" y="171"/>
                  </a:cubicBezTo>
                  <a:cubicBezTo>
                    <a:pt x="121" y="163"/>
                    <a:pt x="115" y="157"/>
                    <a:pt x="110" y="154"/>
                  </a:cubicBezTo>
                  <a:cubicBezTo>
                    <a:pt x="105" y="150"/>
                    <a:pt x="99" y="148"/>
                    <a:pt x="94" y="147"/>
                  </a:cubicBezTo>
                  <a:cubicBezTo>
                    <a:pt x="90" y="146"/>
                    <a:pt x="84" y="146"/>
                    <a:pt x="75" y="146"/>
                  </a:cubicBezTo>
                  <a:cubicBezTo>
                    <a:pt x="35" y="146"/>
                    <a:pt x="35" y="146"/>
                    <a:pt x="35" y="146"/>
                  </a:cubicBezTo>
                  <a:cubicBezTo>
                    <a:pt x="35" y="262"/>
                    <a:pt x="35" y="262"/>
                    <a:pt x="35" y="262"/>
                  </a:cubicBezTo>
                  <a:lnTo>
                    <a:pt x="0" y="262"/>
                  </a:lnTo>
                  <a:close/>
                  <a:moveTo>
                    <a:pt x="35" y="116"/>
                  </a:moveTo>
                  <a:cubicBezTo>
                    <a:pt x="109" y="116"/>
                    <a:pt x="109" y="116"/>
                    <a:pt x="109" y="116"/>
                  </a:cubicBezTo>
                  <a:cubicBezTo>
                    <a:pt x="125" y="116"/>
                    <a:pt x="137" y="114"/>
                    <a:pt x="146" y="111"/>
                  </a:cubicBezTo>
                  <a:cubicBezTo>
                    <a:pt x="155" y="108"/>
                    <a:pt x="162" y="102"/>
                    <a:pt x="166" y="95"/>
                  </a:cubicBezTo>
                  <a:cubicBezTo>
                    <a:pt x="171" y="88"/>
                    <a:pt x="173" y="80"/>
                    <a:pt x="173" y="72"/>
                  </a:cubicBezTo>
                  <a:cubicBezTo>
                    <a:pt x="173" y="59"/>
                    <a:pt x="169" y="49"/>
                    <a:pt x="160" y="41"/>
                  </a:cubicBezTo>
                  <a:cubicBezTo>
                    <a:pt x="151" y="33"/>
                    <a:pt x="137" y="29"/>
                    <a:pt x="117" y="29"/>
                  </a:cubicBezTo>
                  <a:cubicBezTo>
                    <a:pt x="35" y="29"/>
                    <a:pt x="35" y="29"/>
                    <a:pt x="35" y="29"/>
                  </a:cubicBezTo>
                  <a:lnTo>
                    <a:pt x="35" y="11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5" name="Freeform 331"/>
            <p:cNvSpPr>
              <a:spLocks noEditPoints="1"/>
            </p:cNvSpPr>
            <p:nvPr/>
          </p:nvSpPr>
          <p:spPr bwMode="auto">
            <a:xfrm>
              <a:off x="12030" y="5780"/>
              <a:ext cx="293" cy="355"/>
            </a:xfrm>
            <a:custGeom>
              <a:avLst/>
              <a:gdLst>
                <a:gd name="T0" fmla="*/ 0 w 216"/>
                <a:gd name="T1" fmla="*/ 384016 h 262"/>
                <a:gd name="T2" fmla="*/ 0 w 216"/>
                <a:gd name="T3" fmla="*/ 0 h 262"/>
                <a:gd name="T4" fmla="*/ 135020 w 216"/>
                <a:gd name="T5" fmla="*/ 0 h 262"/>
                <a:gd name="T6" fmla="*/ 204582 w 216"/>
                <a:gd name="T7" fmla="*/ 5367 h 262"/>
                <a:gd name="T8" fmla="*/ 262471 w 216"/>
                <a:gd name="T9" fmla="*/ 33450 h 262"/>
                <a:gd name="T10" fmla="*/ 309871 w 216"/>
                <a:gd name="T11" fmla="*/ 98195 h 262"/>
                <a:gd name="T12" fmla="*/ 325531 w 216"/>
                <a:gd name="T13" fmla="*/ 189735 h 262"/>
                <a:gd name="T14" fmla="*/ 314887 w 216"/>
                <a:gd name="T15" fmla="*/ 267582 h 262"/>
                <a:gd name="T16" fmla="*/ 287444 w 216"/>
                <a:gd name="T17" fmla="*/ 322274 h 262"/>
                <a:gd name="T18" fmla="*/ 252182 w 216"/>
                <a:gd name="T19" fmla="*/ 357726 h 262"/>
                <a:gd name="T20" fmla="*/ 204582 w 216"/>
                <a:gd name="T21" fmla="*/ 377295 h 262"/>
                <a:gd name="T22" fmla="*/ 142410 w 216"/>
                <a:gd name="T23" fmla="*/ 384016 h 262"/>
                <a:gd name="T24" fmla="*/ 0 w 216"/>
                <a:gd name="T25" fmla="*/ 384016 h 262"/>
                <a:gd name="T26" fmla="*/ 52438 w 216"/>
                <a:gd name="T27" fmla="*/ 339003 h 262"/>
                <a:gd name="T28" fmla="*/ 135020 w 216"/>
                <a:gd name="T29" fmla="*/ 339003 h 262"/>
                <a:gd name="T30" fmla="*/ 197527 w 216"/>
                <a:gd name="T31" fmla="*/ 330976 h 262"/>
                <a:gd name="T32" fmla="*/ 232135 w 216"/>
                <a:gd name="T33" fmla="*/ 310500 h 262"/>
                <a:gd name="T34" fmla="*/ 261100 w 216"/>
                <a:gd name="T35" fmla="*/ 262489 h 262"/>
                <a:gd name="T36" fmla="*/ 270657 w 216"/>
                <a:gd name="T37" fmla="*/ 189119 h 262"/>
                <a:gd name="T38" fmla="*/ 252182 w 216"/>
                <a:gd name="T39" fmla="*/ 96663 h 262"/>
                <a:gd name="T40" fmla="*/ 202167 w 216"/>
                <a:gd name="T41" fmla="*/ 54240 h 262"/>
                <a:gd name="T42" fmla="*/ 133662 w 216"/>
                <a:gd name="T43" fmla="*/ 45323 h 262"/>
                <a:gd name="T44" fmla="*/ 52438 w 216"/>
                <a:gd name="T45" fmla="*/ 45323 h 262"/>
                <a:gd name="T46" fmla="*/ 52438 w 216"/>
                <a:gd name="T47" fmla="*/ 339003 h 2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6"/>
                <a:gd name="T73" fmla="*/ 0 h 262"/>
                <a:gd name="T74" fmla="*/ 216 w 216"/>
                <a:gd name="T75" fmla="*/ 262 h 2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6" h="262">
                  <a:moveTo>
                    <a:pt x="0" y="262"/>
                  </a:moveTo>
                  <a:cubicBezTo>
                    <a:pt x="0" y="0"/>
                    <a:pt x="0" y="0"/>
                    <a:pt x="0" y="0"/>
                  </a:cubicBezTo>
                  <a:cubicBezTo>
                    <a:pt x="90" y="0"/>
                    <a:pt x="90" y="0"/>
                    <a:pt x="90" y="0"/>
                  </a:cubicBezTo>
                  <a:cubicBezTo>
                    <a:pt x="110" y="0"/>
                    <a:pt x="126" y="2"/>
                    <a:pt x="136" y="4"/>
                  </a:cubicBezTo>
                  <a:cubicBezTo>
                    <a:pt x="151" y="8"/>
                    <a:pt x="164" y="14"/>
                    <a:pt x="175" y="23"/>
                  </a:cubicBezTo>
                  <a:cubicBezTo>
                    <a:pt x="189" y="34"/>
                    <a:pt x="199" y="49"/>
                    <a:pt x="206" y="67"/>
                  </a:cubicBezTo>
                  <a:cubicBezTo>
                    <a:pt x="213" y="86"/>
                    <a:pt x="216" y="106"/>
                    <a:pt x="216" y="130"/>
                  </a:cubicBezTo>
                  <a:cubicBezTo>
                    <a:pt x="216" y="149"/>
                    <a:pt x="214" y="167"/>
                    <a:pt x="209" y="182"/>
                  </a:cubicBezTo>
                  <a:cubicBezTo>
                    <a:pt x="204" y="198"/>
                    <a:pt x="198" y="210"/>
                    <a:pt x="191" y="220"/>
                  </a:cubicBezTo>
                  <a:cubicBezTo>
                    <a:pt x="184" y="230"/>
                    <a:pt x="176" y="238"/>
                    <a:pt x="167" y="244"/>
                  </a:cubicBezTo>
                  <a:cubicBezTo>
                    <a:pt x="159" y="250"/>
                    <a:pt x="148" y="254"/>
                    <a:pt x="136" y="257"/>
                  </a:cubicBezTo>
                  <a:cubicBezTo>
                    <a:pt x="124" y="260"/>
                    <a:pt x="110" y="262"/>
                    <a:pt x="94" y="262"/>
                  </a:cubicBezTo>
                  <a:lnTo>
                    <a:pt x="0" y="262"/>
                  </a:lnTo>
                  <a:close/>
                  <a:moveTo>
                    <a:pt x="35" y="231"/>
                  </a:moveTo>
                  <a:cubicBezTo>
                    <a:pt x="90" y="231"/>
                    <a:pt x="90" y="231"/>
                    <a:pt x="90" y="231"/>
                  </a:cubicBezTo>
                  <a:cubicBezTo>
                    <a:pt x="108" y="231"/>
                    <a:pt x="121" y="229"/>
                    <a:pt x="131" y="226"/>
                  </a:cubicBezTo>
                  <a:cubicBezTo>
                    <a:pt x="141" y="223"/>
                    <a:pt x="148" y="218"/>
                    <a:pt x="154" y="212"/>
                  </a:cubicBezTo>
                  <a:cubicBezTo>
                    <a:pt x="163" y="204"/>
                    <a:pt x="169" y="193"/>
                    <a:pt x="173" y="179"/>
                  </a:cubicBezTo>
                  <a:cubicBezTo>
                    <a:pt x="178" y="166"/>
                    <a:pt x="180" y="149"/>
                    <a:pt x="180" y="129"/>
                  </a:cubicBezTo>
                  <a:cubicBezTo>
                    <a:pt x="180" y="102"/>
                    <a:pt x="176" y="81"/>
                    <a:pt x="167" y="66"/>
                  </a:cubicBezTo>
                  <a:cubicBezTo>
                    <a:pt x="158" y="51"/>
                    <a:pt x="147" y="42"/>
                    <a:pt x="134" y="37"/>
                  </a:cubicBezTo>
                  <a:cubicBezTo>
                    <a:pt x="125" y="33"/>
                    <a:pt x="110" y="31"/>
                    <a:pt x="89" y="31"/>
                  </a:cubicBezTo>
                  <a:cubicBezTo>
                    <a:pt x="35" y="31"/>
                    <a:pt x="35" y="31"/>
                    <a:pt x="35" y="31"/>
                  </a:cubicBezTo>
                  <a:lnTo>
                    <a:pt x="35" y="23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6" name="Rectangle 332"/>
            <p:cNvSpPr>
              <a:spLocks noChangeArrowheads="1"/>
            </p:cNvSpPr>
            <p:nvPr/>
          </p:nvSpPr>
          <p:spPr bwMode="auto">
            <a:xfrm>
              <a:off x="12365" y="5984"/>
              <a:ext cx="133" cy="44"/>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7" name="Freeform 333"/>
            <p:cNvSpPr>
              <a:spLocks/>
            </p:cNvSpPr>
            <p:nvPr/>
          </p:nvSpPr>
          <p:spPr bwMode="auto">
            <a:xfrm>
              <a:off x="12525" y="5780"/>
              <a:ext cx="281" cy="355"/>
            </a:xfrm>
            <a:custGeom>
              <a:avLst/>
              <a:gdLst>
                <a:gd name="T0" fmla="*/ 117 w 281"/>
                <a:gd name="T1" fmla="*/ 355 h 355"/>
                <a:gd name="T2" fmla="*/ 117 w 281"/>
                <a:gd name="T3" fmla="*/ 42 h 355"/>
                <a:gd name="T4" fmla="*/ 0 w 281"/>
                <a:gd name="T5" fmla="*/ 42 h 355"/>
                <a:gd name="T6" fmla="*/ 0 w 281"/>
                <a:gd name="T7" fmla="*/ 0 h 355"/>
                <a:gd name="T8" fmla="*/ 281 w 281"/>
                <a:gd name="T9" fmla="*/ 0 h 355"/>
                <a:gd name="T10" fmla="*/ 281 w 281"/>
                <a:gd name="T11" fmla="*/ 42 h 355"/>
                <a:gd name="T12" fmla="*/ 164 w 281"/>
                <a:gd name="T13" fmla="*/ 42 h 355"/>
                <a:gd name="T14" fmla="*/ 164 w 281"/>
                <a:gd name="T15" fmla="*/ 355 h 355"/>
                <a:gd name="T16" fmla="*/ 117 w 281"/>
                <a:gd name="T17" fmla="*/ 355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5"/>
                <a:gd name="T29" fmla="*/ 281 w 281"/>
                <a:gd name="T30" fmla="*/ 355 h 3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5">
                  <a:moveTo>
                    <a:pt x="117" y="355"/>
                  </a:moveTo>
                  <a:lnTo>
                    <a:pt x="117" y="42"/>
                  </a:lnTo>
                  <a:lnTo>
                    <a:pt x="0" y="42"/>
                  </a:lnTo>
                  <a:lnTo>
                    <a:pt x="0" y="0"/>
                  </a:lnTo>
                  <a:lnTo>
                    <a:pt x="281" y="0"/>
                  </a:lnTo>
                  <a:lnTo>
                    <a:pt x="281" y="42"/>
                  </a:lnTo>
                  <a:lnTo>
                    <a:pt x="164" y="42"/>
                  </a:lnTo>
                  <a:lnTo>
                    <a:pt x="164" y="355"/>
                  </a:lnTo>
                  <a:lnTo>
                    <a:pt x="117"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8" name="Freeform 334"/>
            <p:cNvSpPr>
              <a:spLocks/>
            </p:cNvSpPr>
            <p:nvPr/>
          </p:nvSpPr>
          <p:spPr bwMode="auto">
            <a:xfrm>
              <a:off x="12856" y="5780"/>
              <a:ext cx="278" cy="355"/>
            </a:xfrm>
            <a:custGeom>
              <a:avLst/>
              <a:gdLst>
                <a:gd name="T0" fmla="*/ 0 w 278"/>
                <a:gd name="T1" fmla="*/ 355 h 355"/>
                <a:gd name="T2" fmla="*/ 0 w 278"/>
                <a:gd name="T3" fmla="*/ 0 h 355"/>
                <a:gd name="T4" fmla="*/ 48 w 278"/>
                <a:gd name="T5" fmla="*/ 0 h 355"/>
                <a:gd name="T6" fmla="*/ 48 w 278"/>
                <a:gd name="T7" fmla="*/ 146 h 355"/>
                <a:gd name="T8" fmla="*/ 231 w 278"/>
                <a:gd name="T9" fmla="*/ 146 h 355"/>
                <a:gd name="T10" fmla="*/ 231 w 278"/>
                <a:gd name="T11" fmla="*/ 0 h 355"/>
                <a:gd name="T12" fmla="*/ 278 w 278"/>
                <a:gd name="T13" fmla="*/ 0 h 355"/>
                <a:gd name="T14" fmla="*/ 278 w 278"/>
                <a:gd name="T15" fmla="*/ 355 h 355"/>
                <a:gd name="T16" fmla="*/ 231 w 278"/>
                <a:gd name="T17" fmla="*/ 355 h 355"/>
                <a:gd name="T18" fmla="*/ 231 w 278"/>
                <a:gd name="T19" fmla="*/ 187 h 355"/>
                <a:gd name="T20" fmla="*/ 48 w 278"/>
                <a:gd name="T21" fmla="*/ 187 h 355"/>
                <a:gd name="T22" fmla="*/ 48 w 278"/>
                <a:gd name="T23" fmla="*/ 355 h 355"/>
                <a:gd name="T24" fmla="*/ 0 w 278"/>
                <a:gd name="T25" fmla="*/ 355 h 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8"/>
                <a:gd name="T40" fmla="*/ 0 h 355"/>
                <a:gd name="T41" fmla="*/ 278 w 278"/>
                <a:gd name="T42" fmla="*/ 355 h 3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8" h="355">
                  <a:moveTo>
                    <a:pt x="0" y="355"/>
                  </a:moveTo>
                  <a:lnTo>
                    <a:pt x="0" y="0"/>
                  </a:lnTo>
                  <a:lnTo>
                    <a:pt x="48" y="0"/>
                  </a:lnTo>
                  <a:lnTo>
                    <a:pt x="48" y="146"/>
                  </a:lnTo>
                  <a:lnTo>
                    <a:pt x="231" y="146"/>
                  </a:lnTo>
                  <a:lnTo>
                    <a:pt x="231" y="0"/>
                  </a:lnTo>
                  <a:lnTo>
                    <a:pt x="278" y="0"/>
                  </a:lnTo>
                  <a:lnTo>
                    <a:pt x="278" y="355"/>
                  </a:lnTo>
                  <a:lnTo>
                    <a:pt x="231" y="355"/>
                  </a:lnTo>
                  <a:lnTo>
                    <a:pt x="231" y="187"/>
                  </a:lnTo>
                  <a:lnTo>
                    <a:pt x="48" y="187"/>
                  </a:lnTo>
                  <a:lnTo>
                    <a:pt x="48"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49" name="Rectangle 335"/>
            <p:cNvSpPr>
              <a:spLocks noChangeArrowheads="1"/>
            </p:cNvSpPr>
            <p:nvPr/>
          </p:nvSpPr>
          <p:spPr bwMode="auto">
            <a:xfrm>
              <a:off x="13220" y="5780"/>
              <a:ext cx="47" cy="35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0" name="Freeform 336"/>
            <p:cNvSpPr>
              <a:spLocks/>
            </p:cNvSpPr>
            <p:nvPr/>
          </p:nvSpPr>
          <p:spPr bwMode="auto">
            <a:xfrm>
              <a:off x="13348" y="5780"/>
              <a:ext cx="280" cy="355"/>
            </a:xfrm>
            <a:custGeom>
              <a:avLst/>
              <a:gdLst>
                <a:gd name="T0" fmla="*/ 0 w 280"/>
                <a:gd name="T1" fmla="*/ 355 h 355"/>
                <a:gd name="T2" fmla="*/ 0 w 280"/>
                <a:gd name="T3" fmla="*/ 0 h 355"/>
                <a:gd name="T4" fmla="*/ 49 w 280"/>
                <a:gd name="T5" fmla="*/ 0 h 355"/>
                <a:gd name="T6" fmla="*/ 235 w 280"/>
                <a:gd name="T7" fmla="*/ 278 h 355"/>
                <a:gd name="T8" fmla="*/ 235 w 280"/>
                <a:gd name="T9" fmla="*/ 0 h 355"/>
                <a:gd name="T10" fmla="*/ 280 w 280"/>
                <a:gd name="T11" fmla="*/ 0 h 355"/>
                <a:gd name="T12" fmla="*/ 280 w 280"/>
                <a:gd name="T13" fmla="*/ 355 h 355"/>
                <a:gd name="T14" fmla="*/ 232 w 280"/>
                <a:gd name="T15" fmla="*/ 355 h 355"/>
                <a:gd name="T16" fmla="*/ 47 w 280"/>
                <a:gd name="T17" fmla="*/ 76 h 355"/>
                <a:gd name="T18" fmla="*/ 47 w 280"/>
                <a:gd name="T19" fmla="*/ 355 h 355"/>
                <a:gd name="T20" fmla="*/ 0 w 280"/>
                <a:gd name="T21" fmla="*/ 355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0"/>
                <a:gd name="T34" fmla="*/ 0 h 355"/>
                <a:gd name="T35" fmla="*/ 280 w 280"/>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0" h="355">
                  <a:moveTo>
                    <a:pt x="0" y="355"/>
                  </a:moveTo>
                  <a:lnTo>
                    <a:pt x="0" y="0"/>
                  </a:lnTo>
                  <a:lnTo>
                    <a:pt x="49" y="0"/>
                  </a:lnTo>
                  <a:lnTo>
                    <a:pt x="235" y="278"/>
                  </a:lnTo>
                  <a:lnTo>
                    <a:pt x="235" y="0"/>
                  </a:lnTo>
                  <a:lnTo>
                    <a:pt x="280" y="0"/>
                  </a:lnTo>
                  <a:lnTo>
                    <a:pt x="280" y="355"/>
                  </a:lnTo>
                  <a:lnTo>
                    <a:pt x="232" y="355"/>
                  </a:lnTo>
                  <a:lnTo>
                    <a:pt x="47" y="76"/>
                  </a:lnTo>
                  <a:lnTo>
                    <a:pt x="47"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1" name="Freeform 337"/>
            <p:cNvSpPr>
              <a:spLocks/>
            </p:cNvSpPr>
            <p:nvPr/>
          </p:nvSpPr>
          <p:spPr bwMode="auto">
            <a:xfrm>
              <a:off x="13705" y="5780"/>
              <a:ext cx="293" cy="355"/>
            </a:xfrm>
            <a:custGeom>
              <a:avLst/>
              <a:gdLst>
                <a:gd name="T0" fmla="*/ 0 w 293"/>
                <a:gd name="T1" fmla="*/ 355 h 355"/>
                <a:gd name="T2" fmla="*/ 0 w 293"/>
                <a:gd name="T3" fmla="*/ 0 h 355"/>
                <a:gd name="T4" fmla="*/ 46 w 293"/>
                <a:gd name="T5" fmla="*/ 0 h 355"/>
                <a:gd name="T6" fmla="*/ 46 w 293"/>
                <a:gd name="T7" fmla="*/ 176 h 355"/>
                <a:gd name="T8" fmla="*/ 223 w 293"/>
                <a:gd name="T9" fmla="*/ 0 h 355"/>
                <a:gd name="T10" fmla="*/ 286 w 293"/>
                <a:gd name="T11" fmla="*/ 0 h 355"/>
                <a:gd name="T12" fmla="*/ 137 w 293"/>
                <a:gd name="T13" fmla="*/ 143 h 355"/>
                <a:gd name="T14" fmla="*/ 293 w 293"/>
                <a:gd name="T15" fmla="*/ 355 h 355"/>
                <a:gd name="T16" fmla="*/ 231 w 293"/>
                <a:gd name="T17" fmla="*/ 355 h 355"/>
                <a:gd name="T18" fmla="*/ 105 w 293"/>
                <a:gd name="T19" fmla="*/ 175 h 355"/>
                <a:gd name="T20" fmla="*/ 46 w 293"/>
                <a:gd name="T21" fmla="*/ 232 h 355"/>
                <a:gd name="T22" fmla="*/ 46 w 293"/>
                <a:gd name="T23" fmla="*/ 355 h 355"/>
                <a:gd name="T24" fmla="*/ 0 w 293"/>
                <a:gd name="T25" fmla="*/ 355 h 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3"/>
                <a:gd name="T40" fmla="*/ 0 h 355"/>
                <a:gd name="T41" fmla="*/ 293 w 293"/>
                <a:gd name="T42" fmla="*/ 355 h 3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3" h="355">
                  <a:moveTo>
                    <a:pt x="0" y="355"/>
                  </a:moveTo>
                  <a:lnTo>
                    <a:pt x="0" y="0"/>
                  </a:lnTo>
                  <a:lnTo>
                    <a:pt x="46" y="0"/>
                  </a:lnTo>
                  <a:lnTo>
                    <a:pt x="46" y="176"/>
                  </a:lnTo>
                  <a:lnTo>
                    <a:pt x="223" y="0"/>
                  </a:lnTo>
                  <a:lnTo>
                    <a:pt x="286" y="0"/>
                  </a:lnTo>
                  <a:lnTo>
                    <a:pt x="137" y="143"/>
                  </a:lnTo>
                  <a:lnTo>
                    <a:pt x="293" y="355"/>
                  </a:lnTo>
                  <a:lnTo>
                    <a:pt x="231" y="355"/>
                  </a:lnTo>
                  <a:lnTo>
                    <a:pt x="105" y="175"/>
                  </a:lnTo>
                  <a:lnTo>
                    <a:pt x="46" y="232"/>
                  </a:lnTo>
                  <a:lnTo>
                    <a:pt x="46"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2" name="Rectangle 338"/>
            <p:cNvSpPr>
              <a:spLocks noChangeArrowheads="1"/>
            </p:cNvSpPr>
            <p:nvPr/>
          </p:nvSpPr>
          <p:spPr bwMode="auto">
            <a:xfrm>
              <a:off x="14046" y="5780"/>
              <a:ext cx="46" cy="35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3" name="Freeform 339"/>
            <p:cNvSpPr>
              <a:spLocks/>
            </p:cNvSpPr>
            <p:nvPr/>
          </p:nvSpPr>
          <p:spPr bwMode="auto">
            <a:xfrm>
              <a:off x="14175" y="5780"/>
              <a:ext cx="278" cy="355"/>
            </a:xfrm>
            <a:custGeom>
              <a:avLst/>
              <a:gdLst>
                <a:gd name="T0" fmla="*/ 0 w 278"/>
                <a:gd name="T1" fmla="*/ 355 h 355"/>
                <a:gd name="T2" fmla="*/ 0 w 278"/>
                <a:gd name="T3" fmla="*/ 0 h 355"/>
                <a:gd name="T4" fmla="*/ 47 w 278"/>
                <a:gd name="T5" fmla="*/ 0 h 355"/>
                <a:gd name="T6" fmla="*/ 233 w 278"/>
                <a:gd name="T7" fmla="*/ 278 h 355"/>
                <a:gd name="T8" fmla="*/ 233 w 278"/>
                <a:gd name="T9" fmla="*/ 0 h 355"/>
                <a:gd name="T10" fmla="*/ 278 w 278"/>
                <a:gd name="T11" fmla="*/ 0 h 355"/>
                <a:gd name="T12" fmla="*/ 278 w 278"/>
                <a:gd name="T13" fmla="*/ 355 h 355"/>
                <a:gd name="T14" fmla="*/ 230 w 278"/>
                <a:gd name="T15" fmla="*/ 355 h 355"/>
                <a:gd name="T16" fmla="*/ 44 w 278"/>
                <a:gd name="T17" fmla="*/ 76 h 355"/>
                <a:gd name="T18" fmla="*/ 44 w 278"/>
                <a:gd name="T19" fmla="*/ 355 h 355"/>
                <a:gd name="T20" fmla="*/ 0 w 278"/>
                <a:gd name="T21" fmla="*/ 355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8"/>
                <a:gd name="T34" fmla="*/ 0 h 355"/>
                <a:gd name="T35" fmla="*/ 278 w 278"/>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8" h="355">
                  <a:moveTo>
                    <a:pt x="0" y="355"/>
                  </a:moveTo>
                  <a:lnTo>
                    <a:pt x="0" y="0"/>
                  </a:lnTo>
                  <a:lnTo>
                    <a:pt x="47" y="0"/>
                  </a:lnTo>
                  <a:lnTo>
                    <a:pt x="233" y="278"/>
                  </a:lnTo>
                  <a:lnTo>
                    <a:pt x="233" y="0"/>
                  </a:lnTo>
                  <a:lnTo>
                    <a:pt x="278" y="0"/>
                  </a:lnTo>
                  <a:lnTo>
                    <a:pt x="278" y="355"/>
                  </a:lnTo>
                  <a:lnTo>
                    <a:pt x="230" y="355"/>
                  </a:lnTo>
                  <a:lnTo>
                    <a:pt x="44" y="76"/>
                  </a:lnTo>
                  <a:lnTo>
                    <a:pt x="44"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54" name="Freeform 340"/>
            <p:cNvSpPr>
              <a:spLocks/>
            </p:cNvSpPr>
            <p:nvPr/>
          </p:nvSpPr>
          <p:spPr bwMode="auto">
            <a:xfrm>
              <a:off x="14520" y="5774"/>
              <a:ext cx="327" cy="366"/>
            </a:xfrm>
            <a:custGeom>
              <a:avLst/>
              <a:gdLst>
                <a:gd name="T0" fmla="*/ 199275 w 241"/>
                <a:gd name="T1" fmla="*/ 242293 h 270"/>
                <a:gd name="T2" fmla="*/ 199275 w 241"/>
                <a:gd name="T3" fmla="*/ 197373 h 270"/>
                <a:gd name="T4" fmla="*/ 365748 w 241"/>
                <a:gd name="T5" fmla="*/ 195905 h 270"/>
                <a:gd name="T6" fmla="*/ 365748 w 241"/>
                <a:gd name="T7" fmla="*/ 338455 h 270"/>
                <a:gd name="T8" fmla="*/ 285883 w 241"/>
                <a:gd name="T9" fmla="*/ 384979 h 270"/>
                <a:gd name="T10" fmla="*/ 200800 w 241"/>
                <a:gd name="T11" fmla="*/ 399898 h 270"/>
                <a:gd name="T12" fmla="*/ 95057 w 241"/>
                <a:gd name="T13" fmla="*/ 376157 h 270"/>
                <a:gd name="T14" fmla="*/ 25110 w 241"/>
                <a:gd name="T15" fmla="*/ 304786 h 270"/>
                <a:gd name="T16" fmla="*/ 0 w 241"/>
                <a:gd name="T17" fmla="*/ 201089 h 270"/>
                <a:gd name="T18" fmla="*/ 25110 w 241"/>
                <a:gd name="T19" fmla="*/ 95747 h 270"/>
                <a:gd name="T20" fmla="*/ 94001 w 241"/>
                <a:gd name="T21" fmla="*/ 24765 h 270"/>
                <a:gd name="T22" fmla="*/ 199275 w 241"/>
                <a:gd name="T23" fmla="*/ 0 h 270"/>
                <a:gd name="T24" fmla="*/ 275939 w 241"/>
                <a:gd name="T25" fmla="*/ 13477 h 270"/>
                <a:gd name="T26" fmla="*/ 330708 w 241"/>
                <a:gd name="T27" fmla="*/ 51850 h 270"/>
                <a:gd name="T28" fmla="*/ 360183 w 241"/>
                <a:gd name="T29" fmla="*/ 113583 h 270"/>
                <a:gd name="T30" fmla="*/ 313167 w 241"/>
                <a:gd name="T31" fmla="*/ 128391 h 270"/>
                <a:gd name="T32" fmla="*/ 291102 w 241"/>
                <a:gd name="T33" fmla="*/ 81935 h 270"/>
                <a:gd name="T34" fmla="*/ 253382 w 241"/>
                <a:gd name="T35" fmla="*/ 53079 h 270"/>
                <a:gd name="T36" fmla="*/ 199275 w 241"/>
                <a:gd name="T37" fmla="*/ 45506 h 270"/>
                <a:gd name="T38" fmla="*/ 136546 w 241"/>
                <a:gd name="T39" fmla="*/ 54550 h 270"/>
                <a:gd name="T40" fmla="*/ 94001 w 241"/>
                <a:gd name="T41" fmla="*/ 83619 h 270"/>
                <a:gd name="T42" fmla="*/ 68670 w 241"/>
                <a:gd name="T43" fmla="*/ 120917 h 270"/>
                <a:gd name="T44" fmla="*/ 52598 w 241"/>
                <a:gd name="T45" fmla="*/ 199286 h 270"/>
                <a:gd name="T46" fmla="*/ 71367 w 241"/>
                <a:gd name="T47" fmla="*/ 286150 h 270"/>
                <a:gd name="T48" fmla="*/ 124515 w 241"/>
                <a:gd name="T49" fmla="*/ 337380 h 270"/>
                <a:gd name="T50" fmla="*/ 199275 w 241"/>
                <a:gd name="T51" fmla="*/ 354152 h 270"/>
                <a:gd name="T52" fmla="*/ 265456 w 241"/>
                <a:gd name="T53" fmla="*/ 340812 h 270"/>
                <a:gd name="T54" fmla="*/ 315807 w 241"/>
                <a:gd name="T55" fmla="*/ 313330 h 270"/>
                <a:gd name="T56" fmla="*/ 315807 w 241"/>
                <a:gd name="T57" fmla="*/ 242293 h 270"/>
                <a:gd name="T58" fmla="*/ 199275 w 241"/>
                <a:gd name="T59" fmla="*/ 242293 h 2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270"/>
                <a:gd name="T92" fmla="*/ 241 w 241"/>
                <a:gd name="T93" fmla="*/ 270 h 2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270">
                  <a:moveTo>
                    <a:pt x="131" y="163"/>
                  </a:moveTo>
                  <a:cubicBezTo>
                    <a:pt x="131" y="133"/>
                    <a:pt x="131" y="133"/>
                    <a:pt x="131" y="133"/>
                  </a:cubicBezTo>
                  <a:cubicBezTo>
                    <a:pt x="241" y="132"/>
                    <a:pt x="241" y="132"/>
                    <a:pt x="241" y="132"/>
                  </a:cubicBezTo>
                  <a:cubicBezTo>
                    <a:pt x="241" y="229"/>
                    <a:pt x="241" y="229"/>
                    <a:pt x="241" y="229"/>
                  </a:cubicBezTo>
                  <a:cubicBezTo>
                    <a:pt x="224" y="243"/>
                    <a:pt x="207" y="253"/>
                    <a:pt x="189" y="260"/>
                  </a:cubicBezTo>
                  <a:cubicBezTo>
                    <a:pt x="171" y="267"/>
                    <a:pt x="152" y="270"/>
                    <a:pt x="133" y="270"/>
                  </a:cubicBezTo>
                  <a:cubicBezTo>
                    <a:pt x="108" y="270"/>
                    <a:pt x="84" y="265"/>
                    <a:pt x="63" y="254"/>
                  </a:cubicBezTo>
                  <a:cubicBezTo>
                    <a:pt x="42" y="243"/>
                    <a:pt x="27" y="227"/>
                    <a:pt x="16" y="206"/>
                  </a:cubicBezTo>
                  <a:cubicBezTo>
                    <a:pt x="5" y="185"/>
                    <a:pt x="0" y="162"/>
                    <a:pt x="0" y="136"/>
                  </a:cubicBezTo>
                  <a:cubicBezTo>
                    <a:pt x="0" y="111"/>
                    <a:pt x="5" y="87"/>
                    <a:pt x="16" y="65"/>
                  </a:cubicBezTo>
                  <a:cubicBezTo>
                    <a:pt x="26" y="43"/>
                    <a:pt x="42" y="27"/>
                    <a:pt x="62" y="16"/>
                  </a:cubicBezTo>
                  <a:cubicBezTo>
                    <a:pt x="82" y="5"/>
                    <a:pt x="105" y="0"/>
                    <a:pt x="131" y="0"/>
                  </a:cubicBezTo>
                  <a:cubicBezTo>
                    <a:pt x="149" y="0"/>
                    <a:pt x="167" y="3"/>
                    <a:pt x="182" y="9"/>
                  </a:cubicBezTo>
                  <a:cubicBezTo>
                    <a:pt x="197" y="15"/>
                    <a:pt x="209" y="24"/>
                    <a:pt x="218" y="35"/>
                  </a:cubicBezTo>
                  <a:cubicBezTo>
                    <a:pt x="226" y="46"/>
                    <a:pt x="233" y="60"/>
                    <a:pt x="237" y="77"/>
                  </a:cubicBezTo>
                  <a:cubicBezTo>
                    <a:pt x="206" y="86"/>
                    <a:pt x="206" y="86"/>
                    <a:pt x="206" y="86"/>
                  </a:cubicBezTo>
                  <a:cubicBezTo>
                    <a:pt x="202" y="73"/>
                    <a:pt x="198" y="62"/>
                    <a:pt x="192" y="55"/>
                  </a:cubicBezTo>
                  <a:cubicBezTo>
                    <a:pt x="186" y="47"/>
                    <a:pt x="178" y="41"/>
                    <a:pt x="167" y="36"/>
                  </a:cubicBezTo>
                  <a:cubicBezTo>
                    <a:pt x="156" y="32"/>
                    <a:pt x="144" y="30"/>
                    <a:pt x="131" y="30"/>
                  </a:cubicBezTo>
                  <a:cubicBezTo>
                    <a:pt x="115" y="30"/>
                    <a:pt x="101" y="32"/>
                    <a:pt x="90" y="37"/>
                  </a:cubicBezTo>
                  <a:cubicBezTo>
                    <a:pt x="78" y="42"/>
                    <a:pt x="69" y="48"/>
                    <a:pt x="62" y="56"/>
                  </a:cubicBezTo>
                  <a:cubicBezTo>
                    <a:pt x="55" y="64"/>
                    <a:pt x="49" y="72"/>
                    <a:pt x="45" y="82"/>
                  </a:cubicBezTo>
                  <a:cubicBezTo>
                    <a:pt x="39" y="98"/>
                    <a:pt x="35" y="115"/>
                    <a:pt x="35" y="134"/>
                  </a:cubicBezTo>
                  <a:cubicBezTo>
                    <a:pt x="35" y="157"/>
                    <a:pt x="39" y="177"/>
                    <a:pt x="47" y="193"/>
                  </a:cubicBezTo>
                  <a:cubicBezTo>
                    <a:pt x="55" y="208"/>
                    <a:pt x="67" y="220"/>
                    <a:pt x="82" y="227"/>
                  </a:cubicBezTo>
                  <a:cubicBezTo>
                    <a:pt x="98" y="235"/>
                    <a:pt x="114" y="239"/>
                    <a:pt x="131" y="239"/>
                  </a:cubicBezTo>
                  <a:cubicBezTo>
                    <a:pt x="146" y="239"/>
                    <a:pt x="161" y="236"/>
                    <a:pt x="175" y="230"/>
                  </a:cubicBezTo>
                  <a:cubicBezTo>
                    <a:pt x="189" y="224"/>
                    <a:pt x="200" y="218"/>
                    <a:pt x="208" y="212"/>
                  </a:cubicBezTo>
                  <a:cubicBezTo>
                    <a:pt x="208" y="163"/>
                    <a:pt x="208" y="163"/>
                    <a:pt x="208" y="163"/>
                  </a:cubicBezTo>
                  <a:lnTo>
                    <a:pt x="131" y="16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8" name="Group 524"/>
          <p:cNvGrpSpPr>
            <a:grpSpLocks/>
          </p:cNvGrpSpPr>
          <p:nvPr/>
        </p:nvGrpSpPr>
        <p:grpSpPr bwMode="auto">
          <a:xfrm>
            <a:off x="227988" y="4165999"/>
            <a:ext cx="719639" cy="63104"/>
            <a:chOff x="-67" y="7146"/>
            <a:chExt cx="5042" cy="444"/>
          </a:xfrm>
        </p:grpSpPr>
        <p:sp>
          <p:nvSpPr>
            <p:cNvPr id="8526" name="Freeform 341"/>
            <p:cNvSpPr>
              <a:spLocks noEditPoints="1"/>
            </p:cNvSpPr>
            <p:nvPr/>
          </p:nvSpPr>
          <p:spPr bwMode="auto">
            <a:xfrm>
              <a:off x="-67" y="7154"/>
              <a:ext cx="328" cy="430"/>
            </a:xfrm>
            <a:custGeom>
              <a:avLst/>
              <a:gdLst>
                <a:gd name="T0" fmla="*/ 0 w 242"/>
                <a:gd name="T1" fmla="*/ 477352 h 317"/>
                <a:gd name="T2" fmla="*/ 0 w 242"/>
                <a:gd name="T3" fmla="*/ 0 h 317"/>
                <a:gd name="T4" fmla="*/ 175080 w 242"/>
                <a:gd name="T5" fmla="*/ 0 h 317"/>
                <a:gd name="T6" fmla="*/ 248783 w 242"/>
                <a:gd name="T7" fmla="*/ 4016 h 317"/>
                <a:gd name="T8" fmla="*/ 305826 w 242"/>
                <a:gd name="T9" fmla="*/ 27353 h 317"/>
                <a:gd name="T10" fmla="*/ 342408 w 242"/>
                <a:gd name="T11" fmla="*/ 71525 h 317"/>
                <a:gd name="T12" fmla="*/ 357340 w 242"/>
                <a:gd name="T13" fmla="*/ 137040 h 317"/>
                <a:gd name="T14" fmla="*/ 319071 w 242"/>
                <a:gd name="T15" fmla="*/ 240767 h 317"/>
                <a:gd name="T16" fmla="*/ 181605 w 242"/>
                <a:gd name="T17" fmla="*/ 283058 h 317"/>
                <a:gd name="T18" fmla="*/ 61733 w 242"/>
                <a:gd name="T19" fmla="*/ 283058 h 317"/>
                <a:gd name="T20" fmla="*/ 61733 w 242"/>
                <a:gd name="T21" fmla="*/ 477352 h 317"/>
                <a:gd name="T22" fmla="*/ 0 w 242"/>
                <a:gd name="T23" fmla="*/ 477352 h 317"/>
                <a:gd name="T24" fmla="*/ 61733 w 242"/>
                <a:gd name="T25" fmla="*/ 225108 h 317"/>
                <a:gd name="T26" fmla="*/ 183553 w 242"/>
                <a:gd name="T27" fmla="*/ 225108 h 317"/>
                <a:gd name="T28" fmla="*/ 267046 w 242"/>
                <a:gd name="T29" fmla="*/ 202997 h 317"/>
                <a:gd name="T30" fmla="*/ 291885 w 242"/>
                <a:gd name="T31" fmla="*/ 139978 h 317"/>
                <a:gd name="T32" fmla="*/ 278384 w 242"/>
                <a:gd name="T33" fmla="*/ 89478 h 317"/>
                <a:gd name="T34" fmla="*/ 239940 w 242"/>
                <a:gd name="T35" fmla="*/ 59685 h 317"/>
                <a:gd name="T36" fmla="*/ 181605 w 242"/>
                <a:gd name="T37" fmla="*/ 55732 h 317"/>
                <a:gd name="T38" fmla="*/ 61733 w 242"/>
                <a:gd name="T39" fmla="*/ 55732 h 317"/>
                <a:gd name="T40" fmla="*/ 61733 w 242"/>
                <a:gd name="T41" fmla="*/ 225108 h 3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317"/>
                <a:gd name="T65" fmla="*/ 242 w 242"/>
                <a:gd name="T66" fmla="*/ 317 h 3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317">
                  <a:moveTo>
                    <a:pt x="0" y="317"/>
                  </a:moveTo>
                  <a:cubicBezTo>
                    <a:pt x="0" y="0"/>
                    <a:pt x="0" y="0"/>
                    <a:pt x="0" y="0"/>
                  </a:cubicBezTo>
                  <a:cubicBezTo>
                    <a:pt x="119" y="0"/>
                    <a:pt x="119" y="0"/>
                    <a:pt x="119" y="0"/>
                  </a:cubicBezTo>
                  <a:cubicBezTo>
                    <a:pt x="140" y="0"/>
                    <a:pt x="156" y="1"/>
                    <a:pt x="168" y="3"/>
                  </a:cubicBezTo>
                  <a:cubicBezTo>
                    <a:pt x="183" y="6"/>
                    <a:pt x="196" y="10"/>
                    <a:pt x="207" y="18"/>
                  </a:cubicBezTo>
                  <a:cubicBezTo>
                    <a:pt x="217" y="25"/>
                    <a:pt x="226" y="35"/>
                    <a:pt x="232" y="48"/>
                  </a:cubicBezTo>
                  <a:cubicBezTo>
                    <a:pt x="238" y="61"/>
                    <a:pt x="242" y="76"/>
                    <a:pt x="242" y="91"/>
                  </a:cubicBezTo>
                  <a:cubicBezTo>
                    <a:pt x="242" y="118"/>
                    <a:pt x="233" y="141"/>
                    <a:pt x="216" y="160"/>
                  </a:cubicBezTo>
                  <a:cubicBezTo>
                    <a:pt x="199" y="179"/>
                    <a:pt x="168" y="188"/>
                    <a:pt x="123" y="188"/>
                  </a:cubicBezTo>
                  <a:cubicBezTo>
                    <a:pt x="42" y="188"/>
                    <a:pt x="42" y="188"/>
                    <a:pt x="42" y="188"/>
                  </a:cubicBezTo>
                  <a:cubicBezTo>
                    <a:pt x="42" y="317"/>
                    <a:pt x="42" y="317"/>
                    <a:pt x="42" y="317"/>
                  </a:cubicBezTo>
                  <a:lnTo>
                    <a:pt x="0" y="317"/>
                  </a:lnTo>
                  <a:close/>
                  <a:moveTo>
                    <a:pt x="42" y="150"/>
                  </a:moveTo>
                  <a:cubicBezTo>
                    <a:pt x="124" y="150"/>
                    <a:pt x="124" y="150"/>
                    <a:pt x="124" y="150"/>
                  </a:cubicBezTo>
                  <a:cubicBezTo>
                    <a:pt x="151" y="150"/>
                    <a:pt x="170" y="145"/>
                    <a:pt x="181" y="135"/>
                  </a:cubicBezTo>
                  <a:cubicBezTo>
                    <a:pt x="193" y="125"/>
                    <a:pt x="198" y="111"/>
                    <a:pt x="198" y="93"/>
                  </a:cubicBezTo>
                  <a:cubicBezTo>
                    <a:pt x="198" y="80"/>
                    <a:pt x="195" y="68"/>
                    <a:pt x="188" y="59"/>
                  </a:cubicBezTo>
                  <a:cubicBezTo>
                    <a:pt x="182" y="49"/>
                    <a:pt x="173" y="43"/>
                    <a:pt x="162" y="40"/>
                  </a:cubicBezTo>
                  <a:cubicBezTo>
                    <a:pt x="155" y="38"/>
                    <a:pt x="142" y="37"/>
                    <a:pt x="123" y="37"/>
                  </a:cubicBezTo>
                  <a:cubicBezTo>
                    <a:pt x="42" y="37"/>
                    <a:pt x="42" y="37"/>
                    <a:pt x="42" y="37"/>
                  </a:cubicBezTo>
                  <a:lnTo>
                    <a:pt x="42" y="15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7" name="Freeform 342"/>
            <p:cNvSpPr>
              <a:spLocks noEditPoints="1"/>
            </p:cNvSpPr>
            <p:nvPr/>
          </p:nvSpPr>
          <p:spPr bwMode="auto">
            <a:xfrm>
              <a:off x="286" y="7154"/>
              <a:ext cx="403" cy="430"/>
            </a:xfrm>
            <a:custGeom>
              <a:avLst/>
              <a:gdLst>
                <a:gd name="T0" fmla="*/ 0 w 297"/>
                <a:gd name="T1" fmla="*/ 477352 h 317"/>
                <a:gd name="T2" fmla="*/ 185428 w 297"/>
                <a:gd name="T3" fmla="*/ 0 h 317"/>
                <a:gd name="T4" fmla="*/ 253574 w 297"/>
                <a:gd name="T5" fmla="*/ 0 h 317"/>
                <a:gd name="T6" fmla="*/ 450806 w 297"/>
                <a:gd name="T7" fmla="*/ 477352 h 317"/>
                <a:gd name="T8" fmla="*/ 378231 w 297"/>
                <a:gd name="T9" fmla="*/ 477352 h 317"/>
                <a:gd name="T10" fmla="*/ 322732 w 297"/>
                <a:gd name="T11" fmla="*/ 333124 h 317"/>
                <a:gd name="T12" fmla="*/ 122043 w 297"/>
                <a:gd name="T13" fmla="*/ 333124 h 317"/>
                <a:gd name="T14" fmla="*/ 68719 w 297"/>
                <a:gd name="T15" fmla="*/ 477352 h 317"/>
                <a:gd name="T16" fmla="*/ 0 w 297"/>
                <a:gd name="T17" fmla="*/ 477352 h 317"/>
                <a:gd name="T18" fmla="*/ 140251 w 297"/>
                <a:gd name="T19" fmla="*/ 282327 h 317"/>
                <a:gd name="T20" fmla="*/ 301893 w 297"/>
                <a:gd name="T21" fmla="*/ 282327 h 317"/>
                <a:gd name="T22" fmla="*/ 251606 w 297"/>
                <a:gd name="T23" fmla="*/ 148969 h 317"/>
                <a:gd name="T24" fmla="*/ 216536 w 297"/>
                <a:gd name="T25" fmla="*/ 50329 h 317"/>
                <a:gd name="T26" fmla="*/ 191235 w 297"/>
                <a:gd name="T27" fmla="*/ 142396 h 317"/>
                <a:gd name="T28" fmla="*/ 140251 w 297"/>
                <a:gd name="T29" fmla="*/ 282327 h 3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7"/>
                <a:gd name="T46" fmla="*/ 0 h 317"/>
                <a:gd name="T47" fmla="*/ 297 w 297"/>
                <a:gd name="T48" fmla="*/ 317 h 3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7" h="317">
                  <a:moveTo>
                    <a:pt x="0" y="317"/>
                  </a:moveTo>
                  <a:cubicBezTo>
                    <a:pt x="122" y="0"/>
                    <a:pt x="122" y="0"/>
                    <a:pt x="122" y="0"/>
                  </a:cubicBezTo>
                  <a:cubicBezTo>
                    <a:pt x="167" y="0"/>
                    <a:pt x="167" y="0"/>
                    <a:pt x="167" y="0"/>
                  </a:cubicBezTo>
                  <a:cubicBezTo>
                    <a:pt x="297" y="317"/>
                    <a:pt x="297" y="317"/>
                    <a:pt x="297" y="317"/>
                  </a:cubicBezTo>
                  <a:cubicBezTo>
                    <a:pt x="249" y="317"/>
                    <a:pt x="249" y="317"/>
                    <a:pt x="249" y="317"/>
                  </a:cubicBezTo>
                  <a:cubicBezTo>
                    <a:pt x="212" y="221"/>
                    <a:pt x="212" y="221"/>
                    <a:pt x="212" y="221"/>
                  </a:cubicBezTo>
                  <a:cubicBezTo>
                    <a:pt x="80" y="221"/>
                    <a:pt x="80" y="221"/>
                    <a:pt x="80" y="221"/>
                  </a:cubicBezTo>
                  <a:cubicBezTo>
                    <a:pt x="45" y="317"/>
                    <a:pt x="45" y="317"/>
                    <a:pt x="45" y="317"/>
                  </a:cubicBezTo>
                  <a:lnTo>
                    <a:pt x="0" y="317"/>
                  </a:lnTo>
                  <a:close/>
                  <a:moveTo>
                    <a:pt x="92" y="187"/>
                  </a:moveTo>
                  <a:cubicBezTo>
                    <a:pt x="199" y="187"/>
                    <a:pt x="199" y="187"/>
                    <a:pt x="199" y="187"/>
                  </a:cubicBezTo>
                  <a:cubicBezTo>
                    <a:pt x="166" y="99"/>
                    <a:pt x="166" y="99"/>
                    <a:pt x="166" y="99"/>
                  </a:cubicBezTo>
                  <a:cubicBezTo>
                    <a:pt x="156" y="72"/>
                    <a:pt x="148" y="50"/>
                    <a:pt x="143" y="33"/>
                  </a:cubicBezTo>
                  <a:cubicBezTo>
                    <a:pt x="139" y="53"/>
                    <a:pt x="134" y="74"/>
                    <a:pt x="126" y="94"/>
                  </a:cubicBezTo>
                  <a:lnTo>
                    <a:pt x="92" y="18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8" name="Freeform 343"/>
            <p:cNvSpPr>
              <a:spLocks noEditPoints="1"/>
            </p:cNvSpPr>
            <p:nvPr/>
          </p:nvSpPr>
          <p:spPr bwMode="auto">
            <a:xfrm>
              <a:off x="735" y="7154"/>
              <a:ext cx="378" cy="430"/>
            </a:xfrm>
            <a:custGeom>
              <a:avLst/>
              <a:gdLst>
                <a:gd name="T0" fmla="*/ 0 w 279"/>
                <a:gd name="T1" fmla="*/ 477352 h 317"/>
                <a:gd name="T2" fmla="*/ 0 w 279"/>
                <a:gd name="T3" fmla="*/ 0 h 317"/>
                <a:gd name="T4" fmla="*/ 204568 w 279"/>
                <a:gd name="T5" fmla="*/ 0 h 317"/>
                <a:gd name="T6" fmla="*/ 300748 w 279"/>
                <a:gd name="T7" fmla="*/ 12135 h 317"/>
                <a:gd name="T8" fmla="*/ 350425 w 279"/>
                <a:gd name="T9" fmla="*/ 58932 h 317"/>
                <a:gd name="T10" fmla="*/ 370945 w 279"/>
                <a:gd name="T11" fmla="*/ 130407 h 317"/>
                <a:gd name="T12" fmla="*/ 337849 w 279"/>
                <a:gd name="T13" fmla="*/ 215475 h 317"/>
                <a:gd name="T14" fmla="*/ 240144 w 279"/>
                <a:gd name="T15" fmla="*/ 258604 h 317"/>
                <a:gd name="T16" fmla="*/ 276596 w 279"/>
                <a:gd name="T17" fmla="*/ 283058 h 317"/>
                <a:gd name="T18" fmla="*/ 327889 w 279"/>
                <a:gd name="T19" fmla="*/ 346545 h 317"/>
                <a:gd name="T20" fmla="*/ 408254 w 279"/>
                <a:gd name="T21" fmla="*/ 477352 h 317"/>
                <a:gd name="T22" fmla="*/ 330624 w 279"/>
                <a:gd name="T23" fmla="*/ 477352 h 317"/>
                <a:gd name="T24" fmla="*/ 268873 w 279"/>
                <a:gd name="T25" fmla="*/ 377124 h 317"/>
                <a:gd name="T26" fmla="*/ 225230 w 279"/>
                <a:gd name="T27" fmla="*/ 311875 h 317"/>
                <a:gd name="T28" fmla="*/ 194449 w 279"/>
                <a:gd name="T29" fmla="*/ 279630 h 317"/>
                <a:gd name="T30" fmla="*/ 166241 w 279"/>
                <a:gd name="T31" fmla="*/ 266854 h 317"/>
                <a:gd name="T32" fmla="*/ 131845 w 279"/>
                <a:gd name="T33" fmla="*/ 264633 h 317"/>
                <a:gd name="T34" fmla="*/ 61353 w 279"/>
                <a:gd name="T35" fmla="*/ 264633 h 317"/>
                <a:gd name="T36" fmla="*/ 61353 w 279"/>
                <a:gd name="T37" fmla="*/ 477352 h 317"/>
                <a:gd name="T38" fmla="*/ 0 w 279"/>
                <a:gd name="T39" fmla="*/ 477352 h 317"/>
                <a:gd name="T40" fmla="*/ 61353 w 279"/>
                <a:gd name="T41" fmla="*/ 211411 h 317"/>
                <a:gd name="T42" fmla="*/ 193502 w 279"/>
                <a:gd name="T43" fmla="*/ 211411 h 317"/>
                <a:gd name="T44" fmla="*/ 258647 w 279"/>
                <a:gd name="T45" fmla="*/ 202072 h 317"/>
                <a:gd name="T46" fmla="*/ 293858 w 279"/>
                <a:gd name="T47" fmla="*/ 173853 h 317"/>
                <a:gd name="T48" fmla="*/ 308073 w 279"/>
                <a:gd name="T49" fmla="*/ 130407 h 317"/>
                <a:gd name="T50" fmla="*/ 282543 w 279"/>
                <a:gd name="T51" fmla="*/ 73370 h 317"/>
                <a:gd name="T52" fmla="*/ 206945 w 279"/>
                <a:gd name="T53" fmla="*/ 52427 h 317"/>
                <a:gd name="T54" fmla="*/ 61353 w 279"/>
                <a:gd name="T55" fmla="*/ 52427 h 317"/>
                <a:gd name="T56" fmla="*/ 61353 w 279"/>
                <a:gd name="T57" fmla="*/ 211411 h 3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79"/>
                <a:gd name="T88" fmla="*/ 0 h 317"/>
                <a:gd name="T89" fmla="*/ 279 w 279"/>
                <a:gd name="T90" fmla="*/ 317 h 3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79" h="317">
                  <a:moveTo>
                    <a:pt x="0" y="317"/>
                  </a:moveTo>
                  <a:cubicBezTo>
                    <a:pt x="0" y="0"/>
                    <a:pt x="0" y="0"/>
                    <a:pt x="0" y="0"/>
                  </a:cubicBezTo>
                  <a:cubicBezTo>
                    <a:pt x="140" y="0"/>
                    <a:pt x="140" y="0"/>
                    <a:pt x="140" y="0"/>
                  </a:cubicBezTo>
                  <a:cubicBezTo>
                    <a:pt x="168" y="0"/>
                    <a:pt x="190" y="3"/>
                    <a:pt x="205" y="8"/>
                  </a:cubicBezTo>
                  <a:cubicBezTo>
                    <a:pt x="219" y="14"/>
                    <a:pt x="231" y="24"/>
                    <a:pt x="240" y="39"/>
                  </a:cubicBezTo>
                  <a:cubicBezTo>
                    <a:pt x="249" y="53"/>
                    <a:pt x="253" y="69"/>
                    <a:pt x="253" y="86"/>
                  </a:cubicBezTo>
                  <a:cubicBezTo>
                    <a:pt x="253" y="109"/>
                    <a:pt x="246" y="128"/>
                    <a:pt x="231" y="143"/>
                  </a:cubicBezTo>
                  <a:cubicBezTo>
                    <a:pt x="217" y="159"/>
                    <a:pt x="194" y="168"/>
                    <a:pt x="164" y="172"/>
                  </a:cubicBezTo>
                  <a:cubicBezTo>
                    <a:pt x="175" y="178"/>
                    <a:pt x="183" y="183"/>
                    <a:pt x="189" y="188"/>
                  </a:cubicBezTo>
                  <a:cubicBezTo>
                    <a:pt x="201" y="199"/>
                    <a:pt x="213" y="214"/>
                    <a:pt x="224" y="230"/>
                  </a:cubicBezTo>
                  <a:cubicBezTo>
                    <a:pt x="279" y="317"/>
                    <a:pt x="279" y="317"/>
                    <a:pt x="279" y="317"/>
                  </a:cubicBezTo>
                  <a:cubicBezTo>
                    <a:pt x="226" y="317"/>
                    <a:pt x="226" y="317"/>
                    <a:pt x="226" y="317"/>
                  </a:cubicBezTo>
                  <a:cubicBezTo>
                    <a:pt x="184" y="251"/>
                    <a:pt x="184" y="251"/>
                    <a:pt x="184" y="251"/>
                  </a:cubicBezTo>
                  <a:cubicBezTo>
                    <a:pt x="172" y="232"/>
                    <a:pt x="162" y="217"/>
                    <a:pt x="154" y="207"/>
                  </a:cubicBezTo>
                  <a:cubicBezTo>
                    <a:pt x="146" y="197"/>
                    <a:pt x="139" y="190"/>
                    <a:pt x="133" y="186"/>
                  </a:cubicBezTo>
                  <a:cubicBezTo>
                    <a:pt x="126" y="182"/>
                    <a:pt x="120" y="179"/>
                    <a:pt x="114" y="177"/>
                  </a:cubicBezTo>
                  <a:cubicBezTo>
                    <a:pt x="109" y="176"/>
                    <a:pt x="101" y="176"/>
                    <a:pt x="90" y="176"/>
                  </a:cubicBezTo>
                  <a:cubicBezTo>
                    <a:pt x="42" y="176"/>
                    <a:pt x="42" y="176"/>
                    <a:pt x="42" y="176"/>
                  </a:cubicBezTo>
                  <a:cubicBezTo>
                    <a:pt x="42" y="317"/>
                    <a:pt x="42" y="317"/>
                    <a:pt x="42" y="317"/>
                  </a:cubicBezTo>
                  <a:lnTo>
                    <a:pt x="0" y="317"/>
                  </a:lnTo>
                  <a:close/>
                  <a:moveTo>
                    <a:pt x="42" y="140"/>
                  </a:moveTo>
                  <a:cubicBezTo>
                    <a:pt x="132" y="140"/>
                    <a:pt x="132" y="140"/>
                    <a:pt x="132" y="140"/>
                  </a:cubicBezTo>
                  <a:cubicBezTo>
                    <a:pt x="151" y="140"/>
                    <a:pt x="166" y="138"/>
                    <a:pt x="177" y="134"/>
                  </a:cubicBezTo>
                  <a:cubicBezTo>
                    <a:pt x="187" y="130"/>
                    <a:pt x="196" y="123"/>
                    <a:pt x="201" y="115"/>
                  </a:cubicBezTo>
                  <a:cubicBezTo>
                    <a:pt x="207" y="106"/>
                    <a:pt x="210" y="97"/>
                    <a:pt x="210" y="86"/>
                  </a:cubicBezTo>
                  <a:cubicBezTo>
                    <a:pt x="210" y="71"/>
                    <a:pt x="204" y="59"/>
                    <a:pt x="193" y="49"/>
                  </a:cubicBezTo>
                  <a:cubicBezTo>
                    <a:pt x="183" y="40"/>
                    <a:pt x="165" y="35"/>
                    <a:pt x="142" y="35"/>
                  </a:cubicBezTo>
                  <a:cubicBezTo>
                    <a:pt x="42" y="35"/>
                    <a:pt x="42" y="35"/>
                    <a:pt x="42" y="35"/>
                  </a:cubicBezTo>
                  <a:lnTo>
                    <a:pt x="42" y="14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9" name="Freeform 344"/>
            <p:cNvSpPr>
              <a:spLocks noEditPoints="1"/>
            </p:cNvSpPr>
            <p:nvPr/>
          </p:nvSpPr>
          <p:spPr bwMode="auto">
            <a:xfrm>
              <a:off x="1120" y="7154"/>
              <a:ext cx="401" cy="430"/>
            </a:xfrm>
            <a:custGeom>
              <a:avLst/>
              <a:gdLst>
                <a:gd name="T0" fmla="*/ 0 w 296"/>
                <a:gd name="T1" fmla="*/ 477352 h 317"/>
                <a:gd name="T2" fmla="*/ 177006 w 296"/>
                <a:gd name="T3" fmla="*/ 0 h 317"/>
                <a:gd name="T4" fmla="*/ 243717 w 296"/>
                <a:gd name="T5" fmla="*/ 0 h 317"/>
                <a:gd name="T6" fmla="*/ 432250 w 296"/>
                <a:gd name="T7" fmla="*/ 477352 h 317"/>
                <a:gd name="T8" fmla="*/ 361829 w 296"/>
                <a:gd name="T9" fmla="*/ 477352 h 317"/>
                <a:gd name="T10" fmla="*/ 307767 w 296"/>
                <a:gd name="T11" fmla="*/ 333124 h 317"/>
                <a:gd name="T12" fmla="*/ 115159 w 296"/>
                <a:gd name="T13" fmla="*/ 333124 h 317"/>
                <a:gd name="T14" fmla="*/ 64729 w 296"/>
                <a:gd name="T15" fmla="*/ 477352 h 317"/>
                <a:gd name="T16" fmla="*/ 0 w 296"/>
                <a:gd name="T17" fmla="*/ 477352 h 317"/>
                <a:gd name="T18" fmla="*/ 132795 w 296"/>
                <a:gd name="T19" fmla="*/ 282327 h 317"/>
                <a:gd name="T20" fmla="*/ 291116 w 296"/>
                <a:gd name="T21" fmla="*/ 282327 h 317"/>
                <a:gd name="T22" fmla="*/ 240683 w 296"/>
                <a:gd name="T23" fmla="*/ 148969 h 317"/>
                <a:gd name="T24" fmla="*/ 208983 w 296"/>
                <a:gd name="T25" fmla="*/ 50329 h 317"/>
                <a:gd name="T26" fmla="*/ 184322 w 296"/>
                <a:gd name="T27" fmla="*/ 142396 h 317"/>
                <a:gd name="T28" fmla="*/ 132795 w 296"/>
                <a:gd name="T29" fmla="*/ 282327 h 3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6"/>
                <a:gd name="T46" fmla="*/ 0 h 317"/>
                <a:gd name="T47" fmla="*/ 296 w 296"/>
                <a:gd name="T48" fmla="*/ 317 h 3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6" h="317">
                  <a:moveTo>
                    <a:pt x="0" y="317"/>
                  </a:moveTo>
                  <a:cubicBezTo>
                    <a:pt x="121" y="0"/>
                    <a:pt x="121" y="0"/>
                    <a:pt x="121" y="0"/>
                  </a:cubicBezTo>
                  <a:cubicBezTo>
                    <a:pt x="167" y="0"/>
                    <a:pt x="167" y="0"/>
                    <a:pt x="167" y="0"/>
                  </a:cubicBezTo>
                  <a:cubicBezTo>
                    <a:pt x="296" y="317"/>
                    <a:pt x="296" y="317"/>
                    <a:pt x="296" y="317"/>
                  </a:cubicBezTo>
                  <a:cubicBezTo>
                    <a:pt x="248" y="317"/>
                    <a:pt x="248" y="317"/>
                    <a:pt x="248" y="317"/>
                  </a:cubicBezTo>
                  <a:cubicBezTo>
                    <a:pt x="211" y="221"/>
                    <a:pt x="211" y="221"/>
                    <a:pt x="211" y="221"/>
                  </a:cubicBezTo>
                  <a:cubicBezTo>
                    <a:pt x="79" y="221"/>
                    <a:pt x="79" y="221"/>
                    <a:pt x="79" y="221"/>
                  </a:cubicBezTo>
                  <a:cubicBezTo>
                    <a:pt x="44" y="317"/>
                    <a:pt x="44" y="317"/>
                    <a:pt x="44" y="317"/>
                  </a:cubicBezTo>
                  <a:lnTo>
                    <a:pt x="0" y="317"/>
                  </a:lnTo>
                  <a:close/>
                  <a:moveTo>
                    <a:pt x="91" y="187"/>
                  </a:moveTo>
                  <a:cubicBezTo>
                    <a:pt x="199" y="187"/>
                    <a:pt x="199" y="187"/>
                    <a:pt x="199" y="187"/>
                  </a:cubicBezTo>
                  <a:cubicBezTo>
                    <a:pt x="165" y="99"/>
                    <a:pt x="165" y="99"/>
                    <a:pt x="165" y="99"/>
                  </a:cubicBezTo>
                  <a:cubicBezTo>
                    <a:pt x="155" y="72"/>
                    <a:pt x="148" y="50"/>
                    <a:pt x="143" y="33"/>
                  </a:cubicBezTo>
                  <a:cubicBezTo>
                    <a:pt x="139" y="53"/>
                    <a:pt x="133" y="74"/>
                    <a:pt x="126" y="94"/>
                  </a:cubicBezTo>
                  <a:lnTo>
                    <a:pt x="91" y="18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0" name="Freeform 345"/>
            <p:cNvSpPr>
              <a:spLocks noEditPoints="1"/>
            </p:cNvSpPr>
            <p:nvPr/>
          </p:nvSpPr>
          <p:spPr bwMode="auto">
            <a:xfrm>
              <a:off x="1568" y="7154"/>
              <a:ext cx="354" cy="430"/>
            </a:xfrm>
            <a:custGeom>
              <a:avLst/>
              <a:gdLst>
                <a:gd name="T0" fmla="*/ 0 w 261"/>
                <a:gd name="T1" fmla="*/ 477352 h 317"/>
                <a:gd name="T2" fmla="*/ 0 w 261"/>
                <a:gd name="T3" fmla="*/ 0 h 317"/>
                <a:gd name="T4" fmla="*/ 164268 w 261"/>
                <a:gd name="T5" fmla="*/ 0 h 317"/>
                <a:gd name="T6" fmla="*/ 248039 w 261"/>
                <a:gd name="T7" fmla="*/ 5448 h 317"/>
                <a:gd name="T8" fmla="*/ 319104 w 261"/>
                <a:gd name="T9" fmla="*/ 41086 h 317"/>
                <a:gd name="T10" fmla="*/ 373934 w 261"/>
                <a:gd name="T11" fmla="*/ 122005 h 317"/>
                <a:gd name="T12" fmla="*/ 392015 w 261"/>
                <a:gd name="T13" fmla="*/ 236599 h 317"/>
                <a:gd name="T14" fmla="*/ 379944 w 261"/>
                <a:gd name="T15" fmla="*/ 330498 h 317"/>
                <a:gd name="T16" fmla="*/ 346532 w 261"/>
                <a:gd name="T17" fmla="*/ 401628 h 317"/>
                <a:gd name="T18" fmla="*/ 304150 w 261"/>
                <a:gd name="T19" fmla="*/ 444517 h 317"/>
                <a:gd name="T20" fmla="*/ 248039 w 261"/>
                <a:gd name="T21" fmla="*/ 468130 h 317"/>
                <a:gd name="T22" fmla="*/ 171854 w 261"/>
                <a:gd name="T23" fmla="*/ 477352 h 317"/>
                <a:gd name="T24" fmla="*/ 0 w 261"/>
                <a:gd name="T25" fmla="*/ 477352 h 317"/>
                <a:gd name="T26" fmla="*/ 62440 w 261"/>
                <a:gd name="T27" fmla="*/ 420297 h 317"/>
                <a:gd name="T28" fmla="*/ 164268 w 261"/>
                <a:gd name="T29" fmla="*/ 420297 h 317"/>
                <a:gd name="T30" fmla="*/ 236723 w 261"/>
                <a:gd name="T31" fmla="*/ 410925 h 317"/>
                <a:gd name="T32" fmla="*/ 281734 w 261"/>
                <a:gd name="T33" fmla="*/ 387372 h 317"/>
                <a:gd name="T34" fmla="*/ 316144 w 261"/>
                <a:gd name="T35" fmla="*/ 326592 h 317"/>
                <a:gd name="T36" fmla="*/ 327609 w 261"/>
                <a:gd name="T37" fmla="*/ 235826 h 317"/>
                <a:gd name="T38" fmla="*/ 304021 w 261"/>
                <a:gd name="T39" fmla="*/ 118628 h 317"/>
                <a:gd name="T40" fmla="*/ 243174 w 261"/>
                <a:gd name="T41" fmla="*/ 66307 h 317"/>
                <a:gd name="T42" fmla="*/ 161854 w 261"/>
                <a:gd name="T43" fmla="*/ 55732 h 317"/>
                <a:gd name="T44" fmla="*/ 62440 w 261"/>
                <a:gd name="T45" fmla="*/ 55732 h 317"/>
                <a:gd name="T46" fmla="*/ 62440 w 261"/>
                <a:gd name="T47" fmla="*/ 420297 h 3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1"/>
                <a:gd name="T73" fmla="*/ 0 h 317"/>
                <a:gd name="T74" fmla="*/ 261 w 261"/>
                <a:gd name="T75" fmla="*/ 317 h 3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1" h="317">
                  <a:moveTo>
                    <a:pt x="0" y="317"/>
                  </a:moveTo>
                  <a:cubicBezTo>
                    <a:pt x="0" y="0"/>
                    <a:pt x="0" y="0"/>
                    <a:pt x="0" y="0"/>
                  </a:cubicBezTo>
                  <a:cubicBezTo>
                    <a:pt x="109" y="0"/>
                    <a:pt x="109" y="0"/>
                    <a:pt x="109" y="0"/>
                  </a:cubicBezTo>
                  <a:cubicBezTo>
                    <a:pt x="133" y="0"/>
                    <a:pt x="152" y="1"/>
                    <a:pt x="165" y="4"/>
                  </a:cubicBezTo>
                  <a:cubicBezTo>
                    <a:pt x="183" y="9"/>
                    <a:pt x="199" y="16"/>
                    <a:pt x="212" y="27"/>
                  </a:cubicBezTo>
                  <a:cubicBezTo>
                    <a:pt x="228" y="41"/>
                    <a:pt x="241" y="59"/>
                    <a:pt x="249" y="81"/>
                  </a:cubicBezTo>
                  <a:cubicBezTo>
                    <a:pt x="257" y="103"/>
                    <a:pt x="261" y="128"/>
                    <a:pt x="261" y="157"/>
                  </a:cubicBezTo>
                  <a:cubicBezTo>
                    <a:pt x="261" y="181"/>
                    <a:pt x="259" y="202"/>
                    <a:pt x="253" y="220"/>
                  </a:cubicBezTo>
                  <a:cubicBezTo>
                    <a:pt x="247" y="239"/>
                    <a:pt x="240" y="254"/>
                    <a:pt x="231" y="267"/>
                  </a:cubicBezTo>
                  <a:cubicBezTo>
                    <a:pt x="223" y="279"/>
                    <a:pt x="213" y="288"/>
                    <a:pt x="203" y="295"/>
                  </a:cubicBezTo>
                  <a:cubicBezTo>
                    <a:pt x="192" y="302"/>
                    <a:pt x="180" y="308"/>
                    <a:pt x="165" y="311"/>
                  </a:cubicBezTo>
                  <a:cubicBezTo>
                    <a:pt x="150" y="315"/>
                    <a:pt x="133" y="317"/>
                    <a:pt x="114" y="317"/>
                  </a:cubicBezTo>
                  <a:lnTo>
                    <a:pt x="0" y="317"/>
                  </a:lnTo>
                  <a:close/>
                  <a:moveTo>
                    <a:pt x="42" y="279"/>
                  </a:moveTo>
                  <a:cubicBezTo>
                    <a:pt x="109" y="279"/>
                    <a:pt x="109" y="279"/>
                    <a:pt x="109" y="279"/>
                  </a:cubicBezTo>
                  <a:cubicBezTo>
                    <a:pt x="130" y="279"/>
                    <a:pt x="146" y="277"/>
                    <a:pt x="158" y="273"/>
                  </a:cubicBezTo>
                  <a:cubicBezTo>
                    <a:pt x="170" y="269"/>
                    <a:pt x="180" y="264"/>
                    <a:pt x="187" y="257"/>
                  </a:cubicBezTo>
                  <a:cubicBezTo>
                    <a:pt x="197" y="247"/>
                    <a:pt x="204" y="234"/>
                    <a:pt x="210" y="217"/>
                  </a:cubicBezTo>
                  <a:cubicBezTo>
                    <a:pt x="215" y="200"/>
                    <a:pt x="218" y="180"/>
                    <a:pt x="218" y="156"/>
                  </a:cubicBezTo>
                  <a:cubicBezTo>
                    <a:pt x="218" y="123"/>
                    <a:pt x="213" y="97"/>
                    <a:pt x="202" y="79"/>
                  </a:cubicBezTo>
                  <a:cubicBezTo>
                    <a:pt x="191" y="62"/>
                    <a:pt x="178" y="50"/>
                    <a:pt x="162" y="44"/>
                  </a:cubicBezTo>
                  <a:cubicBezTo>
                    <a:pt x="151" y="39"/>
                    <a:pt x="133" y="37"/>
                    <a:pt x="108" y="37"/>
                  </a:cubicBezTo>
                  <a:cubicBezTo>
                    <a:pt x="42" y="37"/>
                    <a:pt x="42" y="37"/>
                    <a:pt x="42" y="37"/>
                  </a:cubicBezTo>
                  <a:lnTo>
                    <a:pt x="42" y="27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1" name="Rectangle 346"/>
            <p:cNvSpPr>
              <a:spLocks noChangeArrowheads="1"/>
            </p:cNvSpPr>
            <p:nvPr/>
          </p:nvSpPr>
          <p:spPr bwMode="auto">
            <a:xfrm>
              <a:off x="2010" y="7154"/>
              <a:ext cx="57" cy="430"/>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2" name="Freeform 347"/>
            <p:cNvSpPr>
              <a:spLocks/>
            </p:cNvSpPr>
            <p:nvPr/>
          </p:nvSpPr>
          <p:spPr bwMode="auto">
            <a:xfrm>
              <a:off x="2152" y="7146"/>
              <a:ext cx="398" cy="444"/>
            </a:xfrm>
            <a:custGeom>
              <a:avLst/>
              <a:gdLst>
                <a:gd name="T0" fmla="*/ 247503 w 293"/>
                <a:gd name="T1" fmla="*/ 283643 h 328"/>
                <a:gd name="T2" fmla="*/ 247503 w 293"/>
                <a:gd name="T3" fmla="*/ 230659 h 328"/>
                <a:gd name="T4" fmla="*/ 456680 w 293"/>
                <a:gd name="T5" fmla="*/ 230659 h 328"/>
                <a:gd name="T6" fmla="*/ 456680 w 293"/>
                <a:gd name="T7" fmla="*/ 398288 h 328"/>
                <a:gd name="T8" fmla="*/ 357670 w 293"/>
                <a:gd name="T9" fmla="*/ 452879 h 328"/>
                <a:gd name="T10" fmla="*/ 251957 w 293"/>
                <a:gd name="T11" fmla="*/ 470448 h 328"/>
                <a:gd name="T12" fmla="*/ 121122 w 293"/>
                <a:gd name="T13" fmla="*/ 440659 h 328"/>
                <a:gd name="T14" fmla="*/ 31077 w 293"/>
                <a:gd name="T15" fmla="*/ 358167 h 328"/>
                <a:gd name="T16" fmla="*/ 0 w 293"/>
                <a:gd name="T17" fmla="*/ 238891 h 328"/>
                <a:gd name="T18" fmla="*/ 31077 w 293"/>
                <a:gd name="T19" fmla="*/ 113319 h 328"/>
                <a:gd name="T20" fmla="*/ 117606 w 293"/>
                <a:gd name="T21" fmla="*/ 29137 h 328"/>
                <a:gd name="T22" fmla="*/ 247503 w 293"/>
                <a:gd name="T23" fmla="*/ 0 h 328"/>
                <a:gd name="T24" fmla="*/ 344637 w 293"/>
                <a:gd name="T25" fmla="*/ 17641 h 328"/>
                <a:gd name="T26" fmla="*/ 412416 w 293"/>
                <a:gd name="T27" fmla="*/ 61842 h 328"/>
                <a:gd name="T28" fmla="*/ 450344 w 293"/>
                <a:gd name="T29" fmla="*/ 134340 h 328"/>
                <a:gd name="T30" fmla="*/ 390721 w 293"/>
                <a:gd name="T31" fmla="*/ 149985 h 328"/>
                <a:gd name="T32" fmla="*/ 362478 w 293"/>
                <a:gd name="T33" fmla="*/ 96325 h 328"/>
                <a:gd name="T34" fmla="*/ 316339 w 293"/>
                <a:gd name="T35" fmla="*/ 65070 h 328"/>
                <a:gd name="T36" fmla="*/ 247503 w 293"/>
                <a:gd name="T37" fmla="*/ 50994 h 328"/>
                <a:gd name="T38" fmla="*/ 170087 w 293"/>
                <a:gd name="T39" fmla="*/ 65070 h 328"/>
                <a:gd name="T40" fmla="*/ 117697 w 293"/>
                <a:gd name="T41" fmla="*/ 97836 h 328"/>
                <a:gd name="T42" fmla="*/ 86646 w 293"/>
                <a:gd name="T43" fmla="*/ 141597 h 328"/>
                <a:gd name="T44" fmla="*/ 68927 w 293"/>
                <a:gd name="T45" fmla="*/ 233888 h 328"/>
                <a:gd name="T46" fmla="*/ 90054 w 293"/>
                <a:gd name="T47" fmla="*/ 335328 h 328"/>
                <a:gd name="T48" fmla="*/ 157120 w 293"/>
                <a:gd name="T49" fmla="*/ 395645 h 328"/>
                <a:gd name="T50" fmla="*/ 249061 w 293"/>
                <a:gd name="T51" fmla="*/ 416239 h 328"/>
                <a:gd name="T52" fmla="*/ 331535 w 293"/>
                <a:gd name="T53" fmla="*/ 400877 h 328"/>
                <a:gd name="T54" fmla="*/ 392173 w 293"/>
                <a:gd name="T55" fmla="*/ 368765 h 328"/>
                <a:gd name="T56" fmla="*/ 392173 w 293"/>
                <a:gd name="T57" fmla="*/ 283643 h 328"/>
                <a:gd name="T58" fmla="*/ 247503 w 293"/>
                <a:gd name="T59" fmla="*/ 283643 h 32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3"/>
                <a:gd name="T91" fmla="*/ 0 h 328"/>
                <a:gd name="T92" fmla="*/ 293 w 293"/>
                <a:gd name="T93" fmla="*/ 328 h 32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3" h="328">
                  <a:moveTo>
                    <a:pt x="159" y="198"/>
                  </a:moveTo>
                  <a:cubicBezTo>
                    <a:pt x="159" y="161"/>
                    <a:pt x="159" y="161"/>
                    <a:pt x="159" y="161"/>
                  </a:cubicBezTo>
                  <a:cubicBezTo>
                    <a:pt x="293" y="161"/>
                    <a:pt x="293" y="161"/>
                    <a:pt x="293" y="161"/>
                  </a:cubicBezTo>
                  <a:cubicBezTo>
                    <a:pt x="293" y="278"/>
                    <a:pt x="293" y="278"/>
                    <a:pt x="293" y="278"/>
                  </a:cubicBezTo>
                  <a:cubicBezTo>
                    <a:pt x="273" y="295"/>
                    <a:pt x="251" y="307"/>
                    <a:pt x="230" y="316"/>
                  </a:cubicBezTo>
                  <a:cubicBezTo>
                    <a:pt x="208" y="324"/>
                    <a:pt x="185" y="328"/>
                    <a:pt x="162" y="328"/>
                  </a:cubicBezTo>
                  <a:cubicBezTo>
                    <a:pt x="131" y="328"/>
                    <a:pt x="103" y="321"/>
                    <a:pt x="77" y="308"/>
                  </a:cubicBezTo>
                  <a:cubicBezTo>
                    <a:pt x="52" y="295"/>
                    <a:pt x="33" y="275"/>
                    <a:pt x="20" y="250"/>
                  </a:cubicBezTo>
                  <a:cubicBezTo>
                    <a:pt x="7" y="225"/>
                    <a:pt x="0" y="197"/>
                    <a:pt x="0" y="166"/>
                  </a:cubicBezTo>
                  <a:cubicBezTo>
                    <a:pt x="0" y="135"/>
                    <a:pt x="7" y="106"/>
                    <a:pt x="20" y="79"/>
                  </a:cubicBezTo>
                  <a:cubicBezTo>
                    <a:pt x="33" y="53"/>
                    <a:pt x="51" y="33"/>
                    <a:pt x="75" y="20"/>
                  </a:cubicBezTo>
                  <a:cubicBezTo>
                    <a:pt x="100" y="7"/>
                    <a:pt x="127" y="0"/>
                    <a:pt x="159" y="0"/>
                  </a:cubicBezTo>
                  <a:cubicBezTo>
                    <a:pt x="182" y="0"/>
                    <a:pt x="203" y="4"/>
                    <a:pt x="221" y="12"/>
                  </a:cubicBezTo>
                  <a:cubicBezTo>
                    <a:pt x="240" y="19"/>
                    <a:pt x="254" y="29"/>
                    <a:pt x="265" y="43"/>
                  </a:cubicBezTo>
                  <a:cubicBezTo>
                    <a:pt x="275" y="56"/>
                    <a:pt x="283" y="73"/>
                    <a:pt x="289" y="94"/>
                  </a:cubicBezTo>
                  <a:cubicBezTo>
                    <a:pt x="251" y="105"/>
                    <a:pt x="251" y="105"/>
                    <a:pt x="251" y="105"/>
                  </a:cubicBezTo>
                  <a:cubicBezTo>
                    <a:pt x="246" y="89"/>
                    <a:pt x="240" y="76"/>
                    <a:pt x="233" y="67"/>
                  </a:cubicBezTo>
                  <a:cubicBezTo>
                    <a:pt x="226" y="58"/>
                    <a:pt x="216" y="50"/>
                    <a:pt x="203" y="45"/>
                  </a:cubicBezTo>
                  <a:cubicBezTo>
                    <a:pt x="190" y="39"/>
                    <a:pt x="175" y="36"/>
                    <a:pt x="159" y="36"/>
                  </a:cubicBezTo>
                  <a:cubicBezTo>
                    <a:pt x="140" y="36"/>
                    <a:pt x="123" y="39"/>
                    <a:pt x="110" y="45"/>
                  </a:cubicBezTo>
                  <a:cubicBezTo>
                    <a:pt x="96" y="51"/>
                    <a:pt x="84" y="59"/>
                    <a:pt x="76" y="68"/>
                  </a:cubicBezTo>
                  <a:cubicBezTo>
                    <a:pt x="67" y="78"/>
                    <a:pt x="60" y="88"/>
                    <a:pt x="56" y="99"/>
                  </a:cubicBezTo>
                  <a:cubicBezTo>
                    <a:pt x="48" y="119"/>
                    <a:pt x="44" y="140"/>
                    <a:pt x="44" y="163"/>
                  </a:cubicBezTo>
                  <a:cubicBezTo>
                    <a:pt x="44" y="191"/>
                    <a:pt x="48" y="215"/>
                    <a:pt x="58" y="234"/>
                  </a:cubicBezTo>
                  <a:cubicBezTo>
                    <a:pt x="68" y="253"/>
                    <a:pt x="82" y="267"/>
                    <a:pt x="101" y="276"/>
                  </a:cubicBezTo>
                  <a:cubicBezTo>
                    <a:pt x="119" y="286"/>
                    <a:pt x="139" y="290"/>
                    <a:pt x="160" y="290"/>
                  </a:cubicBezTo>
                  <a:cubicBezTo>
                    <a:pt x="178" y="290"/>
                    <a:pt x="196" y="287"/>
                    <a:pt x="213" y="280"/>
                  </a:cubicBezTo>
                  <a:cubicBezTo>
                    <a:pt x="230" y="273"/>
                    <a:pt x="243" y="265"/>
                    <a:pt x="252" y="257"/>
                  </a:cubicBezTo>
                  <a:cubicBezTo>
                    <a:pt x="252" y="198"/>
                    <a:pt x="252" y="198"/>
                    <a:pt x="252" y="198"/>
                  </a:cubicBezTo>
                  <a:lnTo>
                    <a:pt x="159" y="19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3" name="Freeform 348"/>
            <p:cNvSpPr>
              <a:spLocks/>
            </p:cNvSpPr>
            <p:nvPr/>
          </p:nvSpPr>
          <p:spPr bwMode="auto">
            <a:xfrm>
              <a:off x="2632" y="7154"/>
              <a:ext cx="410" cy="430"/>
            </a:xfrm>
            <a:custGeom>
              <a:avLst/>
              <a:gdLst>
                <a:gd name="T0" fmla="*/ 0 w 302"/>
                <a:gd name="T1" fmla="*/ 477352 h 317"/>
                <a:gd name="T2" fmla="*/ 0 w 302"/>
                <a:gd name="T3" fmla="*/ 0 h 317"/>
                <a:gd name="T4" fmla="*/ 97614 w 302"/>
                <a:gd name="T5" fmla="*/ 0 h 317"/>
                <a:gd name="T6" fmla="*/ 211485 w 302"/>
                <a:gd name="T7" fmla="*/ 336949 h 317"/>
                <a:gd name="T8" fmla="*/ 235246 w 302"/>
                <a:gd name="T9" fmla="*/ 408352 h 317"/>
                <a:gd name="T10" fmla="*/ 261470 w 302"/>
                <a:gd name="T11" fmla="*/ 330498 h 317"/>
                <a:gd name="T12" fmla="*/ 378035 w 302"/>
                <a:gd name="T13" fmla="*/ 0 h 317"/>
                <a:gd name="T14" fmla="*/ 464075 w 302"/>
                <a:gd name="T15" fmla="*/ 0 h 317"/>
                <a:gd name="T16" fmla="*/ 464075 w 302"/>
                <a:gd name="T17" fmla="*/ 477352 h 317"/>
                <a:gd name="T18" fmla="*/ 403437 w 302"/>
                <a:gd name="T19" fmla="*/ 477352 h 317"/>
                <a:gd name="T20" fmla="*/ 403437 w 302"/>
                <a:gd name="T21" fmla="*/ 78164 h 317"/>
                <a:gd name="T22" fmla="*/ 261470 w 302"/>
                <a:gd name="T23" fmla="*/ 477352 h 317"/>
                <a:gd name="T24" fmla="*/ 202522 w 302"/>
                <a:gd name="T25" fmla="*/ 477352 h 317"/>
                <a:gd name="T26" fmla="*/ 60627 w 302"/>
                <a:gd name="T27" fmla="*/ 71115 h 317"/>
                <a:gd name="T28" fmla="*/ 60627 w 302"/>
                <a:gd name="T29" fmla="*/ 477352 h 317"/>
                <a:gd name="T30" fmla="*/ 0 w 302"/>
                <a:gd name="T31" fmla="*/ 477352 h 3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2"/>
                <a:gd name="T49" fmla="*/ 0 h 317"/>
                <a:gd name="T50" fmla="*/ 302 w 302"/>
                <a:gd name="T51" fmla="*/ 317 h 3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2" h="317">
                  <a:moveTo>
                    <a:pt x="0" y="317"/>
                  </a:moveTo>
                  <a:cubicBezTo>
                    <a:pt x="0" y="0"/>
                    <a:pt x="0" y="0"/>
                    <a:pt x="0" y="0"/>
                  </a:cubicBezTo>
                  <a:cubicBezTo>
                    <a:pt x="63" y="0"/>
                    <a:pt x="63" y="0"/>
                    <a:pt x="63" y="0"/>
                  </a:cubicBezTo>
                  <a:cubicBezTo>
                    <a:pt x="138" y="224"/>
                    <a:pt x="138" y="224"/>
                    <a:pt x="138" y="224"/>
                  </a:cubicBezTo>
                  <a:cubicBezTo>
                    <a:pt x="145" y="245"/>
                    <a:pt x="150" y="261"/>
                    <a:pt x="153" y="271"/>
                  </a:cubicBezTo>
                  <a:cubicBezTo>
                    <a:pt x="157" y="259"/>
                    <a:pt x="162" y="243"/>
                    <a:pt x="170" y="220"/>
                  </a:cubicBezTo>
                  <a:cubicBezTo>
                    <a:pt x="246" y="0"/>
                    <a:pt x="246" y="0"/>
                    <a:pt x="246" y="0"/>
                  </a:cubicBezTo>
                  <a:cubicBezTo>
                    <a:pt x="302" y="0"/>
                    <a:pt x="302" y="0"/>
                    <a:pt x="302" y="0"/>
                  </a:cubicBezTo>
                  <a:cubicBezTo>
                    <a:pt x="302" y="317"/>
                    <a:pt x="302" y="317"/>
                    <a:pt x="302" y="317"/>
                  </a:cubicBezTo>
                  <a:cubicBezTo>
                    <a:pt x="262" y="317"/>
                    <a:pt x="262" y="317"/>
                    <a:pt x="262" y="317"/>
                  </a:cubicBezTo>
                  <a:cubicBezTo>
                    <a:pt x="262" y="52"/>
                    <a:pt x="262" y="52"/>
                    <a:pt x="262" y="52"/>
                  </a:cubicBezTo>
                  <a:cubicBezTo>
                    <a:pt x="170" y="317"/>
                    <a:pt x="170" y="317"/>
                    <a:pt x="170" y="317"/>
                  </a:cubicBezTo>
                  <a:cubicBezTo>
                    <a:pt x="132" y="317"/>
                    <a:pt x="132" y="317"/>
                    <a:pt x="132" y="317"/>
                  </a:cubicBezTo>
                  <a:cubicBezTo>
                    <a:pt x="40" y="47"/>
                    <a:pt x="40" y="47"/>
                    <a:pt x="40" y="47"/>
                  </a:cubicBezTo>
                  <a:cubicBezTo>
                    <a:pt x="40" y="317"/>
                    <a:pt x="40" y="317"/>
                    <a:pt x="40" y="317"/>
                  </a:cubicBezTo>
                  <a:lnTo>
                    <a:pt x="0" y="31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4" name="Freeform 349"/>
            <p:cNvSpPr>
              <a:spLocks/>
            </p:cNvSpPr>
            <p:nvPr/>
          </p:nvSpPr>
          <p:spPr bwMode="auto">
            <a:xfrm>
              <a:off x="3281" y="7146"/>
              <a:ext cx="342" cy="444"/>
            </a:xfrm>
            <a:custGeom>
              <a:avLst/>
              <a:gdLst>
                <a:gd name="T0" fmla="*/ 0 w 252"/>
                <a:gd name="T1" fmla="*/ 316604 h 328"/>
                <a:gd name="T2" fmla="*/ 60354 w 252"/>
                <a:gd name="T3" fmla="*/ 311386 h 328"/>
                <a:gd name="T4" fmla="*/ 81461 w 252"/>
                <a:gd name="T5" fmla="*/ 367422 h 328"/>
                <a:gd name="T6" fmla="*/ 129670 w 252"/>
                <a:gd name="T7" fmla="*/ 401909 h 328"/>
                <a:gd name="T8" fmla="*/ 203623 w 252"/>
                <a:gd name="T9" fmla="*/ 416239 h 328"/>
                <a:gd name="T10" fmla="*/ 268157 w 252"/>
                <a:gd name="T11" fmla="*/ 405100 h 328"/>
                <a:gd name="T12" fmla="*/ 310655 w 252"/>
                <a:gd name="T13" fmla="*/ 377825 h 328"/>
                <a:gd name="T14" fmla="*/ 324128 w 252"/>
                <a:gd name="T15" fmla="*/ 340352 h 328"/>
                <a:gd name="T16" fmla="*/ 310655 w 252"/>
                <a:gd name="T17" fmla="*/ 302682 h 328"/>
                <a:gd name="T18" fmla="*/ 266935 w 252"/>
                <a:gd name="T19" fmla="*/ 274831 h 328"/>
                <a:gd name="T20" fmla="*/ 179778 w 252"/>
                <a:gd name="T21" fmla="*/ 251994 h 328"/>
                <a:gd name="T22" fmla="*/ 87198 w 252"/>
                <a:gd name="T23" fmla="*/ 225342 h 328"/>
                <a:gd name="T24" fmla="*/ 34884 w 252"/>
                <a:gd name="T25" fmla="*/ 181851 h 328"/>
                <a:gd name="T26" fmla="*/ 18549 w 252"/>
                <a:gd name="T27" fmla="*/ 125879 h 328"/>
                <a:gd name="T28" fmla="*/ 39629 w 252"/>
                <a:gd name="T29" fmla="*/ 61842 h 328"/>
                <a:gd name="T30" fmla="*/ 101079 w 252"/>
                <a:gd name="T31" fmla="*/ 15901 h 328"/>
                <a:gd name="T32" fmla="*/ 188309 w 252"/>
                <a:gd name="T33" fmla="*/ 0 h 328"/>
                <a:gd name="T34" fmla="*/ 282879 w 252"/>
                <a:gd name="T35" fmla="*/ 17641 h 328"/>
                <a:gd name="T36" fmla="*/ 345869 w 252"/>
                <a:gd name="T37" fmla="*/ 65070 h 328"/>
                <a:gd name="T38" fmla="*/ 370850 w 252"/>
                <a:gd name="T39" fmla="*/ 137215 h 328"/>
                <a:gd name="T40" fmla="*/ 310655 w 252"/>
                <a:gd name="T41" fmla="*/ 140967 h 328"/>
                <a:gd name="T42" fmla="*/ 276346 w 252"/>
                <a:gd name="T43" fmla="*/ 75762 h 328"/>
                <a:gd name="T44" fmla="*/ 192530 w 252"/>
                <a:gd name="T45" fmla="*/ 53392 h 328"/>
                <a:gd name="T46" fmla="*/ 106790 w 252"/>
                <a:gd name="T47" fmla="*/ 72974 h 328"/>
                <a:gd name="T48" fmla="*/ 81461 w 252"/>
                <a:gd name="T49" fmla="*/ 122028 h 328"/>
                <a:gd name="T50" fmla="*/ 99058 w 252"/>
                <a:gd name="T51" fmla="*/ 161615 h 328"/>
                <a:gd name="T52" fmla="*/ 194818 w 252"/>
                <a:gd name="T53" fmla="*/ 194404 h 328"/>
                <a:gd name="T54" fmla="*/ 301958 w 252"/>
                <a:gd name="T55" fmla="*/ 223603 h 328"/>
                <a:gd name="T56" fmla="*/ 363927 w 252"/>
                <a:gd name="T57" fmla="*/ 269217 h 328"/>
                <a:gd name="T58" fmla="*/ 383907 w 252"/>
                <a:gd name="T59" fmla="*/ 333221 h 328"/>
                <a:gd name="T60" fmla="*/ 362269 w 252"/>
                <a:gd name="T61" fmla="*/ 401909 h 328"/>
                <a:gd name="T62" fmla="*/ 298989 w 252"/>
                <a:gd name="T63" fmla="*/ 452879 h 328"/>
                <a:gd name="T64" fmla="*/ 205161 w 252"/>
                <a:gd name="T65" fmla="*/ 470448 h 328"/>
                <a:gd name="T66" fmla="*/ 97056 w 252"/>
                <a:gd name="T67" fmla="*/ 451067 h 328"/>
                <a:gd name="T68" fmla="*/ 27549 w 252"/>
                <a:gd name="T69" fmla="*/ 398288 h 328"/>
                <a:gd name="T70" fmla="*/ 0 w 252"/>
                <a:gd name="T71" fmla="*/ 316604 h 3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2"/>
                <a:gd name="T109" fmla="*/ 0 h 328"/>
                <a:gd name="T110" fmla="*/ 252 w 252"/>
                <a:gd name="T111" fmla="*/ 328 h 32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2" h="328">
                  <a:moveTo>
                    <a:pt x="0" y="221"/>
                  </a:moveTo>
                  <a:cubicBezTo>
                    <a:pt x="40" y="217"/>
                    <a:pt x="40" y="217"/>
                    <a:pt x="40" y="217"/>
                  </a:cubicBezTo>
                  <a:cubicBezTo>
                    <a:pt x="42" y="233"/>
                    <a:pt x="46" y="246"/>
                    <a:pt x="53" y="256"/>
                  </a:cubicBezTo>
                  <a:cubicBezTo>
                    <a:pt x="60" y="267"/>
                    <a:pt x="70" y="275"/>
                    <a:pt x="85" y="281"/>
                  </a:cubicBezTo>
                  <a:cubicBezTo>
                    <a:pt x="99" y="287"/>
                    <a:pt x="115" y="290"/>
                    <a:pt x="133" y="290"/>
                  </a:cubicBezTo>
                  <a:cubicBezTo>
                    <a:pt x="149" y="290"/>
                    <a:pt x="163" y="288"/>
                    <a:pt x="176" y="283"/>
                  </a:cubicBezTo>
                  <a:cubicBezTo>
                    <a:pt x="188" y="278"/>
                    <a:pt x="197" y="272"/>
                    <a:pt x="203" y="264"/>
                  </a:cubicBezTo>
                  <a:cubicBezTo>
                    <a:pt x="209" y="255"/>
                    <a:pt x="212" y="246"/>
                    <a:pt x="212" y="237"/>
                  </a:cubicBezTo>
                  <a:cubicBezTo>
                    <a:pt x="212" y="227"/>
                    <a:pt x="209" y="218"/>
                    <a:pt x="203" y="211"/>
                  </a:cubicBezTo>
                  <a:cubicBezTo>
                    <a:pt x="198" y="203"/>
                    <a:pt x="188" y="197"/>
                    <a:pt x="175" y="192"/>
                  </a:cubicBezTo>
                  <a:cubicBezTo>
                    <a:pt x="166" y="189"/>
                    <a:pt x="147" y="183"/>
                    <a:pt x="118" y="176"/>
                  </a:cubicBezTo>
                  <a:cubicBezTo>
                    <a:pt x="89" y="169"/>
                    <a:pt x="69" y="163"/>
                    <a:pt x="57" y="157"/>
                  </a:cubicBezTo>
                  <a:cubicBezTo>
                    <a:pt x="42" y="149"/>
                    <a:pt x="31" y="139"/>
                    <a:pt x="23" y="127"/>
                  </a:cubicBezTo>
                  <a:cubicBezTo>
                    <a:pt x="16" y="115"/>
                    <a:pt x="12" y="102"/>
                    <a:pt x="12" y="88"/>
                  </a:cubicBezTo>
                  <a:cubicBezTo>
                    <a:pt x="12" y="72"/>
                    <a:pt x="17" y="57"/>
                    <a:pt x="26" y="43"/>
                  </a:cubicBezTo>
                  <a:cubicBezTo>
                    <a:pt x="35" y="29"/>
                    <a:pt x="48" y="19"/>
                    <a:pt x="66" y="11"/>
                  </a:cubicBezTo>
                  <a:cubicBezTo>
                    <a:pt x="83" y="4"/>
                    <a:pt x="102" y="0"/>
                    <a:pt x="124" y="0"/>
                  </a:cubicBezTo>
                  <a:cubicBezTo>
                    <a:pt x="147" y="0"/>
                    <a:pt x="168" y="4"/>
                    <a:pt x="186" y="12"/>
                  </a:cubicBezTo>
                  <a:cubicBezTo>
                    <a:pt x="204" y="19"/>
                    <a:pt x="218" y="31"/>
                    <a:pt x="227" y="45"/>
                  </a:cubicBezTo>
                  <a:cubicBezTo>
                    <a:pt x="237" y="60"/>
                    <a:pt x="242" y="77"/>
                    <a:pt x="243" y="95"/>
                  </a:cubicBezTo>
                  <a:cubicBezTo>
                    <a:pt x="203" y="98"/>
                    <a:pt x="203" y="98"/>
                    <a:pt x="203" y="98"/>
                  </a:cubicBezTo>
                  <a:cubicBezTo>
                    <a:pt x="200" y="78"/>
                    <a:pt x="193" y="63"/>
                    <a:pt x="181" y="53"/>
                  </a:cubicBezTo>
                  <a:cubicBezTo>
                    <a:pt x="168" y="43"/>
                    <a:pt x="150" y="37"/>
                    <a:pt x="126" y="37"/>
                  </a:cubicBezTo>
                  <a:cubicBezTo>
                    <a:pt x="100" y="37"/>
                    <a:pt x="82" y="42"/>
                    <a:pt x="70" y="51"/>
                  </a:cubicBezTo>
                  <a:cubicBezTo>
                    <a:pt x="59" y="61"/>
                    <a:pt x="53" y="72"/>
                    <a:pt x="53" y="85"/>
                  </a:cubicBezTo>
                  <a:cubicBezTo>
                    <a:pt x="53" y="96"/>
                    <a:pt x="57" y="106"/>
                    <a:pt x="65" y="113"/>
                  </a:cubicBezTo>
                  <a:cubicBezTo>
                    <a:pt x="73" y="120"/>
                    <a:pt x="94" y="128"/>
                    <a:pt x="128" y="136"/>
                  </a:cubicBezTo>
                  <a:cubicBezTo>
                    <a:pt x="162" y="143"/>
                    <a:pt x="186" y="150"/>
                    <a:pt x="198" y="156"/>
                  </a:cubicBezTo>
                  <a:cubicBezTo>
                    <a:pt x="217" y="164"/>
                    <a:pt x="230" y="175"/>
                    <a:pt x="239" y="188"/>
                  </a:cubicBezTo>
                  <a:cubicBezTo>
                    <a:pt x="248" y="201"/>
                    <a:pt x="252" y="216"/>
                    <a:pt x="252" y="233"/>
                  </a:cubicBezTo>
                  <a:cubicBezTo>
                    <a:pt x="252" y="250"/>
                    <a:pt x="248" y="266"/>
                    <a:pt x="238" y="281"/>
                  </a:cubicBezTo>
                  <a:cubicBezTo>
                    <a:pt x="228" y="296"/>
                    <a:pt x="214" y="307"/>
                    <a:pt x="196" y="316"/>
                  </a:cubicBezTo>
                  <a:cubicBezTo>
                    <a:pt x="178" y="324"/>
                    <a:pt x="158" y="328"/>
                    <a:pt x="135" y="328"/>
                  </a:cubicBezTo>
                  <a:cubicBezTo>
                    <a:pt x="107" y="328"/>
                    <a:pt x="83" y="324"/>
                    <a:pt x="63" y="315"/>
                  </a:cubicBezTo>
                  <a:cubicBezTo>
                    <a:pt x="44" y="307"/>
                    <a:pt x="29" y="295"/>
                    <a:pt x="18" y="278"/>
                  </a:cubicBezTo>
                  <a:cubicBezTo>
                    <a:pt x="7" y="261"/>
                    <a:pt x="1" y="242"/>
                    <a:pt x="0" y="221"/>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5" name="Freeform 350"/>
            <p:cNvSpPr>
              <a:spLocks/>
            </p:cNvSpPr>
            <p:nvPr/>
          </p:nvSpPr>
          <p:spPr bwMode="auto">
            <a:xfrm>
              <a:off x="3703" y="7154"/>
              <a:ext cx="336" cy="430"/>
            </a:xfrm>
            <a:custGeom>
              <a:avLst/>
              <a:gdLst>
                <a:gd name="T0" fmla="*/ 0 w 336"/>
                <a:gd name="T1" fmla="*/ 430 h 430"/>
                <a:gd name="T2" fmla="*/ 0 w 336"/>
                <a:gd name="T3" fmla="*/ 0 h 430"/>
                <a:gd name="T4" fmla="*/ 57 w 336"/>
                <a:gd name="T5" fmla="*/ 0 h 430"/>
                <a:gd name="T6" fmla="*/ 57 w 336"/>
                <a:gd name="T7" fmla="*/ 176 h 430"/>
                <a:gd name="T8" fmla="*/ 279 w 336"/>
                <a:gd name="T9" fmla="*/ 176 h 430"/>
                <a:gd name="T10" fmla="*/ 279 w 336"/>
                <a:gd name="T11" fmla="*/ 0 h 430"/>
                <a:gd name="T12" fmla="*/ 336 w 336"/>
                <a:gd name="T13" fmla="*/ 0 h 430"/>
                <a:gd name="T14" fmla="*/ 336 w 336"/>
                <a:gd name="T15" fmla="*/ 430 h 430"/>
                <a:gd name="T16" fmla="*/ 279 w 336"/>
                <a:gd name="T17" fmla="*/ 430 h 430"/>
                <a:gd name="T18" fmla="*/ 279 w 336"/>
                <a:gd name="T19" fmla="*/ 226 h 430"/>
                <a:gd name="T20" fmla="*/ 57 w 336"/>
                <a:gd name="T21" fmla="*/ 226 h 430"/>
                <a:gd name="T22" fmla="*/ 57 w 336"/>
                <a:gd name="T23" fmla="*/ 430 h 430"/>
                <a:gd name="T24" fmla="*/ 0 w 336"/>
                <a:gd name="T25" fmla="*/ 430 h 4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430"/>
                <a:gd name="T41" fmla="*/ 336 w 336"/>
                <a:gd name="T42" fmla="*/ 430 h 4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430">
                  <a:moveTo>
                    <a:pt x="0" y="430"/>
                  </a:moveTo>
                  <a:lnTo>
                    <a:pt x="0" y="0"/>
                  </a:lnTo>
                  <a:lnTo>
                    <a:pt x="57" y="0"/>
                  </a:lnTo>
                  <a:lnTo>
                    <a:pt x="57" y="176"/>
                  </a:lnTo>
                  <a:lnTo>
                    <a:pt x="279" y="176"/>
                  </a:lnTo>
                  <a:lnTo>
                    <a:pt x="279" y="0"/>
                  </a:lnTo>
                  <a:lnTo>
                    <a:pt x="336" y="0"/>
                  </a:lnTo>
                  <a:lnTo>
                    <a:pt x="336" y="430"/>
                  </a:lnTo>
                  <a:lnTo>
                    <a:pt x="279" y="430"/>
                  </a:lnTo>
                  <a:lnTo>
                    <a:pt x="279" y="226"/>
                  </a:lnTo>
                  <a:lnTo>
                    <a:pt x="57" y="226"/>
                  </a:lnTo>
                  <a:lnTo>
                    <a:pt x="57" y="430"/>
                  </a:lnTo>
                  <a:lnTo>
                    <a:pt x="0" y="43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6" name="Rectangle 351"/>
            <p:cNvSpPr>
              <a:spLocks noChangeArrowheads="1"/>
            </p:cNvSpPr>
            <p:nvPr/>
          </p:nvSpPr>
          <p:spPr bwMode="auto">
            <a:xfrm>
              <a:off x="4144" y="7154"/>
              <a:ext cx="56" cy="430"/>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7" name="Freeform 352"/>
            <p:cNvSpPr>
              <a:spLocks/>
            </p:cNvSpPr>
            <p:nvPr/>
          </p:nvSpPr>
          <p:spPr bwMode="auto">
            <a:xfrm>
              <a:off x="4304" y="7154"/>
              <a:ext cx="290" cy="430"/>
            </a:xfrm>
            <a:custGeom>
              <a:avLst/>
              <a:gdLst>
                <a:gd name="T0" fmla="*/ 0 w 290"/>
                <a:gd name="T1" fmla="*/ 430 h 430"/>
                <a:gd name="T2" fmla="*/ 0 w 290"/>
                <a:gd name="T3" fmla="*/ 0 h 430"/>
                <a:gd name="T4" fmla="*/ 290 w 290"/>
                <a:gd name="T5" fmla="*/ 0 h 430"/>
                <a:gd name="T6" fmla="*/ 290 w 290"/>
                <a:gd name="T7" fmla="*/ 50 h 430"/>
                <a:gd name="T8" fmla="*/ 57 w 290"/>
                <a:gd name="T9" fmla="*/ 50 h 430"/>
                <a:gd name="T10" fmla="*/ 57 w 290"/>
                <a:gd name="T11" fmla="*/ 183 h 430"/>
                <a:gd name="T12" fmla="*/ 259 w 290"/>
                <a:gd name="T13" fmla="*/ 183 h 430"/>
                <a:gd name="T14" fmla="*/ 259 w 290"/>
                <a:gd name="T15" fmla="*/ 234 h 430"/>
                <a:gd name="T16" fmla="*/ 57 w 290"/>
                <a:gd name="T17" fmla="*/ 234 h 430"/>
                <a:gd name="T18" fmla="*/ 57 w 290"/>
                <a:gd name="T19" fmla="*/ 430 h 430"/>
                <a:gd name="T20" fmla="*/ 0 w 290"/>
                <a:gd name="T21" fmla="*/ 430 h 4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
                <a:gd name="T34" fmla="*/ 0 h 430"/>
                <a:gd name="T35" fmla="*/ 290 w 290"/>
                <a:gd name="T36" fmla="*/ 430 h 4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 h="430">
                  <a:moveTo>
                    <a:pt x="0" y="430"/>
                  </a:moveTo>
                  <a:lnTo>
                    <a:pt x="0" y="0"/>
                  </a:lnTo>
                  <a:lnTo>
                    <a:pt x="290" y="0"/>
                  </a:lnTo>
                  <a:lnTo>
                    <a:pt x="290" y="50"/>
                  </a:lnTo>
                  <a:lnTo>
                    <a:pt x="57" y="50"/>
                  </a:lnTo>
                  <a:lnTo>
                    <a:pt x="57" y="183"/>
                  </a:lnTo>
                  <a:lnTo>
                    <a:pt x="259" y="183"/>
                  </a:lnTo>
                  <a:lnTo>
                    <a:pt x="259" y="234"/>
                  </a:lnTo>
                  <a:lnTo>
                    <a:pt x="57" y="234"/>
                  </a:lnTo>
                  <a:lnTo>
                    <a:pt x="57" y="430"/>
                  </a:lnTo>
                  <a:lnTo>
                    <a:pt x="0" y="43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38" name="Freeform 353"/>
            <p:cNvSpPr>
              <a:spLocks/>
            </p:cNvSpPr>
            <p:nvPr/>
          </p:nvSpPr>
          <p:spPr bwMode="auto">
            <a:xfrm>
              <a:off x="4635" y="7154"/>
              <a:ext cx="340" cy="430"/>
            </a:xfrm>
            <a:custGeom>
              <a:avLst/>
              <a:gdLst>
                <a:gd name="T0" fmla="*/ 142 w 340"/>
                <a:gd name="T1" fmla="*/ 430 h 430"/>
                <a:gd name="T2" fmla="*/ 142 w 340"/>
                <a:gd name="T3" fmla="*/ 50 h 430"/>
                <a:gd name="T4" fmla="*/ 0 w 340"/>
                <a:gd name="T5" fmla="*/ 50 h 430"/>
                <a:gd name="T6" fmla="*/ 0 w 340"/>
                <a:gd name="T7" fmla="*/ 0 h 430"/>
                <a:gd name="T8" fmla="*/ 340 w 340"/>
                <a:gd name="T9" fmla="*/ 0 h 430"/>
                <a:gd name="T10" fmla="*/ 340 w 340"/>
                <a:gd name="T11" fmla="*/ 50 h 430"/>
                <a:gd name="T12" fmla="*/ 199 w 340"/>
                <a:gd name="T13" fmla="*/ 50 h 430"/>
                <a:gd name="T14" fmla="*/ 199 w 340"/>
                <a:gd name="T15" fmla="*/ 430 h 430"/>
                <a:gd name="T16" fmla="*/ 142 w 340"/>
                <a:gd name="T17" fmla="*/ 430 h 4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430"/>
                <a:gd name="T29" fmla="*/ 340 w 340"/>
                <a:gd name="T30" fmla="*/ 430 h 4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430">
                  <a:moveTo>
                    <a:pt x="142" y="430"/>
                  </a:moveTo>
                  <a:lnTo>
                    <a:pt x="142" y="50"/>
                  </a:lnTo>
                  <a:lnTo>
                    <a:pt x="0" y="50"/>
                  </a:lnTo>
                  <a:lnTo>
                    <a:pt x="0" y="0"/>
                  </a:lnTo>
                  <a:lnTo>
                    <a:pt x="340" y="0"/>
                  </a:lnTo>
                  <a:lnTo>
                    <a:pt x="340" y="50"/>
                  </a:lnTo>
                  <a:lnTo>
                    <a:pt x="199" y="50"/>
                  </a:lnTo>
                  <a:lnTo>
                    <a:pt x="199" y="430"/>
                  </a:lnTo>
                  <a:lnTo>
                    <a:pt x="142" y="43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9" name="Group 547"/>
          <p:cNvGrpSpPr>
            <a:grpSpLocks/>
          </p:cNvGrpSpPr>
          <p:nvPr/>
        </p:nvGrpSpPr>
        <p:grpSpPr bwMode="auto">
          <a:xfrm>
            <a:off x="3414268" y="4859518"/>
            <a:ext cx="3028556" cy="275630"/>
            <a:chOff x="7123" y="6964"/>
            <a:chExt cx="4037" cy="367"/>
          </a:xfrm>
        </p:grpSpPr>
        <p:sp>
          <p:nvSpPr>
            <p:cNvPr id="8514" name="Freeform 354"/>
            <p:cNvSpPr>
              <a:spLocks/>
            </p:cNvSpPr>
            <p:nvPr/>
          </p:nvSpPr>
          <p:spPr bwMode="auto">
            <a:xfrm>
              <a:off x="7123" y="6964"/>
              <a:ext cx="328" cy="367"/>
            </a:xfrm>
            <a:custGeom>
              <a:avLst/>
              <a:gdLst>
                <a:gd name="T0" fmla="*/ 193797 w 242"/>
                <a:gd name="T1" fmla="*/ 237957 h 271"/>
                <a:gd name="T2" fmla="*/ 193797 w 242"/>
                <a:gd name="T3" fmla="*/ 192280 h 271"/>
                <a:gd name="T4" fmla="*/ 357340 w 242"/>
                <a:gd name="T5" fmla="*/ 192280 h 271"/>
                <a:gd name="T6" fmla="*/ 357340 w 242"/>
                <a:gd name="T7" fmla="*/ 332101 h 271"/>
                <a:gd name="T8" fmla="*/ 278896 w 242"/>
                <a:gd name="T9" fmla="*/ 376772 h 271"/>
                <a:gd name="T10" fmla="*/ 198664 w 242"/>
                <a:gd name="T11" fmla="*/ 392272 h 271"/>
                <a:gd name="T12" fmla="*/ 94819 w 242"/>
                <a:gd name="T13" fmla="*/ 367888 h 271"/>
                <a:gd name="T14" fmla="*/ 24669 w 242"/>
                <a:gd name="T15" fmla="*/ 298058 h 271"/>
                <a:gd name="T16" fmla="*/ 0 w 242"/>
                <a:gd name="T17" fmla="*/ 199017 h 271"/>
                <a:gd name="T18" fmla="*/ 24669 w 242"/>
                <a:gd name="T19" fmla="*/ 95809 h 271"/>
                <a:gd name="T20" fmla="*/ 92005 w 242"/>
                <a:gd name="T21" fmla="*/ 24483 h 271"/>
                <a:gd name="T22" fmla="*/ 193797 w 242"/>
                <a:gd name="T23" fmla="*/ 0 h 271"/>
                <a:gd name="T24" fmla="*/ 269264 w 242"/>
                <a:gd name="T25" fmla="*/ 15145 h 271"/>
                <a:gd name="T26" fmla="*/ 321628 w 242"/>
                <a:gd name="T27" fmla="*/ 50940 h 271"/>
                <a:gd name="T28" fmla="*/ 352511 w 242"/>
                <a:gd name="T29" fmla="*/ 113877 h 271"/>
                <a:gd name="T30" fmla="*/ 305826 w 242"/>
                <a:gd name="T31" fmla="*/ 126516 h 271"/>
                <a:gd name="T32" fmla="*/ 283336 w 242"/>
                <a:gd name="T33" fmla="*/ 78828 h 271"/>
                <a:gd name="T34" fmla="*/ 246142 w 242"/>
                <a:gd name="T35" fmla="*/ 53810 h 271"/>
                <a:gd name="T36" fmla="*/ 193797 w 242"/>
                <a:gd name="T37" fmla="*/ 44105 h 271"/>
                <a:gd name="T38" fmla="*/ 132929 w 242"/>
                <a:gd name="T39" fmla="*/ 53810 h 271"/>
                <a:gd name="T40" fmla="*/ 92005 w 242"/>
                <a:gd name="T41" fmla="*/ 80888 h 271"/>
                <a:gd name="T42" fmla="*/ 67882 w 242"/>
                <a:gd name="T43" fmla="*/ 118411 h 271"/>
                <a:gd name="T44" fmla="*/ 52980 w 242"/>
                <a:gd name="T45" fmla="*/ 195780 h 271"/>
                <a:gd name="T46" fmla="*/ 70317 w 242"/>
                <a:gd name="T47" fmla="*/ 278313 h 271"/>
                <a:gd name="T48" fmla="*/ 121996 w 242"/>
                <a:gd name="T49" fmla="*/ 330209 h 271"/>
                <a:gd name="T50" fmla="*/ 195069 w 242"/>
                <a:gd name="T51" fmla="*/ 347177 h 271"/>
                <a:gd name="T52" fmla="*/ 258269 w 242"/>
                <a:gd name="T53" fmla="*/ 334558 h 271"/>
                <a:gd name="T54" fmla="*/ 307181 w 242"/>
                <a:gd name="T55" fmla="*/ 307374 h 271"/>
                <a:gd name="T56" fmla="*/ 307181 w 242"/>
                <a:gd name="T57" fmla="*/ 237957 h 271"/>
                <a:gd name="T58" fmla="*/ 193797 w 242"/>
                <a:gd name="T59" fmla="*/ 237957 h 2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2"/>
                <a:gd name="T91" fmla="*/ 0 h 271"/>
                <a:gd name="T92" fmla="*/ 242 w 242"/>
                <a:gd name="T93" fmla="*/ 271 h 2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2" h="271">
                  <a:moveTo>
                    <a:pt x="131" y="164"/>
                  </a:moveTo>
                  <a:cubicBezTo>
                    <a:pt x="131" y="133"/>
                    <a:pt x="131" y="133"/>
                    <a:pt x="131" y="133"/>
                  </a:cubicBezTo>
                  <a:cubicBezTo>
                    <a:pt x="242" y="133"/>
                    <a:pt x="242" y="133"/>
                    <a:pt x="242" y="133"/>
                  </a:cubicBezTo>
                  <a:cubicBezTo>
                    <a:pt x="242" y="230"/>
                    <a:pt x="242" y="230"/>
                    <a:pt x="242" y="230"/>
                  </a:cubicBezTo>
                  <a:cubicBezTo>
                    <a:pt x="225" y="243"/>
                    <a:pt x="207" y="253"/>
                    <a:pt x="189" y="260"/>
                  </a:cubicBezTo>
                  <a:cubicBezTo>
                    <a:pt x="171" y="267"/>
                    <a:pt x="153" y="271"/>
                    <a:pt x="134" y="271"/>
                  </a:cubicBezTo>
                  <a:cubicBezTo>
                    <a:pt x="108" y="271"/>
                    <a:pt x="85" y="265"/>
                    <a:pt x="64" y="254"/>
                  </a:cubicBezTo>
                  <a:cubicBezTo>
                    <a:pt x="43" y="243"/>
                    <a:pt x="27" y="227"/>
                    <a:pt x="16" y="206"/>
                  </a:cubicBezTo>
                  <a:cubicBezTo>
                    <a:pt x="5" y="186"/>
                    <a:pt x="0" y="162"/>
                    <a:pt x="0" y="137"/>
                  </a:cubicBezTo>
                  <a:cubicBezTo>
                    <a:pt x="0" y="111"/>
                    <a:pt x="5" y="88"/>
                    <a:pt x="16" y="66"/>
                  </a:cubicBezTo>
                  <a:cubicBezTo>
                    <a:pt x="27" y="44"/>
                    <a:pt x="42" y="27"/>
                    <a:pt x="62" y="17"/>
                  </a:cubicBezTo>
                  <a:cubicBezTo>
                    <a:pt x="82" y="6"/>
                    <a:pt x="105" y="0"/>
                    <a:pt x="131" y="0"/>
                  </a:cubicBezTo>
                  <a:cubicBezTo>
                    <a:pt x="150" y="0"/>
                    <a:pt x="167" y="4"/>
                    <a:pt x="182" y="10"/>
                  </a:cubicBezTo>
                  <a:cubicBezTo>
                    <a:pt x="197" y="16"/>
                    <a:pt x="209" y="24"/>
                    <a:pt x="218" y="35"/>
                  </a:cubicBezTo>
                  <a:cubicBezTo>
                    <a:pt x="227" y="46"/>
                    <a:pt x="233" y="60"/>
                    <a:pt x="238" y="78"/>
                  </a:cubicBezTo>
                  <a:cubicBezTo>
                    <a:pt x="207" y="87"/>
                    <a:pt x="207" y="87"/>
                    <a:pt x="207" y="87"/>
                  </a:cubicBezTo>
                  <a:cubicBezTo>
                    <a:pt x="203" y="73"/>
                    <a:pt x="198" y="63"/>
                    <a:pt x="192" y="55"/>
                  </a:cubicBezTo>
                  <a:cubicBezTo>
                    <a:pt x="186" y="48"/>
                    <a:pt x="178" y="41"/>
                    <a:pt x="167" y="37"/>
                  </a:cubicBezTo>
                  <a:cubicBezTo>
                    <a:pt x="156" y="32"/>
                    <a:pt x="144" y="30"/>
                    <a:pt x="131" y="30"/>
                  </a:cubicBezTo>
                  <a:cubicBezTo>
                    <a:pt x="115" y="30"/>
                    <a:pt x="102" y="32"/>
                    <a:pt x="90" y="37"/>
                  </a:cubicBezTo>
                  <a:cubicBezTo>
                    <a:pt x="79" y="42"/>
                    <a:pt x="69" y="48"/>
                    <a:pt x="62" y="56"/>
                  </a:cubicBezTo>
                  <a:cubicBezTo>
                    <a:pt x="55" y="64"/>
                    <a:pt x="50" y="73"/>
                    <a:pt x="46" y="82"/>
                  </a:cubicBezTo>
                  <a:cubicBezTo>
                    <a:pt x="39" y="98"/>
                    <a:pt x="36" y="116"/>
                    <a:pt x="36" y="135"/>
                  </a:cubicBezTo>
                  <a:cubicBezTo>
                    <a:pt x="36" y="158"/>
                    <a:pt x="40" y="177"/>
                    <a:pt x="48" y="193"/>
                  </a:cubicBezTo>
                  <a:cubicBezTo>
                    <a:pt x="56" y="209"/>
                    <a:pt x="67" y="220"/>
                    <a:pt x="83" y="228"/>
                  </a:cubicBezTo>
                  <a:cubicBezTo>
                    <a:pt x="98" y="236"/>
                    <a:pt x="114" y="239"/>
                    <a:pt x="132" y="239"/>
                  </a:cubicBezTo>
                  <a:cubicBezTo>
                    <a:pt x="147" y="239"/>
                    <a:pt x="161" y="237"/>
                    <a:pt x="175" y="231"/>
                  </a:cubicBezTo>
                  <a:cubicBezTo>
                    <a:pt x="190" y="225"/>
                    <a:pt x="200" y="219"/>
                    <a:pt x="208" y="212"/>
                  </a:cubicBezTo>
                  <a:cubicBezTo>
                    <a:pt x="208" y="164"/>
                    <a:pt x="208" y="164"/>
                    <a:pt x="208" y="164"/>
                  </a:cubicBezTo>
                  <a:lnTo>
                    <a:pt x="131" y="16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15" name="Freeform 358"/>
            <p:cNvSpPr>
              <a:spLocks/>
            </p:cNvSpPr>
            <p:nvPr/>
          </p:nvSpPr>
          <p:spPr bwMode="auto">
            <a:xfrm>
              <a:off x="8717" y="6964"/>
              <a:ext cx="313" cy="367"/>
            </a:xfrm>
            <a:custGeom>
              <a:avLst/>
              <a:gdLst>
                <a:gd name="T0" fmla="*/ 287749 w 231"/>
                <a:gd name="T1" fmla="*/ 253722 h 271"/>
                <a:gd name="T2" fmla="*/ 339189 w 231"/>
                <a:gd name="T3" fmla="*/ 265134 h 271"/>
                <a:gd name="T4" fmla="*/ 280512 w 231"/>
                <a:gd name="T5" fmla="*/ 359056 h 271"/>
                <a:gd name="T6" fmla="*/ 179062 w 231"/>
                <a:gd name="T7" fmla="*/ 392272 h 271"/>
                <a:gd name="T8" fmla="*/ 79400 w 231"/>
                <a:gd name="T9" fmla="*/ 367034 h 271"/>
                <a:gd name="T10" fmla="*/ 19611 w 231"/>
                <a:gd name="T11" fmla="*/ 295050 h 271"/>
                <a:gd name="T12" fmla="*/ 0 w 231"/>
                <a:gd name="T13" fmla="*/ 193631 h 271"/>
                <a:gd name="T14" fmla="*/ 21804 w 231"/>
                <a:gd name="T15" fmla="*/ 90008 h 271"/>
                <a:gd name="T16" fmla="*/ 88017 w 231"/>
                <a:gd name="T17" fmla="*/ 24049 h 271"/>
                <a:gd name="T18" fmla="*/ 180372 w 231"/>
                <a:gd name="T19" fmla="*/ 0 h 271"/>
                <a:gd name="T20" fmla="*/ 277040 w 231"/>
                <a:gd name="T21" fmla="*/ 29340 h 271"/>
                <a:gd name="T22" fmla="*/ 331157 w 231"/>
                <a:gd name="T23" fmla="*/ 111518 h 271"/>
                <a:gd name="T24" fmla="*/ 281071 w 231"/>
                <a:gd name="T25" fmla="*/ 123174 h 271"/>
                <a:gd name="T26" fmla="*/ 243641 w 231"/>
                <a:gd name="T27" fmla="*/ 62203 h 271"/>
                <a:gd name="T28" fmla="*/ 179062 w 231"/>
                <a:gd name="T29" fmla="*/ 44105 h 271"/>
                <a:gd name="T30" fmla="*/ 106135 w 231"/>
                <a:gd name="T31" fmla="*/ 64255 h 271"/>
                <a:gd name="T32" fmla="*/ 64958 w 231"/>
                <a:gd name="T33" fmla="*/ 120008 h 271"/>
                <a:gd name="T34" fmla="*/ 51347 w 231"/>
                <a:gd name="T35" fmla="*/ 192280 h 271"/>
                <a:gd name="T36" fmla="*/ 66103 w 231"/>
                <a:gd name="T37" fmla="*/ 278216 h 271"/>
                <a:gd name="T38" fmla="*/ 110264 w 231"/>
                <a:gd name="T39" fmla="*/ 331928 h 271"/>
                <a:gd name="T40" fmla="*/ 176306 w 231"/>
                <a:gd name="T41" fmla="*/ 347850 h 271"/>
                <a:gd name="T42" fmla="*/ 247735 w 231"/>
                <a:gd name="T43" fmla="*/ 323831 h 271"/>
                <a:gd name="T44" fmla="*/ 287749 w 231"/>
                <a:gd name="T45" fmla="*/ 253722 h 27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1"/>
                <a:gd name="T70" fmla="*/ 0 h 271"/>
                <a:gd name="T71" fmla="*/ 231 w 231"/>
                <a:gd name="T72" fmla="*/ 271 h 27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1" h="271">
                  <a:moveTo>
                    <a:pt x="196" y="175"/>
                  </a:moveTo>
                  <a:cubicBezTo>
                    <a:pt x="231" y="183"/>
                    <a:pt x="231" y="183"/>
                    <a:pt x="231" y="183"/>
                  </a:cubicBezTo>
                  <a:cubicBezTo>
                    <a:pt x="223" y="212"/>
                    <a:pt x="210" y="233"/>
                    <a:pt x="191" y="248"/>
                  </a:cubicBezTo>
                  <a:cubicBezTo>
                    <a:pt x="173" y="263"/>
                    <a:pt x="150" y="271"/>
                    <a:pt x="122" y="271"/>
                  </a:cubicBezTo>
                  <a:cubicBezTo>
                    <a:pt x="94" y="271"/>
                    <a:pt x="71" y="265"/>
                    <a:pt x="54" y="253"/>
                  </a:cubicBezTo>
                  <a:cubicBezTo>
                    <a:pt x="36" y="242"/>
                    <a:pt x="23" y="225"/>
                    <a:pt x="13" y="204"/>
                  </a:cubicBezTo>
                  <a:cubicBezTo>
                    <a:pt x="4" y="182"/>
                    <a:pt x="0" y="159"/>
                    <a:pt x="0" y="134"/>
                  </a:cubicBezTo>
                  <a:cubicBezTo>
                    <a:pt x="0" y="106"/>
                    <a:pt x="5" y="83"/>
                    <a:pt x="15" y="62"/>
                  </a:cubicBezTo>
                  <a:cubicBezTo>
                    <a:pt x="26" y="42"/>
                    <a:pt x="40" y="27"/>
                    <a:pt x="60" y="16"/>
                  </a:cubicBezTo>
                  <a:cubicBezTo>
                    <a:pt x="79" y="6"/>
                    <a:pt x="100" y="0"/>
                    <a:pt x="123" y="0"/>
                  </a:cubicBezTo>
                  <a:cubicBezTo>
                    <a:pt x="149" y="0"/>
                    <a:pt x="171" y="7"/>
                    <a:pt x="189" y="20"/>
                  </a:cubicBezTo>
                  <a:cubicBezTo>
                    <a:pt x="207" y="34"/>
                    <a:pt x="219" y="52"/>
                    <a:pt x="226" y="77"/>
                  </a:cubicBezTo>
                  <a:cubicBezTo>
                    <a:pt x="192" y="85"/>
                    <a:pt x="192" y="85"/>
                    <a:pt x="192" y="85"/>
                  </a:cubicBezTo>
                  <a:cubicBezTo>
                    <a:pt x="186" y="66"/>
                    <a:pt x="177" y="52"/>
                    <a:pt x="166" y="43"/>
                  </a:cubicBezTo>
                  <a:cubicBezTo>
                    <a:pt x="154" y="34"/>
                    <a:pt x="140" y="30"/>
                    <a:pt x="122" y="30"/>
                  </a:cubicBezTo>
                  <a:cubicBezTo>
                    <a:pt x="102" y="30"/>
                    <a:pt x="85" y="35"/>
                    <a:pt x="72" y="44"/>
                  </a:cubicBezTo>
                  <a:cubicBezTo>
                    <a:pt x="58" y="54"/>
                    <a:pt x="49" y="67"/>
                    <a:pt x="44" y="83"/>
                  </a:cubicBezTo>
                  <a:cubicBezTo>
                    <a:pt x="38" y="99"/>
                    <a:pt x="35" y="116"/>
                    <a:pt x="35" y="133"/>
                  </a:cubicBezTo>
                  <a:cubicBezTo>
                    <a:pt x="35" y="156"/>
                    <a:pt x="39" y="175"/>
                    <a:pt x="45" y="192"/>
                  </a:cubicBezTo>
                  <a:cubicBezTo>
                    <a:pt x="52" y="208"/>
                    <a:pt x="62" y="221"/>
                    <a:pt x="75" y="229"/>
                  </a:cubicBezTo>
                  <a:cubicBezTo>
                    <a:pt x="89" y="237"/>
                    <a:pt x="104" y="241"/>
                    <a:pt x="120" y="241"/>
                  </a:cubicBezTo>
                  <a:cubicBezTo>
                    <a:pt x="139" y="241"/>
                    <a:pt x="155" y="235"/>
                    <a:pt x="169" y="224"/>
                  </a:cubicBezTo>
                  <a:cubicBezTo>
                    <a:pt x="182" y="213"/>
                    <a:pt x="191" y="197"/>
                    <a:pt x="196" y="175"/>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16" name="Freeform 362"/>
            <p:cNvSpPr>
              <a:spLocks/>
            </p:cNvSpPr>
            <p:nvPr/>
          </p:nvSpPr>
          <p:spPr bwMode="auto">
            <a:xfrm>
              <a:off x="10121" y="6964"/>
              <a:ext cx="327" cy="367"/>
            </a:xfrm>
            <a:custGeom>
              <a:avLst/>
              <a:gdLst>
                <a:gd name="T0" fmla="*/ 199275 w 241"/>
                <a:gd name="T1" fmla="*/ 237957 h 271"/>
                <a:gd name="T2" fmla="*/ 199275 w 241"/>
                <a:gd name="T3" fmla="*/ 192280 h 271"/>
                <a:gd name="T4" fmla="*/ 365748 w 241"/>
                <a:gd name="T5" fmla="*/ 192280 h 271"/>
                <a:gd name="T6" fmla="*/ 365748 w 241"/>
                <a:gd name="T7" fmla="*/ 332101 h 271"/>
                <a:gd name="T8" fmla="*/ 285883 w 241"/>
                <a:gd name="T9" fmla="*/ 376772 h 271"/>
                <a:gd name="T10" fmla="*/ 200800 w 241"/>
                <a:gd name="T11" fmla="*/ 392272 h 271"/>
                <a:gd name="T12" fmla="*/ 95057 w 241"/>
                <a:gd name="T13" fmla="*/ 367888 h 271"/>
                <a:gd name="T14" fmla="*/ 25110 w 241"/>
                <a:gd name="T15" fmla="*/ 298058 h 271"/>
                <a:gd name="T16" fmla="*/ 0 w 241"/>
                <a:gd name="T17" fmla="*/ 199017 h 271"/>
                <a:gd name="T18" fmla="*/ 25110 w 241"/>
                <a:gd name="T19" fmla="*/ 95809 h 271"/>
                <a:gd name="T20" fmla="*/ 94001 w 241"/>
                <a:gd name="T21" fmla="*/ 24483 h 271"/>
                <a:gd name="T22" fmla="*/ 199275 w 241"/>
                <a:gd name="T23" fmla="*/ 0 h 271"/>
                <a:gd name="T24" fmla="*/ 275939 w 241"/>
                <a:gd name="T25" fmla="*/ 15145 h 271"/>
                <a:gd name="T26" fmla="*/ 330708 w 241"/>
                <a:gd name="T27" fmla="*/ 50940 h 271"/>
                <a:gd name="T28" fmla="*/ 360183 w 241"/>
                <a:gd name="T29" fmla="*/ 113877 h 271"/>
                <a:gd name="T30" fmla="*/ 313167 w 241"/>
                <a:gd name="T31" fmla="*/ 126516 h 271"/>
                <a:gd name="T32" fmla="*/ 291102 w 241"/>
                <a:gd name="T33" fmla="*/ 78828 h 271"/>
                <a:gd name="T34" fmla="*/ 253382 w 241"/>
                <a:gd name="T35" fmla="*/ 53810 h 271"/>
                <a:gd name="T36" fmla="*/ 199275 w 241"/>
                <a:gd name="T37" fmla="*/ 44105 h 271"/>
                <a:gd name="T38" fmla="*/ 136546 w 241"/>
                <a:gd name="T39" fmla="*/ 53810 h 271"/>
                <a:gd name="T40" fmla="*/ 94001 w 241"/>
                <a:gd name="T41" fmla="*/ 80888 h 271"/>
                <a:gd name="T42" fmla="*/ 68670 w 241"/>
                <a:gd name="T43" fmla="*/ 118411 h 271"/>
                <a:gd name="T44" fmla="*/ 52598 w 241"/>
                <a:gd name="T45" fmla="*/ 195780 h 271"/>
                <a:gd name="T46" fmla="*/ 71367 w 241"/>
                <a:gd name="T47" fmla="*/ 278313 h 271"/>
                <a:gd name="T48" fmla="*/ 124515 w 241"/>
                <a:gd name="T49" fmla="*/ 330209 h 271"/>
                <a:gd name="T50" fmla="*/ 199275 w 241"/>
                <a:gd name="T51" fmla="*/ 347177 h 271"/>
                <a:gd name="T52" fmla="*/ 265456 w 241"/>
                <a:gd name="T53" fmla="*/ 334558 h 271"/>
                <a:gd name="T54" fmla="*/ 315807 w 241"/>
                <a:gd name="T55" fmla="*/ 307374 h 271"/>
                <a:gd name="T56" fmla="*/ 315807 w 241"/>
                <a:gd name="T57" fmla="*/ 237957 h 271"/>
                <a:gd name="T58" fmla="*/ 199275 w 241"/>
                <a:gd name="T59" fmla="*/ 237957 h 2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271"/>
                <a:gd name="T92" fmla="*/ 241 w 241"/>
                <a:gd name="T93" fmla="*/ 271 h 2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271">
                  <a:moveTo>
                    <a:pt x="131" y="164"/>
                  </a:moveTo>
                  <a:cubicBezTo>
                    <a:pt x="131" y="133"/>
                    <a:pt x="131" y="133"/>
                    <a:pt x="131" y="133"/>
                  </a:cubicBezTo>
                  <a:cubicBezTo>
                    <a:pt x="241" y="133"/>
                    <a:pt x="241" y="133"/>
                    <a:pt x="241" y="133"/>
                  </a:cubicBezTo>
                  <a:cubicBezTo>
                    <a:pt x="241" y="230"/>
                    <a:pt x="241" y="230"/>
                    <a:pt x="241" y="230"/>
                  </a:cubicBezTo>
                  <a:cubicBezTo>
                    <a:pt x="224" y="243"/>
                    <a:pt x="207" y="253"/>
                    <a:pt x="189" y="260"/>
                  </a:cubicBezTo>
                  <a:cubicBezTo>
                    <a:pt x="171" y="267"/>
                    <a:pt x="152" y="271"/>
                    <a:pt x="133" y="271"/>
                  </a:cubicBezTo>
                  <a:cubicBezTo>
                    <a:pt x="108" y="271"/>
                    <a:pt x="84" y="265"/>
                    <a:pt x="63" y="254"/>
                  </a:cubicBezTo>
                  <a:cubicBezTo>
                    <a:pt x="42" y="243"/>
                    <a:pt x="27" y="227"/>
                    <a:pt x="16" y="206"/>
                  </a:cubicBezTo>
                  <a:cubicBezTo>
                    <a:pt x="5" y="186"/>
                    <a:pt x="0" y="162"/>
                    <a:pt x="0" y="137"/>
                  </a:cubicBezTo>
                  <a:cubicBezTo>
                    <a:pt x="0" y="111"/>
                    <a:pt x="5" y="88"/>
                    <a:pt x="16" y="66"/>
                  </a:cubicBezTo>
                  <a:cubicBezTo>
                    <a:pt x="26" y="44"/>
                    <a:pt x="42" y="27"/>
                    <a:pt x="62" y="17"/>
                  </a:cubicBezTo>
                  <a:cubicBezTo>
                    <a:pt x="82" y="6"/>
                    <a:pt x="105" y="0"/>
                    <a:pt x="131" y="0"/>
                  </a:cubicBezTo>
                  <a:cubicBezTo>
                    <a:pt x="149" y="0"/>
                    <a:pt x="167" y="4"/>
                    <a:pt x="182" y="10"/>
                  </a:cubicBezTo>
                  <a:cubicBezTo>
                    <a:pt x="197" y="16"/>
                    <a:pt x="209" y="24"/>
                    <a:pt x="218" y="35"/>
                  </a:cubicBezTo>
                  <a:cubicBezTo>
                    <a:pt x="226" y="46"/>
                    <a:pt x="233" y="60"/>
                    <a:pt x="237" y="78"/>
                  </a:cubicBezTo>
                  <a:cubicBezTo>
                    <a:pt x="206" y="87"/>
                    <a:pt x="206" y="87"/>
                    <a:pt x="206" y="87"/>
                  </a:cubicBezTo>
                  <a:cubicBezTo>
                    <a:pt x="202" y="73"/>
                    <a:pt x="198" y="63"/>
                    <a:pt x="192" y="55"/>
                  </a:cubicBezTo>
                  <a:cubicBezTo>
                    <a:pt x="186" y="48"/>
                    <a:pt x="178" y="41"/>
                    <a:pt x="167" y="37"/>
                  </a:cubicBezTo>
                  <a:cubicBezTo>
                    <a:pt x="156" y="32"/>
                    <a:pt x="144" y="30"/>
                    <a:pt x="131" y="30"/>
                  </a:cubicBezTo>
                  <a:cubicBezTo>
                    <a:pt x="115" y="30"/>
                    <a:pt x="101" y="32"/>
                    <a:pt x="90" y="37"/>
                  </a:cubicBezTo>
                  <a:cubicBezTo>
                    <a:pt x="78" y="42"/>
                    <a:pt x="69" y="48"/>
                    <a:pt x="62" y="56"/>
                  </a:cubicBezTo>
                  <a:cubicBezTo>
                    <a:pt x="55" y="64"/>
                    <a:pt x="49" y="73"/>
                    <a:pt x="45" y="82"/>
                  </a:cubicBezTo>
                  <a:cubicBezTo>
                    <a:pt x="39" y="98"/>
                    <a:pt x="35" y="116"/>
                    <a:pt x="35" y="135"/>
                  </a:cubicBezTo>
                  <a:cubicBezTo>
                    <a:pt x="35" y="158"/>
                    <a:pt x="39" y="177"/>
                    <a:pt x="47" y="193"/>
                  </a:cubicBezTo>
                  <a:cubicBezTo>
                    <a:pt x="55" y="209"/>
                    <a:pt x="67" y="220"/>
                    <a:pt x="82" y="228"/>
                  </a:cubicBezTo>
                  <a:cubicBezTo>
                    <a:pt x="98" y="236"/>
                    <a:pt x="114" y="239"/>
                    <a:pt x="131" y="239"/>
                  </a:cubicBezTo>
                  <a:cubicBezTo>
                    <a:pt x="146" y="239"/>
                    <a:pt x="161" y="237"/>
                    <a:pt x="175" y="231"/>
                  </a:cubicBezTo>
                  <a:cubicBezTo>
                    <a:pt x="189" y="225"/>
                    <a:pt x="200" y="219"/>
                    <a:pt x="208" y="212"/>
                  </a:cubicBezTo>
                  <a:cubicBezTo>
                    <a:pt x="208" y="164"/>
                    <a:pt x="208" y="164"/>
                    <a:pt x="208" y="164"/>
                  </a:cubicBezTo>
                  <a:lnTo>
                    <a:pt x="131" y="16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nvGrpSpPr>
            <p:cNvPr id="10" name="Group 525"/>
            <p:cNvGrpSpPr>
              <a:grpSpLocks/>
            </p:cNvGrpSpPr>
            <p:nvPr/>
          </p:nvGrpSpPr>
          <p:grpSpPr bwMode="auto">
            <a:xfrm>
              <a:off x="7481" y="6971"/>
              <a:ext cx="3679" cy="354"/>
              <a:chOff x="7247" y="6971"/>
              <a:chExt cx="3679" cy="354"/>
            </a:xfrm>
          </p:grpSpPr>
          <p:sp>
            <p:nvSpPr>
              <p:cNvPr id="8518" name="Freeform 355"/>
              <p:cNvSpPr>
                <a:spLocks noEditPoints="1"/>
              </p:cNvSpPr>
              <p:nvPr/>
            </p:nvSpPr>
            <p:spPr bwMode="auto">
              <a:xfrm>
                <a:off x="7247" y="6971"/>
                <a:ext cx="331" cy="354"/>
              </a:xfrm>
              <a:custGeom>
                <a:avLst/>
                <a:gdLst>
                  <a:gd name="T0" fmla="*/ 0 w 244"/>
                  <a:gd name="T1" fmla="*/ 392015 h 261"/>
                  <a:gd name="T2" fmla="*/ 150958 w 244"/>
                  <a:gd name="T3" fmla="*/ 0 h 261"/>
                  <a:gd name="T4" fmla="*/ 206456 w 244"/>
                  <a:gd name="T5" fmla="*/ 0 h 261"/>
                  <a:gd name="T6" fmla="*/ 368181 w 244"/>
                  <a:gd name="T7" fmla="*/ 392015 h 261"/>
                  <a:gd name="T8" fmla="*/ 308679 w 244"/>
                  <a:gd name="T9" fmla="*/ 392015 h 261"/>
                  <a:gd name="T10" fmla="*/ 264065 w 244"/>
                  <a:gd name="T11" fmla="*/ 273519 h 261"/>
                  <a:gd name="T12" fmla="*/ 97138 w 244"/>
                  <a:gd name="T13" fmla="*/ 273519 h 261"/>
                  <a:gd name="T14" fmla="*/ 55978 w 244"/>
                  <a:gd name="T15" fmla="*/ 392015 h 261"/>
                  <a:gd name="T16" fmla="*/ 0 w 244"/>
                  <a:gd name="T17" fmla="*/ 392015 h 261"/>
                  <a:gd name="T18" fmla="*/ 113217 w 244"/>
                  <a:gd name="T19" fmla="*/ 231485 h 261"/>
                  <a:gd name="T20" fmla="*/ 246181 w 244"/>
                  <a:gd name="T21" fmla="*/ 231485 h 261"/>
                  <a:gd name="T22" fmla="*/ 206456 w 244"/>
                  <a:gd name="T23" fmla="*/ 123276 h 261"/>
                  <a:gd name="T24" fmla="*/ 177761 w 244"/>
                  <a:gd name="T25" fmla="*/ 41040 h 261"/>
                  <a:gd name="T26" fmla="*/ 156326 w 244"/>
                  <a:gd name="T27" fmla="*/ 114866 h 261"/>
                  <a:gd name="T28" fmla="*/ 113217 w 244"/>
                  <a:gd name="T29" fmla="*/ 231485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261"/>
                  <a:gd name="T47" fmla="*/ 244 w 244"/>
                  <a:gd name="T48" fmla="*/ 261 h 2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261">
                    <a:moveTo>
                      <a:pt x="0" y="261"/>
                    </a:moveTo>
                    <a:cubicBezTo>
                      <a:pt x="100" y="0"/>
                      <a:pt x="100" y="0"/>
                      <a:pt x="100" y="0"/>
                    </a:cubicBezTo>
                    <a:cubicBezTo>
                      <a:pt x="137" y="0"/>
                      <a:pt x="137" y="0"/>
                      <a:pt x="137" y="0"/>
                    </a:cubicBezTo>
                    <a:cubicBezTo>
                      <a:pt x="244" y="261"/>
                      <a:pt x="244" y="261"/>
                      <a:pt x="244" y="261"/>
                    </a:cubicBezTo>
                    <a:cubicBezTo>
                      <a:pt x="205" y="261"/>
                      <a:pt x="205" y="261"/>
                      <a:pt x="205" y="261"/>
                    </a:cubicBezTo>
                    <a:cubicBezTo>
                      <a:pt x="175" y="182"/>
                      <a:pt x="175" y="182"/>
                      <a:pt x="175" y="182"/>
                    </a:cubicBezTo>
                    <a:cubicBezTo>
                      <a:pt x="65" y="182"/>
                      <a:pt x="65" y="182"/>
                      <a:pt x="65" y="182"/>
                    </a:cubicBezTo>
                    <a:cubicBezTo>
                      <a:pt x="37" y="261"/>
                      <a:pt x="37" y="261"/>
                      <a:pt x="37" y="261"/>
                    </a:cubicBezTo>
                    <a:lnTo>
                      <a:pt x="0" y="261"/>
                    </a:lnTo>
                    <a:close/>
                    <a:moveTo>
                      <a:pt x="75" y="154"/>
                    </a:moveTo>
                    <a:cubicBezTo>
                      <a:pt x="164" y="154"/>
                      <a:pt x="164" y="154"/>
                      <a:pt x="164" y="154"/>
                    </a:cubicBezTo>
                    <a:cubicBezTo>
                      <a:pt x="137" y="82"/>
                      <a:pt x="137" y="82"/>
                      <a:pt x="137" y="82"/>
                    </a:cubicBezTo>
                    <a:cubicBezTo>
                      <a:pt x="128" y="60"/>
                      <a:pt x="122" y="42"/>
                      <a:pt x="118" y="27"/>
                    </a:cubicBezTo>
                    <a:cubicBezTo>
                      <a:pt x="115" y="44"/>
                      <a:pt x="110" y="61"/>
                      <a:pt x="104" y="77"/>
                    </a:cubicBezTo>
                    <a:lnTo>
                      <a:pt x="75"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19" name="Freeform 356"/>
              <p:cNvSpPr>
                <a:spLocks/>
              </p:cNvSpPr>
              <p:nvPr/>
            </p:nvSpPr>
            <p:spPr bwMode="auto">
              <a:xfrm>
                <a:off x="7615" y="6971"/>
                <a:ext cx="337" cy="354"/>
              </a:xfrm>
              <a:custGeom>
                <a:avLst/>
                <a:gdLst>
                  <a:gd name="T0" fmla="*/ 0 w 249"/>
                  <a:gd name="T1" fmla="*/ 392015 h 261"/>
                  <a:gd name="T2" fmla="*/ 0 w 249"/>
                  <a:gd name="T3" fmla="*/ 0 h 261"/>
                  <a:gd name="T4" fmla="*/ 74377 w 249"/>
                  <a:gd name="T5" fmla="*/ 0 h 261"/>
                  <a:gd name="T6" fmla="*/ 162446 w 249"/>
                  <a:gd name="T7" fmla="*/ 277547 h 261"/>
                  <a:gd name="T8" fmla="*/ 180493 w 249"/>
                  <a:gd name="T9" fmla="*/ 336421 h 261"/>
                  <a:gd name="T10" fmla="*/ 198923 w 249"/>
                  <a:gd name="T11" fmla="*/ 273519 h 261"/>
                  <a:gd name="T12" fmla="*/ 289712 w 249"/>
                  <a:gd name="T13" fmla="*/ 0 h 261"/>
                  <a:gd name="T14" fmla="*/ 354858 w 249"/>
                  <a:gd name="T15" fmla="*/ 0 h 261"/>
                  <a:gd name="T16" fmla="*/ 354858 w 249"/>
                  <a:gd name="T17" fmla="*/ 392015 h 261"/>
                  <a:gd name="T18" fmla="*/ 307800 w 249"/>
                  <a:gd name="T19" fmla="*/ 392015 h 261"/>
                  <a:gd name="T20" fmla="*/ 307800 w 249"/>
                  <a:gd name="T21" fmla="*/ 64385 h 261"/>
                  <a:gd name="T22" fmla="*/ 198923 w 249"/>
                  <a:gd name="T23" fmla="*/ 392015 h 261"/>
                  <a:gd name="T24" fmla="*/ 156268 w 249"/>
                  <a:gd name="T25" fmla="*/ 392015 h 261"/>
                  <a:gd name="T26" fmla="*/ 47974 w 249"/>
                  <a:gd name="T27" fmla="*/ 58862 h 261"/>
                  <a:gd name="T28" fmla="*/ 47974 w 249"/>
                  <a:gd name="T29" fmla="*/ 392015 h 261"/>
                  <a:gd name="T30" fmla="*/ 0 w 249"/>
                  <a:gd name="T31" fmla="*/ 392015 h 2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9"/>
                  <a:gd name="T49" fmla="*/ 0 h 261"/>
                  <a:gd name="T50" fmla="*/ 249 w 249"/>
                  <a:gd name="T51" fmla="*/ 261 h 2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9" h="261">
                    <a:moveTo>
                      <a:pt x="0" y="261"/>
                    </a:moveTo>
                    <a:cubicBezTo>
                      <a:pt x="0" y="0"/>
                      <a:pt x="0" y="0"/>
                      <a:pt x="0" y="0"/>
                    </a:cubicBezTo>
                    <a:cubicBezTo>
                      <a:pt x="52" y="0"/>
                      <a:pt x="52" y="0"/>
                      <a:pt x="52" y="0"/>
                    </a:cubicBezTo>
                    <a:cubicBezTo>
                      <a:pt x="114" y="185"/>
                      <a:pt x="114" y="185"/>
                      <a:pt x="114" y="185"/>
                    </a:cubicBezTo>
                    <a:cubicBezTo>
                      <a:pt x="119" y="202"/>
                      <a:pt x="124" y="215"/>
                      <a:pt x="126" y="224"/>
                    </a:cubicBezTo>
                    <a:cubicBezTo>
                      <a:pt x="129" y="214"/>
                      <a:pt x="134" y="200"/>
                      <a:pt x="140" y="182"/>
                    </a:cubicBezTo>
                    <a:cubicBezTo>
                      <a:pt x="203" y="0"/>
                      <a:pt x="203" y="0"/>
                      <a:pt x="203" y="0"/>
                    </a:cubicBezTo>
                    <a:cubicBezTo>
                      <a:pt x="249" y="0"/>
                      <a:pt x="249" y="0"/>
                      <a:pt x="249" y="0"/>
                    </a:cubicBezTo>
                    <a:cubicBezTo>
                      <a:pt x="249" y="261"/>
                      <a:pt x="249" y="261"/>
                      <a:pt x="249" y="261"/>
                    </a:cubicBezTo>
                    <a:cubicBezTo>
                      <a:pt x="216" y="261"/>
                      <a:pt x="216" y="261"/>
                      <a:pt x="216" y="261"/>
                    </a:cubicBezTo>
                    <a:cubicBezTo>
                      <a:pt x="216" y="43"/>
                      <a:pt x="216" y="43"/>
                      <a:pt x="216" y="43"/>
                    </a:cubicBezTo>
                    <a:cubicBezTo>
                      <a:pt x="140" y="261"/>
                      <a:pt x="140" y="261"/>
                      <a:pt x="140" y="261"/>
                    </a:cubicBezTo>
                    <a:cubicBezTo>
                      <a:pt x="109" y="261"/>
                      <a:pt x="109" y="261"/>
                      <a:pt x="109" y="261"/>
                    </a:cubicBezTo>
                    <a:cubicBezTo>
                      <a:pt x="33" y="39"/>
                      <a:pt x="33" y="39"/>
                      <a:pt x="33" y="39"/>
                    </a:cubicBezTo>
                    <a:cubicBezTo>
                      <a:pt x="33" y="261"/>
                      <a:pt x="33" y="261"/>
                      <a:pt x="33" y="261"/>
                    </a:cubicBezTo>
                    <a:lnTo>
                      <a:pt x="0" y="26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0" name="Freeform 357"/>
              <p:cNvSpPr>
                <a:spLocks/>
              </p:cNvSpPr>
              <p:nvPr/>
            </p:nvSpPr>
            <p:spPr bwMode="auto">
              <a:xfrm>
                <a:off x="8030" y="6971"/>
                <a:ext cx="264" cy="354"/>
              </a:xfrm>
              <a:custGeom>
                <a:avLst/>
                <a:gdLst>
                  <a:gd name="T0" fmla="*/ 0 w 264"/>
                  <a:gd name="T1" fmla="*/ 354 h 354"/>
                  <a:gd name="T2" fmla="*/ 0 w 264"/>
                  <a:gd name="T3" fmla="*/ 0 h 354"/>
                  <a:gd name="T4" fmla="*/ 255 w 264"/>
                  <a:gd name="T5" fmla="*/ 0 h 354"/>
                  <a:gd name="T6" fmla="*/ 255 w 264"/>
                  <a:gd name="T7" fmla="*/ 42 h 354"/>
                  <a:gd name="T8" fmla="*/ 46 w 264"/>
                  <a:gd name="T9" fmla="*/ 42 h 354"/>
                  <a:gd name="T10" fmla="*/ 46 w 264"/>
                  <a:gd name="T11" fmla="*/ 150 h 354"/>
                  <a:gd name="T12" fmla="*/ 243 w 264"/>
                  <a:gd name="T13" fmla="*/ 150 h 354"/>
                  <a:gd name="T14" fmla="*/ 243 w 264"/>
                  <a:gd name="T15" fmla="*/ 191 h 354"/>
                  <a:gd name="T16" fmla="*/ 46 w 264"/>
                  <a:gd name="T17" fmla="*/ 191 h 354"/>
                  <a:gd name="T18" fmla="*/ 46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5" y="0"/>
                    </a:lnTo>
                    <a:lnTo>
                      <a:pt x="255" y="42"/>
                    </a:lnTo>
                    <a:lnTo>
                      <a:pt x="46" y="42"/>
                    </a:lnTo>
                    <a:lnTo>
                      <a:pt x="46" y="150"/>
                    </a:lnTo>
                    <a:lnTo>
                      <a:pt x="243" y="150"/>
                    </a:lnTo>
                    <a:lnTo>
                      <a:pt x="243" y="191"/>
                    </a:lnTo>
                    <a:lnTo>
                      <a:pt x="46" y="191"/>
                    </a:lnTo>
                    <a:lnTo>
                      <a:pt x="46"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1" name="Freeform 359"/>
              <p:cNvSpPr>
                <a:spLocks/>
              </p:cNvSpPr>
              <p:nvPr/>
            </p:nvSpPr>
            <p:spPr bwMode="auto">
              <a:xfrm>
                <a:off x="8855" y="6971"/>
                <a:ext cx="278" cy="354"/>
              </a:xfrm>
              <a:custGeom>
                <a:avLst/>
                <a:gdLst>
                  <a:gd name="T0" fmla="*/ 0 w 278"/>
                  <a:gd name="T1" fmla="*/ 354 h 354"/>
                  <a:gd name="T2" fmla="*/ 0 w 278"/>
                  <a:gd name="T3" fmla="*/ 0 h 354"/>
                  <a:gd name="T4" fmla="*/ 47 w 278"/>
                  <a:gd name="T5" fmla="*/ 0 h 354"/>
                  <a:gd name="T6" fmla="*/ 47 w 278"/>
                  <a:gd name="T7" fmla="*/ 145 h 354"/>
                  <a:gd name="T8" fmla="*/ 231 w 278"/>
                  <a:gd name="T9" fmla="*/ 145 h 354"/>
                  <a:gd name="T10" fmla="*/ 231 w 278"/>
                  <a:gd name="T11" fmla="*/ 0 h 354"/>
                  <a:gd name="T12" fmla="*/ 278 w 278"/>
                  <a:gd name="T13" fmla="*/ 0 h 354"/>
                  <a:gd name="T14" fmla="*/ 278 w 278"/>
                  <a:gd name="T15" fmla="*/ 354 h 354"/>
                  <a:gd name="T16" fmla="*/ 231 w 278"/>
                  <a:gd name="T17" fmla="*/ 354 h 354"/>
                  <a:gd name="T18" fmla="*/ 231 w 278"/>
                  <a:gd name="T19" fmla="*/ 187 h 354"/>
                  <a:gd name="T20" fmla="*/ 47 w 278"/>
                  <a:gd name="T21" fmla="*/ 187 h 354"/>
                  <a:gd name="T22" fmla="*/ 47 w 278"/>
                  <a:gd name="T23" fmla="*/ 354 h 354"/>
                  <a:gd name="T24" fmla="*/ 0 w 278"/>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8"/>
                  <a:gd name="T40" fmla="*/ 0 h 354"/>
                  <a:gd name="T41" fmla="*/ 278 w 278"/>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8" h="354">
                    <a:moveTo>
                      <a:pt x="0" y="354"/>
                    </a:moveTo>
                    <a:lnTo>
                      <a:pt x="0" y="0"/>
                    </a:lnTo>
                    <a:lnTo>
                      <a:pt x="47" y="0"/>
                    </a:lnTo>
                    <a:lnTo>
                      <a:pt x="47" y="145"/>
                    </a:lnTo>
                    <a:lnTo>
                      <a:pt x="231" y="145"/>
                    </a:lnTo>
                    <a:lnTo>
                      <a:pt x="231" y="0"/>
                    </a:lnTo>
                    <a:lnTo>
                      <a:pt x="278" y="0"/>
                    </a:lnTo>
                    <a:lnTo>
                      <a:pt x="278" y="354"/>
                    </a:lnTo>
                    <a:lnTo>
                      <a:pt x="231" y="354"/>
                    </a:lnTo>
                    <a:lnTo>
                      <a:pt x="231" y="187"/>
                    </a:lnTo>
                    <a:lnTo>
                      <a:pt x="47" y="187"/>
                    </a:lnTo>
                    <a:lnTo>
                      <a:pt x="47"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2" name="Freeform 360"/>
              <p:cNvSpPr>
                <a:spLocks noEditPoints="1"/>
              </p:cNvSpPr>
              <p:nvPr/>
            </p:nvSpPr>
            <p:spPr bwMode="auto">
              <a:xfrm>
                <a:off x="9172" y="6971"/>
                <a:ext cx="331" cy="354"/>
              </a:xfrm>
              <a:custGeom>
                <a:avLst/>
                <a:gdLst>
                  <a:gd name="T0" fmla="*/ 0 w 244"/>
                  <a:gd name="T1" fmla="*/ 392015 h 261"/>
                  <a:gd name="T2" fmla="*/ 150958 w 244"/>
                  <a:gd name="T3" fmla="*/ 0 h 261"/>
                  <a:gd name="T4" fmla="*/ 208347 w 244"/>
                  <a:gd name="T5" fmla="*/ 0 h 261"/>
                  <a:gd name="T6" fmla="*/ 368181 w 244"/>
                  <a:gd name="T7" fmla="*/ 392015 h 261"/>
                  <a:gd name="T8" fmla="*/ 308679 w 244"/>
                  <a:gd name="T9" fmla="*/ 392015 h 261"/>
                  <a:gd name="T10" fmla="*/ 264065 w 244"/>
                  <a:gd name="T11" fmla="*/ 273519 h 261"/>
                  <a:gd name="T12" fmla="*/ 97138 w 244"/>
                  <a:gd name="T13" fmla="*/ 273519 h 261"/>
                  <a:gd name="T14" fmla="*/ 55978 w 244"/>
                  <a:gd name="T15" fmla="*/ 392015 h 261"/>
                  <a:gd name="T16" fmla="*/ 0 w 244"/>
                  <a:gd name="T17" fmla="*/ 392015 h 261"/>
                  <a:gd name="T18" fmla="*/ 113217 w 244"/>
                  <a:gd name="T19" fmla="*/ 231485 h 261"/>
                  <a:gd name="T20" fmla="*/ 246181 w 244"/>
                  <a:gd name="T21" fmla="*/ 231485 h 261"/>
                  <a:gd name="T22" fmla="*/ 206456 w 244"/>
                  <a:gd name="T23" fmla="*/ 123276 h 261"/>
                  <a:gd name="T24" fmla="*/ 177761 w 244"/>
                  <a:gd name="T25" fmla="*/ 41040 h 261"/>
                  <a:gd name="T26" fmla="*/ 156326 w 244"/>
                  <a:gd name="T27" fmla="*/ 114866 h 261"/>
                  <a:gd name="T28" fmla="*/ 113217 w 244"/>
                  <a:gd name="T29" fmla="*/ 231485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261"/>
                  <a:gd name="T47" fmla="*/ 244 w 244"/>
                  <a:gd name="T48" fmla="*/ 261 h 2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261">
                    <a:moveTo>
                      <a:pt x="0" y="261"/>
                    </a:moveTo>
                    <a:cubicBezTo>
                      <a:pt x="100" y="0"/>
                      <a:pt x="100" y="0"/>
                      <a:pt x="100" y="0"/>
                    </a:cubicBezTo>
                    <a:cubicBezTo>
                      <a:pt x="138" y="0"/>
                      <a:pt x="138" y="0"/>
                      <a:pt x="138" y="0"/>
                    </a:cubicBezTo>
                    <a:cubicBezTo>
                      <a:pt x="244" y="261"/>
                      <a:pt x="244" y="261"/>
                      <a:pt x="244" y="261"/>
                    </a:cubicBezTo>
                    <a:cubicBezTo>
                      <a:pt x="205" y="261"/>
                      <a:pt x="205" y="261"/>
                      <a:pt x="205" y="261"/>
                    </a:cubicBezTo>
                    <a:cubicBezTo>
                      <a:pt x="175" y="182"/>
                      <a:pt x="175" y="182"/>
                      <a:pt x="175" y="182"/>
                    </a:cubicBezTo>
                    <a:cubicBezTo>
                      <a:pt x="65" y="182"/>
                      <a:pt x="65" y="182"/>
                      <a:pt x="65" y="182"/>
                    </a:cubicBezTo>
                    <a:cubicBezTo>
                      <a:pt x="37" y="261"/>
                      <a:pt x="37" y="261"/>
                      <a:pt x="37" y="261"/>
                    </a:cubicBezTo>
                    <a:lnTo>
                      <a:pt x="0" y="261"/>
                    </a:lnTo>
                    <a:close/>
                    <a:moveTo>
                      <a:pt x="75" y="154"/>
                    </a:moveTo>
                    <a:cubicBezTo>
                      <a:pt x="164" y="154"/>
                      <a:pt x="164" y="154"/>
                      <a:pt x="164" y="154"/>
                    </a:cubicBezTo>
                    <a:cubicBezTo>
                      <a:pt x="137" y="82"/>
                      <a:pt x="137" y="82"/>
                      <a:pt x="137" y="82"/>
                    </a:cubicBezTo>
                    <a:cubicBezTo>
                      <a:pt x="128" y="60"/>
                      <a:pt x="122" y="42"/>
                      <a:pt x="118" y="27"/>
                    </a:cubicBezTo>
                    <a:cubicBezTo>
                      <a:pt x="115" y="44"/>
                      <a:pt x="110" y="61"/>
                      <a:pt x="104" y="77"/>
                    </a:cubicBezTo>
                    <a:lnTo>
                      <a:pt x="75"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3" name="Freeform 361"/>
              <p:cNvSpPr>
                <a:spLocks/>
              </p:cNvSpPr>
              <p:nvPr/>
            </p:nvSpPr>
            <p:spPr bwMode="auto">
              <a:xfrm>
                <a:off x="9541" y="6971"/>
                <a:ext cx="278" cy="354"/>
              </a:xfrm>
              <a:custGeom>
                <a:avLst/>
                <a:gdLst>
                  <a:gd name="T0" fmla="*/ 0 w 278"/>
                  <a:gd name="T1" fmla="*/ 354 h 354"/>
                  <a:gd name="T2" fmla="*/ 0 w 278"/>
                  <a:gd name="T3" fmla="*/ 0 h 354"/>
                  <a:gd name="T4" fmla="*/ 47 w 278"/>
                  <a:gd name="T5" fmla="*/ 0 h 354"/>
                  <a:gd name="T6" fmla="*/ 233 w 278"/>
                  <a:gd name="T7" fmla="*/ 278 h 354"/>
                  <a:gd name="T8" fmla="*/ 233 w 278"/>
                  <a:gd name="T9" fmla="*/ 0 h 354"/>
                  <a:gd name="T10" fmla="*/ 278 w 278"/>
                  <a:gd name="T11" fmla="*/ 0 h 354"/>
                  <a:gd name="T12" fmla="*/ 278 w 278"/>
                  <a:gd name="T13" fmla="*/ 354 h 354"/>
                  <a:gd name="T14" fmla="*/ 230 w 278"/>
                  <a:gd name="T15" fmla="*/ 354 h 354"/>
                  <a:gd name="T16" fmla="*/ 45 w 278"/>
                  <a:gd name="T17" fmla="*/ 76 h 354"/>
                  <a:gd name="T18" fmla="*/ 45 w 278"/>
                  <a:gd name="T19" fmla="*/ 354 h 354"/>
                  <a:gd name="T20" fmla="*/ 0 w 278"/>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8"/>
                  <a:gd name="T34" fmla="*/ 0 h 354"/>
                  <a:gd name="T35" fmla="*/ 278 w 278"/>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8" h="354">
                    <a:moveTo>
                      <a:pt x="0" y="354"/>
                    </a:moveTo>
                    <a:lnTo>
                      <a:pt x="0" y="0"/>
                    </a:lnTo>
                    <a:lnTo>
                      <a:pt x="47" y="0"/>
                    </a:lnTo>
                    <a:lnTo>
                      <a:pt x="233" y="278"/>
                    </a:lnTo>
                    <a:lnTo>
                      <a:pt x="233" y="0"/>
                    </a:lnTo>
                    <a:lnTo>
                      <a:pt x="278" y="0"/>
                    </a:lnTo>
                    <a:lnTo>
                      <a:pt x="278" y="354"/>
                    </a:lnTo>
                    <a:lnTo>
                      <a:pt x="230" y="354"/>
                    </a:lnTo>
                    <a:lnTo>
                      <a:pt x="45" y="76"/>
                    </a:lnTo>
                    <a:lnTo>
                      <a:pt x="45"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4" name="Freeform 363"/>
              <p:cNvSpPr>
                <a:spLocks/>
              </p:cNvSpPr>
              <p:nvPr/>
            </p:nvSpPr>
            <p:spPr bwMode="auto">
              <a:xfrm>
                <a:off x="10284" y="6971"/>
                <a:ext cx="265" cy="354"/>
              </a:xfrm>
              <a:custGeom>
                <a:avLst/>
                <a:gdLst>
                  <a:gd name="T0" fmla="*/ 0 w 265"/>
                  <a:gd name="T1" fmla="*/ 354 h 354"/>
                  <a:gd name="T2" fmla="*/ 0 w 265"/>
                  <a:gd name="T3" fmla="*/ 0 h 354"/>
                  <a:gd name="T4" fmla="*/ 257 w 265"/>
                  <a:gd name="T5" fmla="*/ 0 h 354"/>
                  <a:gd name="T6" fmla="*/ 257 w 265"/>
                  <a:gd name="T7" fmla="*/ 42 h 354"/>
                  <a:gd name="T8" fmla="*/ 48 w 265"/>
                  <a:gd name="T9" fmla="*/ 42 h 354"/>
                  <a:gd name="T10" fmla="*/ 48 w 265"/>
                  <a:gd name="T11" fmla="*/ 150 h 354"/>
                  <a:gd name="T12" fmla="*/ 243 w 265"/>
                  <a:gd name="T13" fmla="*/ 150 h 354"/>
                  <a:gd name="T14" fmla="*/ 243 w 265"/>
                  <a:gd name="T15" fmla="*/ 191 h 354"/>
                  <a:gd name="T16" fmla="*/ 48 w 265"/>
                  <a:gd name="T17" fmla="*/ 191 h 354"/>
                  <a:gd name="T18" fmla="*/ 48 w 265"/>
                  <a:gd name="T19" fmla="*/ 312 h 354"/>
                  <a:gd name="T20" fmla="*/ 265 w 265"/>
                  <a:gd name="T21" fmla="*/ 312 h 354"/>
                  <a:gd name="T22" fmla="*/ 265 w 265"/>
                  <a:gd name="T23" fmla="*/ 354 h 354"/>
                  <a:gd name="T24" fmla="*/ 0 w 265"/>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5"/>
                  <a:gd name="T40" fmla="*/ 0 h 354"/>
                  <a:gd name="T41" fmla="*/ 265 w 265"/>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5" h="354">
                    <a:moveTo>
                      <a:pt x="0" y="354"/>
                    </a:moveTo>
                    <a:lnTo>
                      <a:pt x="0" y="0"/>
                    </a:lnTo>
                    <a:lnTo>
                      <a:pt x="257" y="0"/>
                    </a:lnTo>
                    <a:lnTo>
                      <a:pt x="257" y="42"/>
                    </a:lnTo>
                    <a:lnTo>
                      <a:pt x="48" y="42"/>
                    </a:lnTo>
                    <a:lnTo>
                      <a:pt x="48" y="150"/>
                    </a:lnTo>
                    <a:lnTo>
                      <a:pt x="243" y="150"/>
                    </a:lnTo>
                    <a:lnTo>
                      <a:pt x="243" y="191"/>
                    </a:lnTo>
                    <a:lnTo>
                      <a:pt x="48" y="191"/>
                    </a:lnTo>
                    <a:lnTo>
                      <a:pt x="48" y="312"/>
                    </a:lnTo>
                    <a:lnTo>
                      <a:pt x="265" y="312"/>
                    </a:lnTo>
                    <a:lnTo>
                      <a:pt x="265"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25" name="Freeform 364"/>
              <p:cNvSpPr>
                <a:spLocks noEditPoints="1"/>
              </p:cNvSpPr>
              <p:nvPr/>
            </p:nvSpPr>
            <p:spPr bwMode="auto">
              <a:xfrm>
                <a:off x="10614" y="6971"/>
                <a:ext cx="312" cy="354"/>
              </a:xfrm>
              <a:custGeom>
                <a:avLst/>
                <a:gdLst>
                  <a:gd name="T0" fmla="*/ 0 w 230"/>
                  <a:gd name="T1" fmla="*/ 392015 h 261"/>
                  <a:gd name="T2" fmla="*/ 0 w 230"/>
                  <a:gd name="T3" fmla="*/ 0 h 261"/>
                  <a:gd name="T4" fmla="*/ 174563 w 230"/>
                  <a:gd name="T5" fmla="*/ 0 h 261"/>
                  <a:gd name="T6" fmla="*/ 254709 w 230"/>
                  <a:gd name="T7" fmla="*/ 9999 h 261"/>
                  <a:gd name="T8" fmla="*/ 298581 w 230"/>
                  <a:gd name="T9" fmla="*/ 47470 h 261"/>
                  <a:gd name="T10" fmla="*/ 314991 w 230"/>
                  <a:gd name="T11" fmla="*/ 105877 h 261"/>
                  <a:gd name="T12" fmla="*/ 287583 w 230"/>
                  <a:gd name="T13" fmla="*/ 177160 h 261"/>
                  <a:gd name="T14" fmla="*/ 203127 w 230"/>
                  <a:gd name="T15" fmla="*/ 213294 h 261"/>
                  <a:gd name="T16" fmla="*/ 236017 w 230"/>
                  <a:gd name="T17" fmla="*/ 233089 h 261"/>
                  <a:gd name="T18" fmla="*/ 278152 w 230"/>
                  <a:gd name="T19" fmla="*/ 285719 h 261"/>
                  <a:gd name="T20" fmla="*/ 346871 w 230"/>
                  <a:gd name="T21" fmla="*/ 392015 h 261"/>
                  <a:gd name="T22" fmla="*/ 282490 w 230"/>
                  <a:gd name="T23" fmla="*/ 392015 h 261"/>
                  <a:gd name="T24" fmla="*/ 228571 w 230"/>
                  <a:gd name="T25" fmla="*/ 311311 h 261"/>
                  <a:gd name="T26" fmla="*/ 190750 w 230"/>
                  <a:gd name="T27" fmla="*/ 256946 h 261"/>
                  <a:gd name="T28" fmla="*/ 165600 w 230"/>
                  <a:gd name="T29" fmla="*/ 230084 h 261"/>
                  <a:gd name="T30" fmla="*/ 142440 w 230"/>
                  <a:gd name="T31" fmla="*/ 219526 h 261"/>
                  <a:gd name="T32" fmla="*/ 113168 w 230"/>
                  <a:gd name="T33" fmla="*/ 217890 h 261"/>
                  <a:gd name="T34" fmla="*/ 52485 w 230"/>
                  <a:gd name="T35" fmla="*/ 217890 h 261"/>
                  <a:gd name="T36" fmla="*/ 52485 w 230"/>
                  <a:gd name="T37" fmla="*/ 392015 h 261"/>
                  <a:gd name="T38" fmla="*/ 0 w 230"/>
                  <a:gd name="T39" fmla="*/ 392015 h 261"/>
                  <a:gd name="T40" fmla="*/ 52485 w 230"/>
                  <a:gd name="T41" fmla="*/ 173463 h 261"/>
                  <a:gd name="T42" fmla="*/ 164747 w 230"/>
                  <a:gd name="T43" fmla="*/ 173463 h 261"/>
                  <a:gd name="T44" fmla="*/ 220108 w 230"/>
                  <a:gd name="T45" fmla="*/ 165264 h 261"/>
                  <a:gd name="T46" fmla="*/ 250144 w 230"/>
                  <a:gd name="T47" fmla="*/ 142393 h 261"/>
                  <a:gd name="T48" fmla="*/ 261158 w 230"/>
                  <a:gd name="T49" fmla="*/ 105877 h 261"/>
                  <a:gd name="T50" fmla="*/ 241084 w 230"/>
                  <a:gd name="T51" fmla="*/ 62248 h 261"/>
                  <a:gd name="T52" fmla="*/ 176957 w 230"/>
                  <a:gd name="T53" fmla="*/ 43398 h 261"/>
                  <a:gd name="T54" fmla="*/ 52485 w 230"/>
                  <a:gd name="T55" fmla="*/ 43398 h 261"/>
                  <a:gd name="T56" fmla="*/ 52485 w 230"/>
                  <a:gd name="T57" fmla="*/ 173463 h 2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1"/>
                  <a:gd name="T89" fmla="*/ 230 w 230"/>
                  <a:gd name="T90" fmla="*/ 261 h 2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1">
                    <a:moveTo>
                      <a:pt x="0" y="261"/>
                    </a:moveTo>
                    <a:cubicBezTo>
                      <a:pt x="0" y="0"/>
                      <a:pt x="0" y="0"/>
                      <a:pt x="0" y="0"/>
                    </a:cubicBezTo>
                    <a:cubicBezTo>
                      <a:pt x="116" y="0"/>
                      <a:pt x="116" y="0"/>
                      <a:pt x="116" y="0"/>
                    </a:cubicBezTo>
                    <a:cubicBezTo>
                      <a:pt x="139" y="0"/>
                      <a:pt x="157" y="2"/>
                      <a:pt x="169" y="7"/>
                    </a:cubicBezTo>
                    <a:cubicBezTo>
                      <a:pt x="181" y="12"/>
                      <a:pt x="191" y="20"/>
                      <a:pt x="198" y="32"/>
                    </a:cubicBezTo>
                    <a:cubicBezTo>
                      <a:pt x="205" y="44"/>
                      <a:pt x="209" y="57"/>
                      <a:pt x="209" y="71"/>
                    </a:cubicBezTo>
                    <a:cubicBezTo>
                      <a:pt x="209" y="90"/>
                      <a:pt x="203" y="105"/>
                      <a:pt x="191" y="118"/>
                    </a:cubicBezTo>
                    <a:cubicBezTo>
                      <a:pt x="179" y="131"/>
                      <a:pt x="161" y="139"/>
                      <a:pt x="135" y="142"/>
                    </a:cubicBezTo>
                    <a:cubicBezTo>
                      <a:pt x="145" y="147"/>
                      <a:pt x="152" y="151"/>
                      <a:pt x="156" y="155"/>
                    </a:cubicBezTo>
                    <a:cubicBezTo>
                      <a:pt x="166" y="165"/>
                      <a:pt x="176" y="176"/>
                      <a:pt x="185" y="190"/>
                    </a:cubicBezTo>
                    <a:cubicBezTo>
                      <a:pt x="230" y="261"/>
                      <a:pt x="230" y="261"/>
                      <a:pt x="230" y="261"/>
                    </a:cubicBezTo>
                    <a:cubicBezTo>
                      <a:pt x="187" y="261"/>
                      <a:pt x="187" y="261"/>
                      <a:pt x="187" y="261"/>
                    </a:cubicBezTo>
                    <a:cubicBezTo>
                      <a:pt x="152" y="207"/>
                      <a:pt x="152" y="207"/>
                      <a:pt x="152" y="207"/>
                    </a:cubicBezTo>
                    <a:cubicBezTo>
                      <a:pt x="142" y="191"/>
                      <a:pt x="134" y="179"/>
                      <a:pt x="127" y="171"/>
                    </a:cubicBezTo>
                    <a:cubicBezTo>
                      <a:pt x="121" y="162"/>
                      <a:pt x="115" y="157"/>
                      <a:pt x="110" y="153"/>
                    </a:cubicBezTo>
                    <a:cubicBezTo>
                      <a:pt x="105" y="150"/>
                      <a:pt x="99" y="148"/>
                      <a:pt x="94" y="146"/>
                    </a:cubicBezTo>
                    <a:cubicBezTo>
                      <a:pt x="90" y="146"/>
                      <a:pt x="84" y="145"/>
                      <a:pt x="75" y="145"/>
                    </a:cubicBezTo>
                    <a:cubicBezTo>
                      <a:pt x="35" y="145"/>
                      <a:pt x="35" y="145"/>
                      <a:pt x="35" y="145"/>
                    </a:cubicBezTo>
                    <a:cubicBezTo>
                      <a:pt x="35" y="261"/>
                      <a:pt x="35" y="261"/>
                      <a:pt x="35" y="261"/>
                    </a:cubicBezTo>
                    <a:lnTo>
                      <a:pt x="0" y="261"/>
                    </a:lnTo>
                    <a:close/>
                    <a:moveTo>
                      <a:pt x="35" y="115"/>
                    </a:moveTo>
                    <a:cubicBezTo>
                      <a:pt x="109" y="115"/>
                      <a:pt x="109" y="115"/>
                      <a:pt x="109" y="115"/>
                    </a:cubicBezTo>
                    <a:cubicBezTo>
                      <a:pt x="125" y="115"/>
                      <a:pt x="137" y="114"/>
                      <a:pt x="146" y="110"/>
                    </a:cubicBezTo>
                    <a:cubicBezTo>
                      <a:pt x="155" y="107"/>
                      <a:pt x="162" y="102"/>
                      <a:pt x="166" y="95"/>
                    </a:cubicBezTo>
                    <a:cubicBezTo>
                      <a:pt x="171" y="87"/>
                      <a:pt x="173" y="80"/>
                      <a:pt x="173" y="71"/>
                    </a:cubicBezTo>
                    <a:cubicBezTo>
                      <a:pt x="173" y="59"/>
                      <a:pt x="169" y="49"/>
                      <a:pt x="160" y="41"/>
                    </a:cubicBezTo>
                    <a:cubicBezTo>
                      <a:pt x="151" y="33"/>
                      <a:pt x="137" y="29"/>
                      <a:pt x="117" y="29"/>
                    </a:cubicBezTo>
                    <a:cubicBezTo>
                      <a:pt x="35" y="29"/>
                      <a:pt x="35" y="29"/>
                      <a:pt x="35" y="29"/>
                    </a:cubicBezTo>
                    <a:lnTo>
                      <a:pt x="35" y="1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grpSp>
        <p:nvGrpSpPr>
          <p:cNvPr id="11" name="Group 539"/>
          <p:cNvGrpSpPr>
            <a:grpSpLocks/>
          </p:cNvGrpSpPr>
          <p:nvPr/>
        </p:nvGrpSpPr>
        <p:grpSpPr bwMode="auto">
          <a:xfrm>
            <a:off x="0" y="975730"/>
            <a:ext cx="2395226" cy="366713"/>
            <a:chOff x="-638" y="1420"/>
            <a:chExt cx="3125" cy="479"/>
          </a:xfrm>
        </p:grpSpPr>
        <p:sp>
          <p:nvSpPr>
            <p:cNvPr id="8507" name="Freeform 365"/>
            <p:cNvSpPr>
              <a:spLocks/>
            </p:cNvSpPr>
            <p:nvPr/>
          </p:nvSpPr>
          <p:spPr bwMode="auto">
            <a:xfrm>
              <a:off x="-638" y="1420"/>
              <a:ext cx="368" cy="479"/>
            </a:xfrm>
            <a:custGeom>
              <a:avLst/>
              <a:gdLst>
                <a:gd name="T0" fmla="*/ 0 w 271"/>
                <a:gd name="T1" fmla="*/ 361154 h 353"/>
                <a:gd name="T2" fmla="*/ 64871 w 271"/>
                <a:gd name="T3" fmla="*/ 356181 h 353"/>
                <a:gd name="T4" fmla="*/ 86241 w 271"/>
                <a:gd name="T5" fmla="*/ 420094 h 353"/>
                <a:gd name="T6" fmla="*/ 141116 w 271"/>
                <a:gd name="T7" fmla="*/ 458113 h 353"/>
                <a:gd name="T8" fmla="*/ 220581 w 271"/>
                <a:gd name="T9" fmla="*/ 473489 h 353"/>
                <a:gd name="T10" fmla="*/ 292713 w 271"/>
                <a:gd name="T11" fmla="*/ 463439 h 353"/>
                <a:gd name="T12" fmla="*/ 336754 w 271"/>
                <a:gd name="T13" fmla="*/ 430377 h 353"/>
                <a:gd name="T14" fmla="*/ 353355 w 271"/>
                <a:gd name="T15" fmla="*/ 387819 h 353"/>
                <a:gd name="T16" fmla="*/ 336754 w 271"/>
                <a:gd name="T17" fmla="*/ 344188 h 353"/>
                <a:gd name="T18" fmla="*/ 289890 w 271"/>
                <a:gd name="T19" fmla="*/ 313474 h 353"/>
                <a:gd name="T20" fmla="*/ 196390 w 271"/>
                <a:gd name="T21" fmla="*/ 288863 h 353"/>
                <a:gd name="T22" fmla="*/ 94389 w 271"/>
                <a:gd name="T23" fmla="*/ 256900 h 353"/>
                <a:gd name="T24" fmla="*/ 38114 w 271"/>
                <a:gd name="T25" fmla="*/ 207896 h 353"/>
                <a:gd name="T26" fmla="*/ 20442 w 271"/>
                <a:gd name="T27" fmla="*/ 143205 h 353"/>
                <a:gd name="T28" fmla="*/ 41923 w 271"/>
                <a:gd name="T29" fmla="*/ 69340 h 353"/>
                <a:gd name="T30" fmla="*/ 108155 w 271"/>
                <a:gd name="T31" fmla="*/ 18520 h 353"/>
                <a:gd name="T32" fmla="*/ 206565 w 271"/>
                <a:gd name="T33" fmla="*/ 0 h 353"/>
                <a:gd name="T34" fmla="*/ 308836 w 271"/>
                <a:gd name="T35" fmla="*/ 20285 h 353"/>
                <a:gd name="T36" fmla="*/ 376165 w 271"/>
                <a:gd name="T37" fmla="*/ 72025 h 353"/>
                <a:gd name="T38" fmla="*/ 402989 w 271"/>
                <a:gd name="T39" fmla="*/ 154636 h 353"/>
                <a:gd name="T40" fmla="*/ 336754 w 271"/>
                <a:gd name="T41" fmla="*/ 159279 h 353"/>
                <a:gd name="T42" fmla="*/ 299534 w 271"/>
                <a:gd name="T43" fmla="*/ 85379 h 353"/>
                <a:gd name="T44" fmla="*/ 208474 w 271"/>
                <a:gd name="T45" fmla="*/ 60046 h 353"/>
                <a:gd name="T46" fmla="*/ 116898 w 271"/>
                <a:gd name="T47" fmla="*/ 83982 h 353"/>
                <a:gd name="T48" fmla="*/ 86241 w 271"/>
                <a:gd name="T49" fmla="*/ 137757 h 353"/>
                <a:gd name="T50" fmla="*/ 108155 w 271"/>
                <a:gd name="T51" fmla="*/ 185486 h 353"/>
                <a:gd name="T52" fmla="*/ 212874 w 271"/>
                <a:gd name="T53" fmla="*/ 221978 h 353"/>
                <a:gd name="T54" fmla="*/ 328070 w 271"/>
                <a:gd name="T55" fmla="*/ 255046 h 353"/>
                <a:gd name="T56" fmla="*/ 397485 w 271"/>
                <a:gd name="T57" fmla="*/ 306921 h 353"/>
                <a:gd name="T58" fmla="*/ 418913 w 271"/>
                <a:gd name="T59" fmla="*/ 381684 h 353"/>
                <a:gd name="T60" fmla="*/ 396560 w 271"/>
                <a:gd name="T61" fmla="*/ 458113 h 353"/>
                <a:gd name="T62" fmla="*/ 327239 w 271"/>
                <a:gd name="T63" fmla="*/ 515880 h 353"/>
                <a:gd name="T64" fmla="*/ 224504 w 271"/>
                <a:gd name="T65" fmla="*/ 536306 h 353"/>
                <a:gd name="T66" fmla="*/ 104976 w 271"/>
                <a:gd name="T67" fmla="*/ 514477 h 353"/>
                <a:gd name="T68" fmla="*/ 29426 w 271"/>
                <a:gd name="T69" fmla="*/ 454663 h 353"/>
                <a:gd name="T70" fmla="*/ 0 w 271"/>
                <a:gd name="T71" fmla="*/ 361154 h 3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1"/>
                <a:gd name="T109" fmla="*/ 0 h 353"/>
                <a:gd name="T110" fmla="*/ 271 w 271"/>
                <a:gd name="T111" fmla="*/ 353 h 3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1" h="353">
                  <a:moveTo>
                    <a:pt x="0" y="238"/>
                  </a:moveTo>
                  <a:cubicBezTo>
                    <a:pt x="42" y="234"/>
                    <a:pt x="42" y="234"/>
                    <a:pt x="42" y="234"/>
                  </a:cubicBezTo>
                  <a:cubicBezTo>
                    <a:pt x="44" y="251"/>
                    <a:pt x="49" y="265"/>
                    <a:pt x="56" y="276"/>
                  </a:cubicBezTo>
                  <a:cubicBezTo>
                    <a:pt x="64" y="287"/>
                    <a:pt x="75" y="296"/>
                    <a:pt x="91" y="302"/>
                  </a:cubicBezTo>
                  <a:cubicBezTo>
                    <a:pt x="106" y="309"/>
                    <a:pt x="124" y="312"/>
                    <a:pt x="143" y="312"/>
                  </a:cubicBezTo>
                  <a:cubicBezTo>
                    <a:pt x="160" y="312"/>
                    <a:pt x="176" y="310"/>
                    <a:pt x="189" y="305"/>
                  </a:cubicBezTo>
                  <a:cubicBezTo>
                    <a:pt x="202" y="300"/>
                    <a:pt x="212" y="293"/>
                    <a:pt x="218" y="284"/>
                  </a:cubicBezTo>
                  <a:cubicBezTo>
                    <a:pt x="225" y="275"/>
                    <a:pt x="228" y="265"/>
                    <a:pt x="228" y="255"/>
                  </a:cubicBezTo>
                  <a:cubicBezTo>
                    <a:pt x="228" y="244"/>
                    <a:pt x="225" y="235"/>
                    <a:pt x="218" y="227"/>
                  </a:cubicBezTo>
                  <a:cubicBezTo>
                    <a:pt x="212" y="219"/>
                    <a:pt x="202" y="212"/>
                    <a:pt x="188" y="206"/>
                  </a:cubicBezTo>
                  <a:cubicBezTo>
                    <a:pt x="179" y="203"/>
                    <a:pt x="158" y="197"/>
                    <a:pt x="127" y="190"/>
                  </a:cubicBezTo>
                  <a:cubicBezTo>
                    <a:pt x="96" y="182"/>
                    <a:pt x="74" y="175"/>
                    <a:pt x="61" y="169"/>
                  </a:cubicBezTo>
                  <a:cubicBezTo>
                    <a:pt x="45" y="160"/>
                    <a:pt x="33" y="149"/>
                    <a:pt x="25" y="137"/>
                  </a:cubicBezTo>
                  <a:cubicBezTo>
                    <a:pt x="17" y="124"/>
                    <a:pt x="13" y="110"/>
                    <a:pt x="13" y="94"/>
                  </a:cubicBezTo>
                  <a:cubicBezTo>
                    <a:pt x="13" y="77"/>
                    <a:pt x="18" y="61"/>
                    <a:pt x="27" y="46"/>
                  </a:cubicBezTo>
                  <a:cubicBezTo>
                    <a:pt x="37" y="31"/>
                    <a:pt x="52" y="20"/>
                    <a:pt x="70" y="12"/>
                  </a:cubicBezTo>
                  <a:cubicBezTo>
                    <a:pt x="89" y="4"/>
                    <a:pt x="110" y="0"/>
                    <a:pt x="133" y="0"/>
                  </a:cubicBezTo>
                  <a:cubicBezTo>
                    <a:pt x="158" y="0"/>
                    <a:pt x="180" y="4"/>
                    <a:pt x="200" y="13"/>
                  </a:cubicBezTo>
                  <a:cubicBezTo>
                    <a:pt x="219" y="21"/>
                    <a:pt x="234" y="33"/>
                    <a:pt x="244" y="48"/>
                  </a:cubicBezTo>
                  <a:cubicBezTo>
                    <a:pt x="255" y="64"/>
                    <a:pt x="260" y="82"/>
                    <a:pt x="261" y="102"/>
                  </a:cubicBezTo>
                  <a:cubicBezTo>
                    <a:pt x="218" y="105"/>
                    <a:pt x="218" y="105"/>
                    <a:pt x="218" y="105"/>
                  </a:cubicBezTo>
                  <a:cubicBezTo>
                    <a:pt x="215" y="84"/>
                    <a:pt x="208" y="68"/>
                    <a:pt x="194" y="57"/>
                  </a:cubicBezTo>
                  <a:cubicBezTo>
                    <a:pt x="181" y="46"/>
                    <a:pt x="161" y="40"/>
                    <a:pt x="135" y="40"/>
                  </a:cubicBezTo>
                  <a:cubicBezTo>
                    <a:pt x="107" y="40"/>
                    <a:pt x="88" y="45"/>
                    <a:pt x="75" y="55"/>
                  </a:cubicBezTo>
                  <a:cubicBezTo>
                    <a:pt x="63" y="65"/>
                    <a:pt x="56" y="77"/>
                    <a:pt x="56" y="91"/>
                  </a:cubicBezTo>
                  <a:cubicBezTo>
                    <a:pt x="56" y="104"/>
                    <a:pt x="61" y="114"/>
                    <a:pt x="70" y="122"/>
                  </a:cubicBezTo>
                  <a:cubicBezTo>
                    <a:pt x="78" y="129"/>
                    <a:pt x="101" y="138"/>
                    <a:pt x="138" y="146"/>
                  </a:cubicBezTo>
                  <a:cubicBezTo>
                    <a:pt x="174" y="154"/>
                    <a:pt x="199" y="161"/>
                    <a:pt x="213" y="168"/>
                  </a:cubicBezTo>
                  <a:cubicBezTo>
                    <a:pt x="233" y="177"/>
                    <a:pt x="248" y="188"/>
                    <a:pt x="257" y="202"/>
                  </a:cubicBezTo>
                  <a:cubicBezTo>
                    <a:pt x="267" y="216"/>
                    <a:pt x="271" y="233"/>
                    <a:pt x="271" y="251"/>
                  </a:cubicBezTo>
                  <a:cubicBezTo>
                    <a:pt x="271" y="269"/>
                    <a:pt x="266" y="286"/>
                    <a:pt x="256" y="302"/>
                  </a:cubicBezTo>
                  <a:cubicBezTo>
                    <a:pt x="245" y="318"/>
                    <a:pt x="230" y="331"/>
                    <a:pt x="211" y="340"/>
                  </a:cubicBezTo>
                  <a:cubicBezTo>
                    <a:pt x="191" y="349"/>
                    <a:pt x="170" y="353"/>
                    <a:pt x="145" y="353"/>
                  </a:cubicBezTo>
                  <a:cubicBezTo>
                    <a:pt x="114" y="353"/>
                    <a:pt x="88" y="348"/>
                    <a:pt x="68" y="339"/>
                  </a:cubicBezTo>
                  <a:cubicBezTo>
                    <a:pt x="47" y="330"/>
                    <a:pt x="30" y="317"/>
                    <a:pt x="19" y="299"/>
                  </a:cubicBezTo>
                  <a:cubicBezTo>
                    <a:pt x="7" y="281"/>
                    <a:pt x="0" y="260"/>
                    <a:pt x="0" y="238"/>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8" name="Freeform 366"/>
            <p:cNvSpPr>
              <a:spLocks/>
            </p:cNvSpPr>
            <p:nvPr/>
          </p:nvSpPr>
          <p:spPr bwMode="auto">
            <a:xfrm>
              <a:off x="-234" y="1428"/>
              <a:ext cx="423" cy="463"/>
            </a:xfrm>
            <a:custGeom>
              <a:avLst/>
              <a:gdLst>
                <a:gd name="T0" fmla="*/ 195242 w 312"/>
                <a:gd name="T1" fmla="*/ 525931 h 341"/>
                <a:gd name="T2" fmla="*/ 195242 w 312"/>
                <a:gd name="T3" fmla="*/ 303198 h 341"/>
                <a:gd name="T4" fmla="*/ 0 w 312"/>
                <a:gd name="T5" fmla="*/ 0 h 341"/>
                <a:gd name="T6" fmla="*/ 80257 w 312"/>
                <a:gd name="T7" fmla="*/ 0 h 341"/>
                <a:gd name="T8" fmla="*/ 181609 w 312"/>
                <a:gd name="T9" fmla="*/ 158558 h 341"/>
                <a:gd name="T10" fmla="*/ 231786 w 312"/>
                <a:gd name="T11" fmla="*/ 248080 h 341"/>
                <a:gd name="T12" fmla="*/ 288580 w 312"/>
                <a:gd name="T13" fmla="*/ 154747 h 341"/>
                <a:gd name="T14" fmla="*/ 387190 w 312"/>
                <a:gd name="T15" fmla="*/ 0 h 341"/>
                <a:gd name="T16" fmla="*/ 463752 w 312"/>
                <a:gd name="T17" fmla="*/ 0 h 341"/>
                <a:gd name="T18" fmla="*/ 262038 w 312"/>
                <a:gd name="T19" fmla="*/ 303198 h 341"/>
                <a:gd name="T20" fmla="*/ 262038 w 312"/>
                <a:gd name="T21" fmla="*/ 525931 h 341"/>
                <a:gd name="T22" fmla="*/ 195242 w 312"/>
                <a:gd name="T23" fmla="*/ 525931 h 3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2"/>
                <a:gd name="T37" fmla="*/ 0 h 341"/>
                <a:gd name="T38" fmla="*/ 312 w 312"/>
                <a:gd name="T39" fmla="*/ 341 h 3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2" h="341">
                  <a:moveTo>
                    <a:pt x="131" y="341"/>
                  </a:moveTo>
                  <a:cubicBezTo>
                    <a:pt x="131" y="197"/>
                    <a:pt x="131" y="197"/>
                    <a:pt x="131" y="197"/>
                  </a:cubicBezTo>
                  <a:cubicBezTo>
                    <a:pt x="0" y="0"/>
                    <a:pt x="0" y="0"/>
                    <a:pt x="0" y="0"/>
                  </a:cubicBezTo>
                  <a:cubicBezTo>
                    <a:pt x="54" y="0"/>
                    <a:pt x="54" y="0"/>
                    <a:pt x="54" y="0"/>
                  </a:cubicBezTo>
                  <a:cubicBezTo>
                    <a:pt x="122" y="103"/>
                    <a:pt x="122" y="103"/>
                    <a:pt x="122" y="103"/>
                  </a:cubicBezTo>
                  <a:cubicBezTo>
                    <a:pt x="134" y="122"/>
                    <a:pt x="146" y="141"/>
                    <a:pt x="156" y="161"/>
                  </a:cubicBezTo>
                  <a:cubicBezTo>
                    <a:pt x="167" y="143"/>
                    <a:pt x="179" y="123"/>
                    <a:pt x="194" y="100"/>
                  </a:cubicBezTo>
                  <a:cubicBezTo>
                    <a:pt x="260" y="0"/>
                    <a:pt x="260" y="0"/>
                    <a:pt x="260" y="0"/>
                  </a:cubicBezTo>
                  <a:cubicBezTo>
                    <a:pt x="312" y="0"/>
                    <a:pt x="312" y="0"/>
                    <a:pt x="312" y="0"/>
                  </a:cubicBezTo>
                  <a:cubicBezTo>
                    <a:pt x="176" y="197"/>
                    <a:pt x="176" y="197"/>
                    <a:pt x="176" y="197"/>
                  </a:cubicBezTo>
                  <a:cubicBezTo>
                    <a:pt x="176" y="341"/>
                    <a:pt x="176" y="341"/>
                    <a:pt x="176" y="341"/>
                  </a:cubicBezTo>
                  <a:lnTo>
                    <a:pt x="131" y="3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9" name="Freeform 367"/>
            <p:cNvSpPr>
              <a:spLocks/>
            </p:cNvSpPr>
            <p:nvPr/>
          </p:nvSpPr>
          <p:spPr bwMode="auto">
            <a:xfrm>
              <a:off x="244" y="1428"/>
              <a:ext cx="365" cy="463"/>
            </a:xfrm>
            <a:custGeom>
              <a:avLst/>
              <a:gdLst>
                <a:gd name="T0" fmla="*/ 0 w 365"/>
                <a:gd name="T1" fmla="*/ 463 h 463"/>
                <a:gd name="T2" fmla="*/ 0 w 365"/>
                <a:gd name="T3" fmla="*/ 0 h 463"/>
                <a:gd name="T4" fmla="*/ 62 w 365"/>
                <a:gd name="T5" fmla="*/ 0 h 463"/>
                <a:gd name="T6" fmla="*/ 306 w 365"/>
                <a:gd name="T7" fmla="*/ 364 h 463"/>
                <a:gd name="T8" fmla="*/ 306 w 365"/>
                <a:gd name="T9" fmla="*/ 0 h 463"/>
                <a:gd name="T10" fmla="*/ 365 w 365"/>
                <a:gd name="T11" fmla="*/ 0 h 463"/>
                <a:gd name="T12" fmla="*/ 365 w 365"/>
                <a:gd name="T13" fmla="*/ 463 h 463"/>
                <a:gd name="T14" fmla="*/ 302 w 365"/>
                <a:gd name="T15" fmla="*/ 463 h 463"/>
                <a:gd name="T16" fmla="*/ 58 w 365"/>
                <a:gd name="T17" fmla="*/ 99 h 463"/>
                <a:gd name="T18" fmla="*/ 58 w 365"/>
                <a:gd name="T19" fmla="*/ 463 h 463"/>
                <a:gd name="T20" fmla="*/ 0 w 365"/>
                <a:gd name="T21" fmla="*/ 463 h 4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
                <a:gd name="T34" fmla="*/ 0 h 463"/>
                <a:gd name="T35" fmla="*/ 365 w 365"/>
                <a:gd name="T36" fmla="*/ 463 h 4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 h="463">
                  <a:moveTo>
                    <a:pt x="0" y="463"/>
                  </a:moveTo>
                  <a:lnTo>
                    <a:pt x="0" y="0"/>
                  </a:lnTo>
                  <a:lnTo>
                    <a:pt x="62" y="0"/>
                  </a:lnTo>
                  <a:lnTo>
                    <a:pt x="306" y="364"/>
                  </a:lnTo>
                  <a:lnTo>
                    <a:pt x="306" y="0"/>
                  </a:lnTo>
                  <a:lnTo>
                    <a:pt x="365" y="0"/>
                  </a:lnTo>
                  <a:lnTo>
                    <a:pt x="365" y="463"/>
                  </a:lnTo>
                  <a:lnTo>
                    <a:pt x="302" y="463"/>
                  </a:lnTo>
                  <a:lnTo>
                    <a:pt x="58" y="99"/>
                  </a:lnTo>
                  <a:lnTo>
                    <a:pt x="58" y="463"/>
                  </a:lnTo>
                  <a:lnTo>
                    <a:pt x="0" y="46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10" name="Freeform 368"/>
            <p:cNvSpPr>
              <a:spLocks/>
            </p:cNvSpPr>
            <p:nvPr/>
          </p:nvSpPr>
          <p:spPr bwMode="auto">
            <a:xfrm>
              <a:off x="713" y="1428"/>
              <a:ext cx="345" cy="463"/>
            </a:xfrm>
            <a:custGeom>
              <a:avLst/>
              <a:gdLst>
                <a:gd name="T0" fmla="*/ 0 w 345"/>
                <a:gd name="T1" fmla="*/ 463 h 463"/>
                <a:gd name="T2" fmla="*/ 0 w 345"/>
                <a:gd name="T3" fmla="*/ 0 h 463"/>
                <a:gd name="T4" fmla="*/ 334 w 345"/>
                <a:gd name="T5" fmla="*/ 0 h 463"/>
                <a:gd name="T6" fmla="*/ 334 w 345"/>
                <a:gd name="T7" fmla="*/ 55 h 463"/>
                <a:gd name="T8" fmla="*/ 61 w 345"/>
                <a:gd name="T9" fmla="*/ 55 h 463"/>
                <a:gd name="T10" fmla="*/ 61 w 345"/>
                <a:gd name="T11" fmla="*/ 197 h 463"/>
                <a:gd name="T12" fmla="*/ 316 w 345"/>
                <a:gd name="T13" fmla="*/ 197 h 463"/>
                <a:gd name="T14" fmla="*/ 316 w 345"/>
                <a:gd name="T15" fmla="*/ 251 h 463"/>
                <a:gd name="T16" fmla="*/ 61 w 345"/>
                <a:gd name="T17" fmla="*/ 251 h 463"/>
                <a:gd name="T18" fmla="*/ 61 w 345"/>
                <a:gd name="T19" fmla="*/ 409 h 463"/>
                <a:gd name="T20" fmla="*/ 345 w 345"/>
                <a:gd name="T21" fmla="*/ 409 h 463"/>
                <a:gd name="T22" fmla="*/ 345 w 345"/>
                <a:gd name="T23" fmla="*/ 463 h 463"/>
                <a:gd name="T24" fmla="*/ 0 w 345"/>
                <a:gd name="T25" fmla="*/ 463 h 4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5"/>
                <a:gd name="T40" fmla="*/ 0 h 463"/>
                <a:gd name="T41" fmla="*/ 345 w 345"/>
                <a:gd name="T42" fmla="*/ 463 h 4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5" h="463">
                  <a:moveTo>
                    <a:pt x="0" y="463"/>
                  </a:moveTo>
                  <a:lnTo>
                    <a:pt x="0" y="0"/>
                  </a:lnTo>
                  <a:lnTo>
                    <a:pt x="334" y="0"/>
                  </a:lnTo>
                  <a:lnTo>
                    <a:pt x="334" y="55"/>
                  </a:lnTo>
                  <a:lnTo>
                    <a:pt x="61" y="55"/>
                  </a:lnTo>
                  <a:lnTo>
                    <a:pt x="61" y="197"/>
                  </a:lnTo>
                  <a:lnTo>
                    <a:pt x="316" y="197"/>
                  </a:lnTo>
                  <a:lnTo>
                    <a:pt x="316" y="251"/>
                  </a:lnTo>
                  <a:lnTo>
                    <a:pt x="61" y="251"/>
                  </a:lnTo>
                  <a:lnTo>
                    <a:pt x="61" y="409"/>
                  </a:lnTo>
                  <a:lnTo>
                    <a:pt x="345" y="409"/>
                  </a:lnTo>
                  <a:lnTo>
                    <a:pt x="345" y="463"/>
                  </a:lnTo>
                  <a:lnTo>
                    <a:pt x="0" y="46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11" name="Freeform 369"/>
            <p:cNvSpPr>
              <a:spLocks noEditPoints="1"/>
            </p:cNvSpPr>
            <p:nvPr/>
          </p:nvSpPr>
          <p:spPr bwMode="auto">
            <a:xfrm>
              <a:off x="1143" y="1428"/>
              <a:ext cx="408" cy="463"/>
            </a:xfrm>
            <a:custGeom>
              <a:avLst/>
              <a:gdLst>
                <a:gd name="T0" fmla="*/ 0 w 301"/>
                <a:gd name="T1" fmla="*/ 525931 h 341"/>
                <a:gd name="T2" fmla="*/ 0 w 301"/>
                <a:gd name="T3" fmla="*/ 0 h 341"/>
                <a:gd name="T4" fmla="*/ 224247 w 301"/>
                <a:gd name="T5" fmla="*/ 0 h 341"/>
                <a:gd name="T6" fmla="*/ 327727 w 301"/>
                <a:gd name="T7" fmla="*/ 13727 h 341"/>
                <a:gd name="T8" fmla="*/ 383214 w 301"/>
                <a:gd name="T9" fmla="*/ 64758 h 341"/>
                <a:gd name="T10" fmla="*/ 404080 w 301"/>
                <a:gd name="T11" fmla="*/ 142862 h 341"/>
                <a:gd name="T12" fmla="*/ 369020 w 301"/>
                <a:gd name="T13" fmla="*/ 237326 h 341"/>
                <a:gd name="T14" fmla="*/ 262292 w 301"/>
                <a:gd name="T15" fmla="*/ 287524 h 341"/>
                <a:gd name="T16" fmla="*/ 302045 w 301"/>
                <a:gd name="T17" fmla="*/ 313371 h 341"/>
                <a:gd name="T18" fmla="*/ 356482 w 301"/>
                <a:gd name="T19" fmla="*/ 382905 h 341"/>
                <a:gd name="T20" fmla="*/ 445792 w 301"/>
                <a:gd name="T21" fmla="*/ 525931 h 341"/>
                <a:gd name="T22" fmla="*/ 361644 w 301"/>
                <a:gd name="T23" fmla="*/ 525931 h 341"/>
                <a:gd name="T24" fmla="*/ 294682 w 301"/>
                <a:gd name="T25" fmla="*/ 416104 h 341"/>
                <a:gd name="T26" fmla="*/ 245559 w 301"/>
                <a:gd name="T27" fmla="*/ 343684 h 341"/>
                <a:gd name="T28" fmla="*/ 211923 w 301"/>
                <a:gd name="T29" fmla="*/ 308126 h 341"/>
                <a:gd name="T30" fmla="*/ 182015 w 301"/>
                <a:gd name="T31" fmla="*/ 294183 h 341"/>
                <a:gd name="T32" fmla="*/ 145211 w 301"/>
                <a:gd name="T33" fmla="*/ 292308 h 341"/>
                <a:gd name="T34" fmla="*/ 66962 w 301"/>
                <a:gd name="T35" fmla="*/ 292308 h 341"/>
                <a:gd name="T36" fmla="*/ 66962 w 301"/>
                <a:gd name="T37" fmla="*/ 525931 h 341"/>
                <a:gd name="T38" fmla="*/ 0 w 301"/>
                <a:gd name="T39" fmla="*/ 525931 h 341"/>
                <a:gd name="T40" fmla="*/ 66962 w 301"/>
                <a:gd name="T41" fmla="*/ 232289 h 341"/>
                <a:gd name="T42" fmla="*/ 209357 w 301"/>
                <a:gd name="T43" fmla="*/ 232289 h 341"/>
                <a:gd name="T44" fmla="*/ 282714 w 301"/>
                <a:gd name="T45" fmla="*/ 222165 h 341"/>
                <a:gd name="T46" fmla="*/ 321501 w 301"/>
                <a:gd name="T47" fmla="*/ 191123 h 341"/>
                <a:gd name="T48" fmla="*/ 334422 w 301"/>
                <a:gd name="T49" fmla="*/ 142862 h 341"/>
                <a:gd name="T50" fmla="*/ 309394 w 301"/>
                <a:gd name="T51" fmla="*/ 82095 h 341"/>
                <a:gd name="T52" fmla="*/ 226051 w 301"/>
                <a:gd name="T53" fmla="*/ 59048 h 341"/>
                <a:gd name="T54" fmla="*/ 66962 w 301"/>
                <a:gd name="T55" fmla="*/ 59048 h 341"/>
                <a:gd name="T56" fmla="*/ 66962 w 301"/>
                <a:gd name="T57" fmla="*/ 232289 h 3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1"/>
                <a:gd name="T88" fmla="*/ 0 h 341"/>
                <a:gd name="T89" fmla="*/ 301 w 301"/>
                <a:gd name="T90" fmla="*/ 341 h 3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1" h="341">
                  <a:moveTo>
                    <a:pt x="0" y="341"/>
                  </a:moveTo>
                  <a:cubicBezTo>
                    <a:pt x="0" y="0"/>
                    <a:pt x="0" y="0"/>
                    <a:pt x="0" y="0"/>
                  </a:cubicBezTo>
                  <a:cubicBezTo>
                    <a:pt x="151" y="0"/>
                    <a:pt x="151" y="0"/>
                    <a:pt x="151" y="0"/>
                  </a:cubicBezTo>
                  <a:cubicBezTo>
                    <a:pt x="182" y="0"/>
                    <a:pt x="205" y="3"/>
                    <a:pt x="221" y="9"/>
                  </a:cubicBezTo>
                  <a:cubicBezTo>
                    <a:pt x="236" y="15"/>
                    <a:pt x="249" y="26"/>
                    <a:pt x="259" y="42"/>
                  </a:cubicBezTo>
                  <a:cubicBezTo>
                    <a:pt x="268" y="57"/>
                    <a:pt x="273" y="74"/>
                    <a:pt x="273" y="93"/>
                  </a:cubicBezTo>
                  <a:cubicBezTo>
                    <a:pt x="273" y="117"/>
                    <a:pt x="265" y="138"/>
                    <a:pt x="249" y="154"/>
                  </a:cubicBezTo>
                  <a:cubicBezTo>
                    <a:pt x="234" y="171"/>
                    <a:pt x="209" y="182"/>
                    <a:pt x="177" y="186"/>
                  </a:cubicBezTo>
                  <a:cubicBezTo>
                    <a:pt x="189" y="192"/>
                    <a:pt x="198" y="197"/>
                    <a:pt x="204" y="203"/>
                  </a:cubicBezTo>
                  <a:cubicBezTo>
                    <a:pt x="217" y="215"/>
                    <a:pt x="230" y="230"/>
                    <a:pt x="241" y="248"/>
                  </a:cubicBezTo>
                  <a:cubicBezTo>
                    <a:pt x="301" y="341"/>
                    <a:pt x="301" y="341"/>
                    <a:pt x="301" y="341"/>
                  </a:cubicBezTo>
                  <a:cubicBezTo>
                    <a:pt x="244" y="341"/>
                    <a:pt x="244" y="341"/>
                    <a:pt x="244" y="341"/>
                  </a:cubicBezTo>
                  <a:cubicBezTo>
                    <a:pt x="199" y="270"/>
                    <a:pt x="199" y="270"/>
                    <a:pt x="199" y="270"/>
                  </a:cubicBezTo>
                  <a:cubicBezTo>
                    <a:pt x="186" y="250"/>
                    <a:pt x="175" y="234"/>
                    <a:pt x="166" y="223"/>
                  </a:cubicBezTo>
                  <a:cubicBezTo>
                    <a:pt x="158" y="212"/>
                    <a:pt x="150" y="205"/>
                    <a:pt x="143" y="200"/>
                  </a:cubicBezTo>
                  <a:cubicBezTo>
                    <a:pt x="137" y="196"/>
                    <a:pt x="130" y="193"/>
                    <a:pt x="123" y="191"/>
                  </a:cubicBezTo>
                  <a:cubicBezTo>
                    <a:pt x="118" y="190"/>
                    <a:pt x="109" y="190"/>
                    <a:pt x="98" y="190"/>
                  </a:cubicBezTo>
                  <a:cubicBezTo>
                    <a:pt x="45" y="190"/>
                    <a:pt x="45" y="190"/>
                    <a:pt x="45" y="190"/>
                  </a:cubicBezTo>
                  <a:cubicBezTo>
                    <a:pt x="45" y="341"/>
                    <a:pt x="45" y="341"/>
                    <a:pt x="45" y="341"/>
                  </a:cubicBezTo>
                  <a:lnTo>
                    <a:pt x="0" y="341"/>
                  </a:lnTo>
                  <a:close/>
                  <a:moveTo>
                    <a:pt x="45" y="151"/>
                  </a:moveTo>
                  <a:cubicBezTo>
                    <a:pt x="142" y="151"/>
                    <a:pt x="142" y="151"/>
                    <a:pt x="142" y="151"/>
                  </a:cubicBezTo>
                  <a:cubicBezTo>
                    <a:pt x="163" y="151"/>
                    <a:pt x="179" y="149"/>
                    <a:pt x="191" y="144"/>
                  </a:cubicBezTo>
                  <a:cubicBezTo>
                    <a:pt x="202" y="140"/>
                    <a:pt x="211" y="133"/>
                    <a:pt x="217" y="124"/>
                  </a:cubicBezTo>
                  <a:cubicBezTo>
                    <a:pt x="223" y="114"/>
                    <a:pt x="226" y="104"/>
                    <a:pt x="226" y="93"/>
                  </a:cubicBezTo>
                  <a:cubicBezTo>
                    <a:pt x="226" y="77"/>
                    <a:pt x="220" y="64"/>
                    <a:pt x="209" y="53"/>
                  </a:cubicBezTo>
                  <a:cubicBezTo>
                    <a:pt x="197" y="43"/>
                    <a:pt x="178" y="38"/>
                    <a:pt x="153" y="38"/>
                  </a:cubicBezTo>
                  <a:cubicBezTo>
                    <a:pt x="45" y="38"/>
                    <a:pt x="45" y="38"/>
                    <a:pt x="45" y="38"/>
                  </a:cubicBezTo>
                  <a:lnTo>
                    <a:pt x="45" y="15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12" name="Freeform 370"/>
            <p:cNvSpPr>
              <a:spLocks/>
            </p:cNvSpPr>
            <p:nvPr/>
          </p:nvSpPr>
          <p:spPr bwMode="auto">
            <a:xfrm>
              <a:off x="1593" y="1420"/>
              <a:ext cx="428" cy="479"/>
            </a:xfrm>
            <a:custGeom>
              <a:avLst/>
              <a:gdLst>
                <a:gd name="T0" fmla="*/ 267773 w 315"/>
                <a:gd name="T1" fmla="*/ 323516 h 353"/>
                <a:gd name="T2" fmla="*/ 267773 w 315"/>
                <a:gd name="T3" fmla="*/ 263565 h 353"/>
                <a:gd name="T4" fmla="*/ 494348 w 315"/>
                <a:gd name="T5" fmla="*/ 263565 h 353"/>
                <a:gd name="T6" fmla="*/ 494348 w 315"/>
                <a:gd name="T7" fmla="*/ 455205 h 353"/>
                <a:gd name="T8" fmla="*/ 388112 w 315"/>
                <a:gd name="T9" fmla="*/ 515880 h 353"/>
                <a:gd name="T10" fmla="*/ 272030 w 315"/>
                <a:gd name="T11" fmla="*/ 536306 h 353"/>
                <a:gd name="T12" fmla="*/ 130458 w 315"/>
                <a:gd name="T13" fmla="*/ 502212 h 353"/>
                <a:gd name="T14" fmla="*/ 33188 w 315"/>
                <a:gd name="T15" fmla="*/ 408725 h 353"/>
                <a:gd name="T16" fmla="*/ 0 w 315"/>
                <a:gd name="T17" fmla="*/ 270662 h 353"/>
                <a:gd name="T18" fmla="*/ 33188 w 315"/>
                <a:gd name="T19" fmla="*/ 129223 h 353"/>
                <a:gd name="T20" fmla="*/ 125710 w 315"/>
                <a:gd name="T21" fmla="*/ 31554 h 353"/>
                <a:gd name="T22" fmla="*/ 267773 w 315"/>
                <a:gd name="T23" fmla="*/ 0 h 353"/>
                <a:gd name="T24" fmla="*/ 372673 w 315"/>
                <a:gd name="T25" fmla="*/ 18520 h 353"/>
                <a:gd name="T26" fmla="*/ 446449 w 315"/>
                <a:gd name="T27" fmla="*/ 69340 h 353"/>
                <a:gd name="T28" fmla="*/ 485913 w 315"/>
                <a:gd name="T29" fmla="*/ 154636 h 353"/>
                <a:gd name="T30" fmla="*/ 423591 w 315"/>
                <a:gd name="T31" fmla="*/ 171832 h 353"/>
                <a:gd name="T32" fmla="*/ 393202 w 315"/>
                <a:gd name="T33" fmla="*/ 109165 h 353"/>
                <a:gd name="T34" fmla="*/ 341245 w 315"/>
                <a:gd name="T35" fmla="*/ 72025 h 353"/>
                <a:gd name="T36" fmla="*/ 267773 w 315"/>
                <a:gd name="T37" fmla="*/ 59287 h 353"/>
                <a:gd name="T38" fmla="*/ 183105 w 315"/>
                <a:gd name="T39" fmla="*/ 72025 h 353"/>
                <a:gd name="T40" fmla="*/ 125710 w 315"/>
                <a:gd name="T41" fmla="*/ 110562 h 353"/>
                <a:gd name="T42" fmla="*/ 94452 w 315"/>
                <a:gd name="T43" fmla="*/ 162108 h 353"/>
                <a:gd name="T44" fmla="*/ 73597 w 315"/>
                <a:gd name="T45" fmla="*/ 265747 h 353"/>
                <a:gd name="T46" fmla="*/ 97144 w 315"/>
                <a:gd name="T47" fmla="*/ 382794 h 353"/>
                <a:gd name="T48" fmla="*/ 170178 w 315"/>
                <a:gd name="T49" fmla="*/ 451119 h 353"/>
                <a:gd name="T50" fmla="*/ 269972 w 315"/>
                <a:gd name="T51" fmla="*/ 473489 h 353"/>
                <a:gd name="T52" fmla="*/ 359240 w 315"/>
                <a:gd name="T53" fmla="*/ 456699 h 353"/>
                <a:gd name="T54" fmla="*/ 424387 w 315"/>
                <a:gd name="T55" fmla="*/ 420569 h 353"/>
                <a:gd name="T56" fmla="*/ 424387 w 315"/>
                <a:gd name="T57" fmla="*/ 323516 h 353"/>
                <a:gd name="T58" fmla="*/ 267773 w 315"/>
                <a:gd name="T59" fmla="*/ 323516 h 3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5"/>
                <a:gd name="T91" fmla="*/ 0 h 353"/>
                <a:gd name="T92" fmla="*/ 315 w 315"/>
                <a:gd name="T93" fmla="*/ 353 h 3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5" h="353">
                  <a:moveTo>
                    <a:pt x="171" y="213"/>
                  </a:moveTo>
                  <a:cubicBezTo>
                    <a:pt x="171" y="173"/>
                    <a:pt x="171" y="173"/>
                    <a:pt x="171" y="173"/>
                  </a:cubicBezTo>
                  <a:cubicBezTo>
                    <a:pt x="315" y="173"/>
                    <a:pt x="315" y="173"/>
                    <a:pt x="315" y="173"/>
                  </a:cubicBezTo>
                  <a:cubicBezTo>
                    <a:pt x="315" y="300"/>
                    <a:pt x="315" y="300"/>
                    <a:pt x="315" y="300"/>
                  </a:cubicBezTo>
                  <a:cubicBezTo>
                    <a:pt x="293" y="317"/>
                    <a:pt x="270" y="331"/>
                    <a:pt x="247" y="340"/>
                  </a:cubicBezTo>
                  <a:cubicBezTo>
                    <a:pt x="223" y="349"/>
                    <a:pt x="199" y="353"/>
                    <a:pt x="174" y="353"/>
                  </a:cubicBezTo>
                  <a:cubicBezTo>
                    <a:pt x="141" y="353"/>
                    <a:pt x="110" y="346"/>
                    <a:pt x="83" y="331"/>
                  </a:cubicBezTo>
                  <a:cubicBezTo>
                    <a:pt x="56" y="317"/>
                    <a:pt x="35" y="296"/>
                    <a:pt x="21" y="269"/>
                  </a:cubicBezTo>
                  <a:cubicBezTo>
                    <a:pt x="7" y="242"/>
                    <a:pt x="0" y="212"/>
                    <a:pt x="0" y="178"/>
                  </a:cubicBezTo>
                  <a:cubicBezTo>
                    <a:pt x="0" y="145"/>
                    <a:pt x="7" y="114"/>
                    <a:pt x="21" y="85"/>
                  </a:cubicBezTo>
                  <a:cubicBezTo>
                    <a:pt x="35" y="57"/>
                    <a:pt x="55" y="35"/>
                    <a:pt x="81" y="21"/>
                  </a:cubicBezTo>
                  <a:cubicBezTo>
                    <a:pt x="107" y="7"/>
                    <a:pt x="137" y="0"/>
                    <a:pt x="171" y="0"/>
                  </a:cubicBezTo>
                  <a:cubicBezTo>
                    <a:pt x="195" y="0"/>
                    <a:pt x="218" y="4"/>
                    <a:pt x="238" y="12"/>
                  </a:cubicBezTo>
                  <a:cubicBezTo>
                    <a:pt x="258" y="20"/>
                    <a:pt x="273" y="31"/>
                    <a:pt x="285" y="46"/>
                  </a:cubicBezTo>
                  <a:cubicBezTo>
                    <a:pt x="296" y="60"/>
                    <a:pt x="304" y="79"/>
                    <a:pt x="310" y="102"/>
                  </a:cubicBezTo>
                  <a:cubicBezTo>
                    <a:pt x="270" y="113"/>
                    <a:pt x="270" y="113"/>
                    <a:pt x="270" y="113"/>
                  </a:cubicBezTo>
                  <a:cubicBezTo>
                    <a:pt x="264" y="95"/>
                    <a:pt x="258" y="82"/>
                    <a:pt x="251" y="72"/>
                  </a:cubicBezTo>
                  <a:cubicBezTo>
                    <a:pt x="243" y="62"/>
                    <a:pt x="232" y="54"/>
                    <a:pt x="218" y="48"/>
                  </a:cubicBezTo>
                  <a:cubicBezTo>
                    <a:pt x="204" y="42"/>
                    <a:pt x="188" y="39"/>
                    <a:pt x="171" y="39"/>
                  </a:cubicBezTo>
                  <a:cubicBezTo>
                    <a:pt x="150" y="39"/>
                    <a:pt x="133" y="42"/>
                    <a:pt x="117" y="48"/>
                  </a:cubicBezTo>
                  <a:cubicBezTo>
                    <a:pt x="102" y="55"/>
                    <a:pt x="90" y="63"/>
                    <a:pt x="81" y="73"/>
                  </a:cubicBezTo>
                  <a:cubicBezTo>
                    <a:pt x="72" y="83"/>
                    <a:pt x="65" y="95"/>
                    <a:pt x="60" y="107"/>
                  </a:cubicBezTo>
                  <a:cubicBezTo>
                    <a:pt x="51" y="128"/>
                    <a:pt x="47" y="151"/>
                    <a:pt x="47" y="175"/>
                  </a:cubicBezTo>
                  <a:cubicBezTo>
                    <a:pt x="47" y="206"/>
                    <a:pt x="52" y="231"/>
                    <a:pt x="62" y="252"/>
                  </a:cubicBezTo>
                  <a:cubicBezTo>
                    <a:pt x="73" y="272"/>
                    <a:pt x="88" y="287"/>
                    <a:pt x="108" y="297"/>
                  </a:cubicBezTo>
                  <a:cubicBezTo>
                    <a:pt x="128" y="307"/>
                    <a:pt x="149" y="312"/>
                    <a:pt x="172" y="312"/>
                  </a:cubicBezTo>
                  <a:cubicBezTo>
                    <a:pt x="191" y="312"/>
                    <a:pt x="210" y="309"/>
                    <a:pt x="229" y="301"/>
                  </a:cubicBezTo>
                  <a:cubicBezTo>
                    <a:pt x="248" y="293"/>
                    <a:pt x="262" y="285"/>
                    <a:pt x="271" y="277"/>
                  </a:cubicBezTo>
                  <a:cubicBezTo>
                    <a:pt x="271" y="213"/>
                    <a:pt x="271" y="213"/>
                    <a:pt x="271" y="213"/>
                  </a:cubicBezTo>
                  <a:lnTo>
                    <a:pt x="171" y="21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13" name="Freeform 371"/>
            <p:cNvSpPr>
              <a:spLocks/>
            </p:cNvSpPr>
            <p:nvPr/>
          </p:nvSpPr>
          <p:spPr bwMode="auto">
            <a:xfrm>
              <a:off x="2064" y="1428"/>
              <a:ext cx="423" cy="463"/>
            </a:xfrm>
            <a:custGeom>
              <a:avLst/>
              <a:gdLst>
                <a:gd name="T0" fmla="*/ 195242 w 312"/>
                <a:gd name="T1" fmla="*/ 525931 h 341"/>
                <a:gd name="T2" fmla="*/ 195242 w 312"/>
                <a:gd name="T3" fmla="*/ 303198 h 341"/>
                <a:gd name="T4" fmla="*/ 0 w 312"/>
                <a:gd name="T5" fmla="*/ 0 h 341"/>
                <a:gd name="T6" fmla="*/ 82355 w 312"/>
                <a:gd name="T7" fmla="*/ 0 h 341"/>
                <a:gd name="T8" fmla="*/ 181609 w 312"/>
                <a:gd name="T9" fmla="*/ 158558 h 341"/>
                <a:gd name="T10" fmla="*/ 231786 w 312"/>
                <a:gd name="T11" fmla="*/ 248080 h 341"/>
                <a:gd name="T12" fmla="*/ 288580 w 312"/>
                <a:gd name="T13" fmla="*/ 154747 h 341"/>
                <a:gd name="T14" fmla="*/ 387190 w 312"/>
                <a:gd name="T15" fmla="*/ 0 h 341"/>
                <a:gd name="T16" fmla="*/ 463752 w 312"/>
                <a:gd name="T17" fmla="*/ 0 h 341"/>
                <a:gd name="T18" fmla="*/ 262038 w 312"/>
                <a:gd name="T19" fmla="*/ 303198 h 341"/>
                <a:gd name="T20" fmla="*/ 262038 w 312"/>
                <a:gd name="T21" fmla="*/ 525931 h 341"/>
                <a:gd name="T22" fmla="*/ 195242 w 312"/>
                <a:gd name="T23" fmla="*/ 525931 h 3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2"/>
                <a:gd name="T37" fmla="*/ 0 h 341"/>
                <a:gd name="T38" fmla="*/ 312 w 312"/>
                <a:gd name="T39" fmla="*/ 341 h 3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2" h="341">
                  <a:moveTo>
                    <a:pt x="131" y="341"/>
                  </a:moveTo>
                  <a:cubicBezTo>
                    <a:pt x="131" y="197"/>
                    <a:pt x="131" y="197"/>
                    <a:pt x="131" y="197"/>
                  </a:cubicBezTo>
                  <a:cubicBezTo>
                    <a:pt x="0" y="0"/>
                    <a:pt x="0" y="0"/>
                    <a:pt x="0" y="0"/>
                  </a:cubicBezTo>
                  <a:cubicBezTo>
                    <a:pt x="55" y="0"/>
                    <a:pt x="55" y="0"/>
                    <a:pt x="55" y="0"/>
                  </a:cubicBezTo>
                  <a:cubicBezTo>
                    <a:pt x="122" y="103"/>
                    <a:pt x="122" y="103"/>
                    <a:pt x="122" y="103"/>
                  </a:cubicBezTo>
                  <a:cubicBezTo>
                    <a:pt x="134" y="122"/>
                    <a:pt x="146" y="141"/>
                    <a:pt x="156" y="161"/>
                  </a:cubicBezTo>
                  <a:cubicBezTo>
                    <a:pt x="167" y="143"/>
                    <a:pt x="179" y="123"/>
                    <a:pt x="194" y="100"/>
                  </a:cubicBezTo>
                  <a:cubicBezTo>
                    <a:pt x="260" y="0"/>
                    <a:pt x="260" y="0"/>
                    <a:pt x="260" y="0"/>
                  </a:cubicBezTo>
                  <a:cubicBezTo>
                    <a:pt x="312" y="0"/>
                    <a:pt x="312" y="0"/>
                    <a:pt x="312" y="0"/>
                  </a:cubicBezTo>
                  <a:cubicBezTo>
                    <a:pt x="176" y="197"/>
                    <a:pt x="176" y="197"/>
                    <a:pt x="176" y="197"/>
                  </a:cubicBezTo>
                  <a:cubicBezTo>
                    <a:pt x="176" y="341"/>
                    <a:pt x="176" y="341"/>
                    <a:pt x="176" y="341"/>
                  </a:cubicBezTo>
                  <a:lnTo>
                    <a:pt x="131" y="3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2" name="Group 532"/>
          <p:cNvGrpSpPr>
            <a:grpSpLocks/>
          </p:cNvGrpSpPr>
          <p:nvPr/>
        </p:nvGrpSpPr>
        <p:grpSpPr bwMode="auto">
          <a:xfrm>
            <a:off x="378571" y="2619388"/>
            <a:ext cx="376188" cy="103585"/>
            <a:chOff x="-318" y="5922"/>
            <a:chExt cx="1338" cy="368"/>
          </a:xfrm>
        </p:grpSpPr>
        <p:sp>
          <p:nvSpPr>
            <p:cNvPr id="8503" name="Freeform 372"/>
            <p:cNvSpPr>
              <a:spLocks noEditPoints="1"/>
            </p:cNvSpPr>
            <p:nvPr/>
          </p:nvSpPr>
          <p:spPr bwMode="auto">
            <a:xfrm>
              <a:off x="-318" y="5922"/>
              <a:ext cx="339" cy="368"/>
            </a:xfrm>
            <a:custGeom>
              <a:avLst/>
              <a:gdLst>
                <a:gd name="T0" fmla="*/ 0 w 250"/>
                <a:gd name="T1" fmla="*/ 215558 h 271"/>
                <a:gd name="T2" fmla="*/ 52121 w 250"/>
                <a:gd name="T3" fmla="*/ 56929 h 271"/>
                <a:gd name="T4" fmla="*/ 187513 w 250"/>
                <a:gd name="T5" fmla="*/ 0 h 271"/>
                <a:gd name="T6" fmla="*/ 284524 w 250"/>
                <a:gd name="T7" fmla="*/ 27759 h 271"/>
                <a:gd name="T8" fmla="*/ 349463 w 250"/>
                <a:gd name="T9" fmla="*/ 102566 h 271"/>
                <a:gd name="T10" fmla="*/ 373730 w 250"/>
                <a:gd name="T11" fmla="*/ 210598 h 271"/>
                <a:gd name="T12" fmla="*/ 349463 w 250"/>
                <a:gd name="T13" fmla="*/ 320396 h 271"/>
                <a:gd name="T14" fmla="*/ 280758 w 250"/>
                <a:gd name="T15" fmla="*/ 393651 h 271"/>
                <a:gd name="T16" fmla="*/ 187513 w 250"/>
                <a:gd name="T17" fmla="*/ 418913 h 271"/>
                <a:gd name="T18" fmla="*/ 87090 w 250"/>
                <a:gd name="T19" fmla="*/ 391089 h 271"/>
                <a:gd name="T20" fmla="*/ 22244 w 250"/>
                <a:gd name="T21" fmla="*/ 315296 h 271"/>
                <a:gd name="T22" fmla="*/ 0 w 250"/>
                <a:gd name="T23" fmla="*/ 215558 h 271"/>
                <a:gd name="T24" fmla="*/ 53299 w 250"/>
                <a:gd name="T25" fmla="*/ 215949 h 271"/>
                <a:gd name="T26" fmla="*/ 91664 w 250"/>
                <a:gd name="T27" fmla="*/ 331129 h 271"/>
                <a:gd name="T28" fmla="*/ 187513 w 250"/>
                <a:gd name="T29" fmla="*/ 372109 h 271"/>
                <a:gd name="T30" fmla="*/ 282070 w 250"/>
                <a:gd name="T31" fmla="*/ 331129 h 271"/>
                <a:gd name="T32" fmla="*/ 319357 w 250"/>
                <a:gd name="T33" fmla="*/ 210598 h 271"/>
                <a:gd name="T34" fmla="*/ 303086 w 250"/>
                <a:gd name="T35" fmla="*/ 124236 h 271"/>
                <a:gd name="T36" fmla="*/ 255965 w 250"/>
                <a:gd name="T37" fmla="*/ 66025 h 271"/>
                <a:gd name="T38" fmla="*/ 187513 w 250"/>
                <a:gd name="T39" fmla="*/ 46769 h 271"/>
                <a:gd name="T40" fmla="*/ 92608 w 250"/>
                <a:gd name="T41" fmla="*/ 86085 h 271"/>
                <a:gd name="T42" fmla="*/ 53299 w 250"/>
                <a:gd name="T43" fmla="*/ 215949 h 2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0"/>
                <a:gd name="T67" fmla="*/ 0 h 271"/>
                <a:gd name="T68" fmla="*/ 250 w 250"/>
                <a:gd name="T69" fmla="*/ 271 h 2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0" h="271">
                  <a:moveTo>
                    <a:pt x="0" y="139"/>
                  </a:moveTo>
                  <a:cubicBezTo>
                    <a:pt x="0" y="96"/>
                    <a:pt x="12" y="62"/>
                    <a:pt x="35" y="37"/>
                  </a:cubicBezTo>
                  <a:cubicBezTo>
                    <a:pt x="58" y="13"/>
                    <a:pt x="88" y="0"/>
                    <a:pt x="125" y="0"/>
                  </a:cubicBezTo>
                  <a:cubicBezTo>
                    <a:pt x="149" y="0"/>
                    <a:pt x="171" y="6"/>
                    <a:pt x="190" y="18"/>
                  </a:cubicBezTo>
                  <a:cubicBezTo>
                    <a:pt x="210" y="29"/>
                    <a:pt x="224" y="45"/>
                    <a:pt x="234" y="66"/>
                  </a:cubicBezTo>
                  <a:cubicBezTo>
                    <a:pt x="245" y="86"/>
                    <a:pt x="250" y="110"/>
                    <a:pt x="250" y="136"/>
                  </a:cubicBezTo>
                  <a:cubicBezTo>
                    <a:pt x="250" y="162"/>
                    <a:pt x="244" y="186"/>
                    <a:pt x="234" y="207"/>
                  </a:cubicBezTo>
                  <a:cubicBezTo>
                    <a:pt x="223" y="228"/>
                    <a:pt x="208" y="244"/>
                    <a:pt x="188" y="255"/>
                  </a:cubicBezTo>
                  <a:cubicBezTo>
                    <a:pt x="169" y="265"/>
                    <a:pt x="147" y="271"/>
                    <a:pt x="125" y="271"/>
                  </a:cubicBezTo>
                  <a:cubicBezTo>
                    <a:pt x="100" y="271"/>
                    <a:pt x="78" y="265"/>
                    <a:pt x="59" y="253"/>
                  </a:cubicBezTo>
                  <a:cubicBezTo>
                    <a:pt x="39" y="241"/>
                    <a:pt x="25" y="225"/>
                    <a:pt x="15" y="204"/>
                  </a:cubicBezTo>
                  <a:cubicBezTo>
                    <a:pt x="5" y="184"/>
                    <a:pt x="0" y="162"/>
                    <a:pt x="0" y="139"/>
                  </a:cubicBezTo>
                  <a:close/>
                  <a:moveTo>
                    <a:pt x="36" y="140"/>
                  </a:moveTo>
                  <a:cubicBezTo>
                    <a:pt x="36" y="171"/>
                    <a:pt x="44" y="196"/>
                    <a:pt x="61" y="214"/>
                  </a:cubicBezTo>
                  <a:cubicBezTo>
                    <a:pt x="78" y="232"/>
                    <a:pt x="99" y="241"/>
                    <a:pt x="125" y="241"/>
                  </a:cubicBezTo>
                  <a:cubicBezTo>
                    <a:pt x="151" y="241"/>
                    <a:pt x="172" y="232"/>
                    <a:pt x="189" y="214"/>
                  </a:cubicBezTo>
                  <a:cubicBezTo>
                    <a:pt x="206" y="195"/>
                    <a:pt x="214" y="169"/>
                    <a:pt x="214" y="136"/>
                  </a:cubicBezTo>
                  <a:cubicBezTo>
                    <a:pt x="214" y="115"/>
                    <a:pt x="210" y="96"/>
                    <a:pt x="203" y="80"/>
                  </a:cubicBezTo>
                  <a:cubicBezTo>
                    <a:pt x="196" y="64"/>
                    <a:pt x="186" y="52"/>
                    <a:pt x="172" y="43"/>
                  </a:cubicBezTo>
                  <a:cubicBezTo>
                    <a:pt x="158" y="35"/>
                    <a:pt x="142" y="30"/>
                    <a:pt x="125" y="30"/>
                  </a:cubicBezTo>
                  <a:cubicBezTo>
                    <a:pt x="101" y="30"/>
                    <a:pt x="80" y="39"/>
                    <a:pt x="62" y="55"/>
                  </a:cubicBezTo>
                  <a:cubicBezTo>
                    <a:pt x="44" y="72"/>
                    <a:pt x="36" y="100"/>
                    <a:pt x="36" y="14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4" name="Freeform 373"/>
            <p:cNvSpPr>
              <a:spLocks noEditPoints="1"/>
            </p:cNvSpPr>
            <p:nvPr/>
          </p:nvSpPr>
          <p:spPr bwMode="auto">
            <a:xfrm>
              <a:off x="81" y="5929"/>
              <a:ext cx="271" cy="354"/>
            </a:xfrm>
            <a:custGeom>
              <a:avLst/>
              <a:gdLst>
                <a:gd name="T0" fmla="*/ 0 w 200"/>
                <a:gd name="T1" fmla="*/ 392015 h 261"/>
                <a:gd name="T2" fmla="*/ 0 w 200"/>
                <a:gd name="T3" fmla="*/ 0 h 261"/>
                <a:gd name="T4" fmla="*/ 145801 w 200"/>
                <a:gd name="T5" fmla="*/ 0 h 261"/>
                <a:gd name="T6" fmla="*/ 202506 w 200"/>
                <a:gd name="T7" fmla="*/ 4007 h 261"/>
                <a:gd name="T8" fmla="*/ 250553 w 200"/>
                <a:gd name="T9" fmla="*/ 22309 h 261"/>
                <a:gd name="T10" fmla="*/ 281114 w 200"/>
                <a:gd name="T11" fmla="*/ 59590 h 261"/>
                <a:gd name="T12" fmla="*/ 293154 w 200"/>
                <a:gd name="T13" fmla="*/ 114512 h 261"/>
                <a:gd name="T14" fmla="*/ 261160 w 200"/>
                <a:gd name="T15" fmla="*/ 199135 h 261"/>
                <a:gd name="T16" fmla="*/ 149451 w 200"/>
                <a:gd name="T17" fmla="*/ 233089 h 261"/>
                <a:gd name="T18" fmla="*/ 51352 w 200"/>
                <a:gd name="T19" fmla="*/ 233089 h 261"/>
                <a:gd name="T20" fmla="*/ 51352 w 200"/>
                <a:gd name="T21" fmla="*/ 392015 h 261"/>
                <a:gd name="T22" fmla="*/ 0 w 200"/>
                <a:gd name="T23" fmla="*/ 392015 h 261"/>
                <a:gd name="T24" fmla="*/ 51352 w 200"/>
                <a:gd name="T25" fmla="*/ 185712 h 261"/>
                <a:gd name="T26" fmla="*/ 149451 w 200"/>
                <a:gd name="T27" fmla="*/ 185712 h 261"/>
                <a:gd name="T28" fmla="*/ 219778 w 200"/>
                <a:gd name="T29" fmla="*/ 167915 h 261"/>
                <a:gd name="T30" fmla="*/ 240514 w 200"/>
                <a:gd name="T31" fmla="*/ 114866 h 261"/>
                <a:gd name="T32" fmla="*/ 229094 w 200"/>
                <a:gd name="T33" fmla="*/ 73294 h 261"/>
                <a:gd name="T34" fmla="*/ 197560 w 200"/>
                <a:gd name="T35" fmla="*/ 50127 h 261"/>
                <a:gd name="T36" fmla="*/ 149451 w 200"/>
                <a:gd name="T37" fmla="*/ 46036 h 261"/>
                <a:gd name="T38" fmla="*/ 51352 w 200"/>
                <a:gd name="T39" fmla="*/ 46036 h 261"/>
                <a:gd name="T40" fmla="*/ 51352 w 200"/>
                <a:gd name="T41" fmla="*/ 185712 h 2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0"/>
                <a:gd name="T64" fmla="*/ 0 h 261"/>
                <a:gd name="T65" fmla="*/ 200 w 200"/>
                <a:gd name="T66" fmla="*/ 261 h 2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0" h="261">
                  <a:moveTo>
                    <a:pt x="0" y="261"/>
                  </a:moveTo>
                  <a:cubicBezTo>
                    <a:pt x="0" y="0"/>
                    <a:pt x="0" y="0"/>
                    <a:pt x="0" y="0"/>
                  </a:cubicBezTo>
                  <a:cubicBezTo>
                    <a:pt x="99" y="0"/>
                    <a:pt x="99" y="0"/>
                    <a:pt x="99" y="0"/>
                  </a:cubicBezTo>
                  <a:cubicBezTo>
                    <a:pt x="116" y="0"/>
                    <a:pt x="129" y="1"/>
                    <a:pt x="138" y="3"/>
                  </a:cubicBezTo>
                  <a:cubicBezTo>
                    <a:pt x="151" y="5"/>
                    <a:pt x="162" y="9"/>
                    <a:pt x="171" y="15"/>
                  </a:cubicBezTo>
                  <a:cubicBezTo>
                    <a:pt x="179" y="21"/>
                    <a:pt x="186" y="29"/>
                    <a:pt x="192" y="40"/>
                  </a:cubicBezTo>
                  <a:cubicBezTo>
                    <a:pt x="197" y="51"/>
                    <a:pt x="200" y="63"/>
                    <a:pt x="200" y="76"/>
                  </a:cubicBezTo>
                  <a:cubicBezTo>
                    <a:pt x="200" y="98"/>
                    <a:pt x="193" y="117"/>
                    <a:pt x="178" y="132"/>
                  </a:cubicBezTo>
                  <a:cubicBezTo>
                    <a:pt x="164" y="147"/>
                    <a:pt x="139" y="155"/>
                    <a:pt x="102" y="155"/>
                  </a:cubicBezTo>
                  <a:cubicBezTo>
                    <a:pt x="35" y="155"/>
                    <a:pt x="35" y="155"/>
                    <a:pt x="35" y="155"/>
                  </a:cubicBezTo>
                  <a:cubicBezTo>
                    <a:pt x="35" y="261"/>
                    <a:pt x="35" y="261"/>
                    <a:pt x="35" y="261"/>
                  </a:cubicBezTo>
                  <a:lnTo>
                    <a:pt x="0" y="261"/>
                  </a:lnTo>
                  <a:close/>
                  <a:moveTo>
                    <a:pt x="35" y="124"/>
                  </a:moveTo>
                  <a:cubicBezTo>
                    <a:pt x="102" y="124"/>
                    <a:pt x="102" y="124"/>
                    <a:pt x="102" y="124"/>
                  </a:cubicBezTo>
                  <a:cubicBezTo>
                    <a:pt x="125" y="124"/>
                    <a:pt x="140" y="120"/>
                    <a:pt x="150" y="112"/>
                  </a:cubicBezTo>
                  <a:cubicBezTo>
                    <a:pt x="159" y="103"/>
                    <a:pt x="164" y="92"/>
                    <a:pt x="164" y="77"/>
                  </a:cubicBezTo>
                  <a:cubicBezTo>
                    <a:pt x="164" y="66"/>
                    <a:pt x="161" y="56"/>
                    <a:pt x="156" y="49"/>
                  </a:cubicBezTo>
                  <a:cubicBezTo>
                    <a:pt x="150" y="41"/>
                    <a:pt x="143" y="36"/>
                    <a:pt x="134" y="33"/>
                  </a:cubicBezTo>
                  <a:cubicBezTo>
                    <a:pt x="128" y="32"/>
                    <a:pt x="117" y="31"/>
                    <a:pt x="102" y="31"/>
                  </a:cubicBezTo>
                  <a:cubicBezTo>
                    <a:pt x="35" y="31"/>
                    <a:pt x="35" y="31"/>
                    <a:pt x="35" y="31"/>
                  </a:cubicBezTo>
                  <a:lnTo>
                    <a:pt x="35" y="12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5" name="Freeform 374"/>
            <p:cNvSpPr>
              <a:spLocks/>
            </p:cNvSpPr>
            <p:nvPr/>
          </p:nvSpPr>
          <p:spPr bwMode="auto">
            <a:xfrm>
              <a:off x="412" y="5929"/>
              <a:ext cx="264" cy="354"/>
            </a:xfrm>
            <a:custGeom>
              <a:avLst/>
              <a:gdLst>
                <a:gd name="T0" fmla="*/ 0 w 264"/>
                <a:gd name="T1" fmla="*/ 354 h 354"/>
                <a:gd name="T2" fmla="*/ 0 w 264"/>
                <a:gd name="T3" fmla="*/ 0 h 354"/>
                <a:gd name="T4" fmla="*/ 256 w 264"/>
                <a:gd name="T5" fmla="*/ 0 h 354"/>
                <a:gd name="T6" fmla="*/ 256 w 264"/>
                <a:gd name="T7" fmla="*/ 42 h 354"/>
                <a:gd name="T8" fmla="*/ 47 w 264"/>
                <a:gd name="T9" fmla="*/ 42 h 354"/>
                <a:gd name="T10" fmla="*/ 47 w 264"/>
                <a:gd name="T11" fmla="*/ 150 h 354"/>
                <a:gd name="T12" fmla="*/ 243 w 264"/>
                <a:gd name="T13" fmla="*/ 150 h 354"/>
                <a:gd name="T14" fmla="*/ 243 w 264"/>
                <a:gd name="T15" fmla="*/ 192 h 354"/>
                <a:gd name="T16" fmla="*/ 47 w 264"/>
                <a:gd name="T17" fmla="*/ 192 h 354"/>
                <a:gd name="T18" fmla="*/ 47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7" y="42"/>
                  </a:lnTo>
                  <a:lnTo>
                    <a:pt x="47" y="150"/>
                  </a:lnTo>
                  <a:lnTo>
                    <a:pt x="243" y="150"/>
                  </a:lnTo>
                  <a:lnTo>
                    <a:pt x="243" y="192"/>
                  </a:lnTo>
                  <a:lnTo>
                    <a:pt x="47" y="192"/>
                  </a:lnTo>
                  <a:lnTo>
                    <a:pt x="47"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6" name="Freeform 375"/>
            <p:cNvSpPr>
              <a:spLocks/>
            </p:cNvSpPr>
            <p:nvPr/>
          </p:nvSpPr>
          <p:spPr bwMode="auto">
            <a:xfrm>
              <a:off x="742" y="5929"/>
              <a:ext cx="278" cy="354"/>
            </a:xfrm>
            <a:custGeom>
              <a:avLst/>
              <a:gdLst>
                <a:gd name="T0" fmla="*/ 0 w 278"/>
                <a:gd name="T1" fmla="*/ 354 h 354"/>
                <a:gd name="T2" fmla="*/ 0 w 278"/>
                <a:gd name="T3" fmla="*/ 0 h 354"/>
                <a:gd name="T4" fmla="*/ 47 w 278"/>
                <a:gd name="T5" fmla="*/ 0 h 354"/>
                <a:gd name="T6" fmla="*/ 233 w 278"/>
                <a:gd name="T7" fmla="*/ 278 h 354"/>
                <a:gd name="T8" fmla="*/ 233 w 278"/>
                <a:gd name="T9" fmla="*/ 0 h 354"/>
                <a:gd name="T10" fmla="*/ 278 w 278"/>
                <a:gd name="T11" fmla="*/ 0 h 354"/>
                <a:gd name="T12" fmla="*/ 278 w 278"/>
                <a:gd name="T13" fmla="*/ 354 h 354"/>
                <a:gd name="T14" fmla="*/ 230 w 278"/>
                <a:gd name="T15" fmla="*/ 354 h 354"/>
                <a:gd name="T16" fmla="*/ 44 w 278"/>
                <a:gd name="T17" fmla="*/ 76 h 354"/>
                <a:gd name="T18" fmla="*/ 44 w 278"/>
                <a:gd name="T19" fmla="*/ 354 h 354"/>
                <a:gd name="T20" fmla="*/ 0 w 278"/>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8"/>
                <a:gd name="T34" fmla="*/ 0 h 354"/>
                <a:gd name="T35" fmla="*/ 278 w 278"/>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8" h="354">
                  <a:moveTo>
                    <a:pt x="0" y="354"/>
                  </a:moveTo>
                  <a:lnTo>
                    <a:pt x="0" y="0"/>
                  </a:lnTo>
                  <a:lnTo>
                    <a:pt x="47" y="0"/>
                  </a:lnTo>
                  <a:lnTo>
                    <a:pt x="233" y="278"/>
                  </a:lnTo>
                  <a:lnTo>
                    <a:pt x="233" y="0"/>
                  </a:lnTo>
                  <a:lnTo>
                    <a:pt x="278" y="0"/>
                  </a:lnTo>
                  <a:lnTo>
                    <a:pt x="278" y="354"/>
                  </a:lnTo>
                  <a:lnTo>
                    <a:pt x="230" y="354"/>
                  </a:lnTo>
                  <a:lnTo>
                    <a:pt x="44" y="76"/>
                  </a:lnTo>
                  <a:lnTo>
                    <a:pt x="4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3" name="Group 523"/>
          <p:cNvGrpSpPr>
            <a:grpSpLocks/>
          </p:cNvGrpSpPr>
          <p:nvPr/>
        </p:nvGrpSpPr>
        <p:grpSpPr bwMode="auto">
          <a:xfrm>
            <a:off x="2108323" y="4885743"/>
            <a:ext cx="519640" cy="98227"/>
            <a:chOff x="3088" y="8251"/>
            <a:chExt cx="3653" cy="692"/>
          </a:xfrm>
        </p:grpSpPr>
        <p:sp>
          <p:nvSpPr>
            <p:cNvPr id="8497" name="Freeform 376"/>
            <p:cNvSpPr>
              <a:spLocks/>
            </p:cNvSpPr>
            <p:nvPr/>
          </p:nvSpPr>
          <p:spPr bwMode="auto">
            <a:xfrm>
              <a:off x="3088" y="8252"/>
              <a:ext cx="619" cy="691"/>
            </a:xfrm>
            <a:custGeom>
              <a:avLst/>
              <a:gdLst>
                <a:gd name="T0" fmla="*/ 378631 w 456"/>
                <a:gd name="T1" fmla="*/ 472454 h 509"/>
                <a:gd name="T2" fmla="*/ 378631 w 456"/>
                <a:gd name="T3" fmla="*/ 382951 h 509"/>
                <a:gd name="T4" fmla="*/ 698487 w 456"/>
                <a:gd name="T5" fmla="*/ 382169 h 509"/>
                <a:gd name="T6" fmla="*/ 698487 w 456"/>
                <a:gd name="T7" fmla="*/ 663891 h 509"/>
                <a:gd name="T8" fmla="*/ 546906 w 456"/>
                <a:gd name="T9" fmla="*/ 752339 h 509"/>
                <a:gd name="T10" fmla="*/ 386042 w 456"/>
                <a:gd name="T11" fmla="*/ 781250 h 509"/>
                <a:gd name="T12" fmla="*/ 183596 w 456"/>
                <a:gd name="T13" fmla="*/ 734118 h 509"/>
                <a:gd name="T14" fmla="*/ 46546 w 456"/>
                <a:gd name="T15" fmla="*/ 595835 h 509"/>
                <a:gd name="T16" fmla="*/ 0 w 456"/>
                <a:gd name="T17" fmla="*/ 394600 h 509"/>
                <a:gd name="T18" fmla="*/ 46546 w 456"/>
                <a:gd name="T19" fmla="*/ 188833 h 509"/>
                <a:gd name="T20" fmla="*/ 179605 w 456"/>
                <a:gd name="T21" fmla="*/ 46567 h 509"/>
                <a:gd name="T22" fmla="*/ 378631 w 456"/>
                <a:gd name="T23" fmla="*/ 0 h 509"/>
                <a:gd name="T24" fmla="*/ 527582 w 456"/>
                <a:gd name="T25" fmla="*/ 25756 h 509"/>
                <a:gd name="T26" fmla="*/ 629862 w 456"/>
                <a:gd name="T27" fmla="*/ 99530 h 509"/>
                <a:gd name="T28" fmla="*/ 687986 w 456"/>
                <a:gd name="T29" fmla="*/ 224232 h 509"/>
                <a:gd name="T30" fmla="*/ 597510 w 456"/>
                <a:gd name="T31" fmla="*/ 249019 h 509"/>
                <a:gd name="T32" fmla="*/ 554358 w 456"/>
                <a:gd name="T33" fmla="*/ 158168 h 509"/>
                <a:gd name="T34" fmla="*/ 483510 w 456"/>
                <a:gd name="T35" fmla="*/ 104470 h 509"/>
                <a:gd name="T36" fmla="*/ 378631 w 456"/>
                <a:gd name="T37" fmla="*/ 85822 h 509"/>
                <a:gd name="T38" fmla="*/ 261089 w 456"/>
                <a:gd name="T39" fmla="*/ 106429 h 509"/>
                <a:gd name="T40" fmla="*/ 179605 w 456"/>
                <a:gd name="T41" fmla="*/ 161224 h 509"/>
                <a:gd name="T42" fmla="*/ 132310 w 456"/>
                <a:gd name="T43" fmla="*/ 236690 h 509"/>
                <a:gd name="T44" fmla="*/ 102978 w 456"/>
                <a:gd name="T45" fmla="*/ 388251 h 509"/>
                <a:gd name="T46" fmla="*/ 137664 w 456"/>
                <a:gd name="T47" fmla="*/ 557471 h 509"/>
                <a:gd name="T48" fmla="*/ 239769 w 456"/>
                <a:gd name="T49" fmla="*/ 657767 h 509"/>
                <a:gd name="T50" fmla="*/ 380152 w 456"/>
                <a:gd name="T51" fmla="*/ 690183 h 509"/>
                <a:gd name="T52" fmla="*/ 506820 w 456"/>
                <a:gd name="T53" fmla="*/ 666224 h 509"/>
                <a:gd name="T54" fmla="*/ 600176 w 456"/>
                <a:gd name="T55" fmla="*/ 613054 h 509"/>
                <a:gd name="T56" fmla="*/ 600176 w 456"/>
                <a:gd name="T57" fmla="*/ 472454 h 509"/>
                <a:gd name="T58" fmla="*/ 378631 w 456"/>
                <a:gd name="T59" fmla="*/ 472454 h 5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6"/>
                <a:gd name="T91" fmla="*/ 0 h 509"/>
                <a:gd name="T92" fmla="*/ 456 w 456"/>
                <a:gd name="T93" fmla="*/ 509 h 5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6" h="509">
                  <a:moveTo>
                    <a:pt x="247" y="308"/>
                  </a:moveTo>
                  <a:cubicBezTo>
                    <a:pt x="247" y="250"/>
                    <a:pt x="247" y="250"/>
                    <a:pt x="247" y="250"/>
                  </a:cubicBezTo>
                  <a:cubicBezTo>
                    <a:pt x="456" y="249"/>
                    <a:pt x="456" y="249"/>
                    <a:pt x="456" y="249"/>
                  </a:cubicBezTo>
                  <a:cubicBezTo>
                    <a:pt x="456" y="432"/>
                    <a:pt x="456" y="432"/>
                    <a:pt x="456" y="432"/>
                  </a:cubicBezTo>
                  <a:cubicBezTo>
                    <a:pt x="424" y="458"/>
                    <a:pt x="391" y="477"/>
                    <a:pt x="357" y="490"/>
                  </a:cubicBezTo>
                  <a:cubicBezTo>
                    <a:pt x="323" y="503"/>
                    <a:pt x="288" y="509"/>
                    <a:pt x="252" y="509"/>
                  </a:cubicBezTo>
                  <a:cubicBezTo>
                    <a:pt x="204" y="509"/>
                    <a:pt x="160" y="499"/>
                    <a:pt x="120" y="478"/>
                  </a:cubicBezTo>
                  <a:cubicBezTo>
                    <a:pt x="80" y="457"/>
                    <a:pt x="51" y="427"/>
                    <a:pt x="30" y="388"/>
                  </a:cubicBezTo>
                  <a:cubicBezTo>
                    <a:pt x="10" y="349"/>
                    <a:pt x="0" y="305"/>
                    <a:pt x="0" y="257"/>
                  </a:cubicBezTo>
                  <a:cubicBezTo>
                    <a:pt x="0" y="209"/>
                    <a:pt x="10" y="164"/>
                    <a:pt x="30" y="123"/>
                  </a:cubicBezTo>
                  <a:cubicBezTo>
                    <a:pt x="50" y="81"/>
                    <a:pt x="79" y="50"/>
                    <a:pt x="117" y="30"/>
                  </a:cubicBezTo>
                  <a:cubicBezTo>
                    <a:pt x="154" y="10"/>
                    <a:pt x="198" y="0"/>
                    <a:pt x="247" y="0"/>
                  </a:cubicBezTo>
                  <a:cubicBezTo>
                    <a:pt x="283" y="0"/>
                    <a:pt x="315" y="5"/>
                    <a:pt x="344" y="17"/>
                  </a:cubicBezTo>
                  <a:cubicBezTo>
                    <a:pt x="372" y="29"/>
                    <a:pt x="395" y="45"/>
                    <a:pt x="411" y="65"/>
                  </a:cubicBezTo>
                  <a:cubicBezTo>
                    <a:pt x="428" y="86"/>
                    <a:pt x="440" y="113"/>
                    <a:pt x="449" y="146"/>
                  </a:cubicBezTo>
                  <a:cubicBezTo>
                    <a:pt x="390" y="162"/>
                    <a:pt x="390" y="162"/>
                    <a:pt x="390" y="162"/>
                  </a:cubicBezTo>
                  <a:cubicBezTo>
                    <a:pt x="382" y="137"/>
                    <a:pt x="373" y="117"/>
                    <a:pt x="362" y="103"/>
                  </a:cubicBezTo>
                  <a:cubicBezTo>
                    <a:pt x="351" y="89"/>
                    <a:pt x="335" y="77"/>
                    <a:pt x="315" y="68"/>
                  </a:cubicBezTo>
                  <a:cubicBezTo>
                    <a:pt x="295" y="60"/>
                    <a:pt x="272" y="56"/>
                    <a:pt x="247" y="56"/>
                  </a:cubicBezTo>
                  <a:cubicBezTo>
                    <a:pt x="217" y="56"/>
                    <a:pt x="192" y="60"/>
                    <a:pt x="170" y="69"/>
                  </a:cubicBezTo>
                  <a:cubicBezTo>
                    <a:pt x="148" y="78"/>
                    <a:pt x="131" y="90"/>
                    <a:pt x="117" y="105"/>
                  </a:cubicBezTo>
                  <a:cubicBezTo>
                    <a:pt x="104" y="120"/>
                    <a:pt x="94" y="136"/>
                    <a:pt x="86" y="154"/>
                  </a:cubicBezTo>
                  <a:cubicBezTo>
                    <a:pt x="74" y="184"/>
                    <a:pt x="67" y="217"/>
                    <a:pt x="67" y="253"/>
                  </a:cubicBezTo>
                  <a:cubicBezTo>
                    <a:pt x="67" y="297"/>
                    <a:pt x="75" y="333"/>
                    <a:pt x="90" y="363"/>
                  </a:cubicBezTo>
                  <a:cubicBezTo>
                    <a:pt x="105" y="393"/>
                    <a:pt x="127" y="415"/>
                    <a:pt x="156" y="429"/>
                  </a:cubicBezTo>
                  <a:cubicBezTo>
                    <a:pt x="185" y="443"/>
                    <a:pt x="216" y="450"/>
                    <a:pt x="248" y="450"/>
                  </a:cubicBezTo>
                  <a:cubicBezTo>
                    <a:pt x="276" y="450"/>
                    <a:pt x="304" y="445"/>
                    <a:pt x="331" y="434"/>
                  </a:cubicBezTo>
                  <a:cubicBezTo>
                    <a:pt x="358" y="423"/>
                    <a:pt x="378" y="412"/>
                    <a:pt x="392" y="399"/>
                  </a:cubicBezTo>
                  <a:cubicBezTo>
                    <a:pt x="392" y="308"/>
                    <a:pt x="392" y="308"/>
                    <a:pt x="392" y="308"/>
                  </a:cubicBezTo>
                  <a:lnTo>
                    <a:pt x="247" y="30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8" name="Freeform 377"/>
            <p:cNvSpPr>
              <a:spLocks/>
            </p:cNvSpPr>
            <p:nvPr/>
          </p:nvSpPr>
          <p:spPr bwMode="auto">
            <a:xfrm>
              <a:off x="3833" y="8263"/>
              <a:ext cx="418" cy="669"/>
            </a:xfrm>
            <a:custGeom>
              <a:avLst/>
              <a:gdLst>
                <a:gd name="T0" fmla="*/ 0 w 418"/>
                <a:gd name="T1" fmla="*/ 669 h 669"/>
                <a:gd name="T2" fmla="*/ 0 w 418"/>
                <a:gd name="T3" fmla="*/ 0 h 669"/>
                <a:gd name="T4" fmla="*/ 89 w 418"/>
                <a:gd name="T5" fmla="*/ 0 h 669"/>
                <a:gd name="T6" fmla="*/ 89 w 418"/>
                <a:gd name="T7" fmla="*/ 590 h 669"/>
                <a:gd name="T8" fmla="*/ 418 w 418"/>
                <a:gd name="T9" fmla="*/ 590 h 669"/>
                <a:gd name="T10" fmla="*/ 418 w 418"/>
                <a:gd name="T11" fmla="*/ 669 h 669"/>
                <a:gd name="T12" fmla="*/ 0 w 418"/>
                <a:gd name="T13" fmla="*/ 669 h 669"/>
                <a:gd name="T14" fmla="*/ 0 60000 65536"/>
                <a:gd name="T15" fmla="*/ 0 60000 65536"/>
                <a:gd name="T16" fmla="*/ 0 60000 65536"/>
                <a:gd name="T17" fmla="*/ 0 60000 65536"/>
                <a:gd name="T18" fmla="*/ 0 60000 65536"/>
                <a:gd name="T19" fmla="*/ 0 60000 65536"/>
                <a:gd name="T20" fmla="*/ 0 60000 65536"/>
                <a:gd name="T21" fmla="*/ 0 w 418"/>
                <a:gd name="T22" fmla="*/ 0 h 669"/>
                <a:gd name="T23" fmla="*/ 418 w 418"/>
                <a:gd name="T24" fmla="*/ 669 h 6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8" h="669">
                  <a:moveTo>
                    <a:pt x="0" y="669"/>
                  </a:moveTo>
                  <a:lnTo>
                    <a:pt x="0" y="0"/>
                  </a:lnTo>
                  <a:lnTo>
                    <a:pt x="89" y="0"/>
                  </a:lnTo>
                  <a:lnTo>
                    <a:pt x="89" y="590"/>
                  </a:lnTo>
                  <a:lnTo>
                    <a:pt x="418" y="590"/>
                  </a:lnTo>
                  <a:lnTo>
                    <a:pt x="418" y="669"/>
                  </a:lnTo>
                  <a:lnTo>
                    <a:pt x="0" y="66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9" name="Freeform 378"/>
            <p:cNvSpPr>
              <a:spLocks noEditPoints="1"/>
            </p:cNvSpPr>
            <p:nvPr/>
          </p:nvSpPr>
          <p:spPr bwMode="auto">
            <a:xfrm>
              <a:off x="4329" y="8251"/>
              <a:ext cx="639" cy="692"/>
            </a:xfrm>
            <a:custGeom>
              <a:avLst/>
              <a:gdLst>
                <a:gd name="T0" fmla="*/ 0 w 471"/>
                <a:gd name="T1" fmla="*/ 396999 h 510"/>
                <a:gd name="T2" fmla="*/ 100394 w 471"/>
                <a:gd name="T3" fmla="*/ 106275 h 510"/>
                <a:gd name="T4" fmla="*/ 356707 w 471"/>
                <a:gd name="T5" fmla="*/ 0 h 510"/>
                <a:gd name="T6" fmla="*/ 543101 w 471"/>
                <a:gd name="T7" fmla="*/ 50637 h 510"/>
                <a:gd name="T8" fmla="*/ 668357 w 471"/>
                <a:gd name="T9" fmla="*/ 187582 h 510"/>
                <a:gd name="T10" fmla="*/ 711915 w 471"/>
                <a:gd name="T11" fmla="*/ 387947 h 510"/>
                <a:gd name="T12" fmla="*/ 665808 w 471"/>
                <a:gd name="T13" fmla="*/ 591549 h 510"/>
                <a:gd name="T14" fmla="*/ 536856 w 471"/>
                <a:gd name="T15" fmla="*/ 727295 h 510"/>
                <a:gd name="T16" fmla="*/ 356707 w 471"/>
                <a:gd name="T17" fmla="*/ 773472 h 510"/>
                <a:gd name="T18" fmla="*/ 167973 w 471"/>
                <a:gd name="T19" fmla="*/ 723193 h 510"/>
                <a:gd name="T20" fmla="*/ 42741 w 471"/>
                <a:gd name="T21" fmla="*/ 583189 h 510"/>
                <a:gd name="T22" fmla="*/ 0 w 471"/>
                <a:gd name="T23" fmla="*/ 396999 h 510"/>
                <a:gd name="T24" fmla="*/ 101294 w 471"/>
                <a:gd name="T25" fmla="*/ 398443 h 510"/>
                <a:gd name="T26" fmla="*/ 174279 w 471"/>
                <a:gd name="T27" fmla="*/ 610927 h 510"/>
                <a:gd name="T28" fmla="*/ 355291 w 471"/>
                <a:gd name="T29" fmla="*/ 688514 h 510"/>
                <a:gd name="T30" fmla="*/ 538178 w 471"/>
                <a:gd name="T31" fmla="*/ 610927 h 510"/>
                <a:gd name="T32" fmla="*/ 610371 w 471"/>
                <a:gd name="T33" fmla="*/ 387947 h 510"/>
                <a:gd name="T34" fmla="*/ 580633 w 471"/>
                <a:gd name="T35" fmla="*/ 229260 h 510"/>
                <a:gd name="T36" fmla="*/ 490550 w 471"/>
                <a:gd name="T37" fmla="*/ 122700 h 510"/>
                <a:gd name="T38" fmla="*/ 356707 w 471"/>
                <a:gd name="T39" fmla="*/ 85325 h 510"/>
                <a:gd name="T40" fmla="*/ 177719 w 471"/>
                <a:gd name="T41" fmla="*/ 157089 h 510"/>
                <a:gd name="T42" fmla="*/ 101294 w 471"/>
                <a:gd name="T43" fmla="*/ 398443 h 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1"/>
                <a:gd name="T67" fmla="*/ 0 h 510"/>
                <a:gd name="T68" fmla="*/ 471 w 471"/>
                <a:gd name="T69" fmla="*/ 510 h 5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1" h="510">
                  <a:moveTo>
                    <a:pt x="0" y="262"/>
                  </a:moveTo>
                  <a:cubicBezTo>
                    <a:pt x="0" y="180"/>
                    <a:pt x="22" y="116"/>
                    <a:pt x="66" y="70"/>
                  </a:cubicBezTo>
                  <a:cubicBezTo>
                    <a:pt x="110" y="24"/>
                    <a:pt x="166" y="0"/>
                    <a:pt x="236" y="0"/>
                  </a:cubicBezTo>
                  <a:cubicBezTo>
                    <a:pt x="281" y="0"/>
                    <a:pt x="322" y="11"/>
                    <a:pt x="359" y="33"/>
                  </a:cubicBezTo>
                  <a:cubicBezTo>
                    <a:pt x="395" y="55"/>
                    <a:pt x="423" y="85"/>
                    <a:pt x="442" y="124"/>
                  </a:cubicBezTo>
                  <a:cubicBezTo>
                    <a:pt x="462" y="163"/>
                    <a:pt x="471" y="207"/>
                    <a:pt x="471" y="256"/>
                  </a:cubicBezTo>
                  <a:cubicBezTo>
                    <a:pt x="471" y="306"/>
                    <a:pt x="461" y="351"/>
                    <a:pt x="441" y="390"/>
                  </a:cubicBezTo>
                  <a:cubicBezTo>
                    <a:pt x="421" y="430"/>
                    <a:pt x="392" y="459"/>
                    <a:pt x="355" y="480"/>
                  </a:cubicBezTo>
                  <a:cubicBezTo>
                    <a:pt x="318" y="500"/>
                    <a:pt x="278" y="510"/>
                    <a:pt x="236" y="510"/>
                  </a:cubicBezTo>
                  <a:cubicBezTo>
                    <a:pt x="189" y="510"/>
                    <a:pt x="148" y="499"/>
                    <a:pt x="111" y="477"/>
                  </a:cubicBezTo>
                  <a:cubicBezTo>
                    <a:pt x="75" y="454"/>
                    <a:pt x="47" y="424"/>
                    <a:pt x="28" y="385"/>
                  </a:cubicBezTo>
                  <a:cubicBezTo>
                    <a:pt x="9" y="346"/>
                    <a:pt x="0" y="305"/>
                    <a:pt x="0" y="262"/>
                  </a:cubicBezTo>
                  <a:close/>
                  <a:moveTo>
                    <a:pt x="67" y="263"/>
                  </a:moveTo>
                  <a:cubicBezTo>
                    <a:pt x="67" y="322"/>
                    <a:pt x="83" y="369"/>
                    <a:pt x="115" y="403"/>
                  </a:cubicBezTo>
                  <a:cubicBezTo>
                    <a:pt x="147" y="437"/>
                    <a:pt x="187" y="454"/>
                    <a:pt x="235" y="454"/>
                  </a:cubicBezTo>
                  <a:cubicBezTo>
                    <a:pt x="284" y="454"/>
                    <a:pt x="325" y="437"/>
                    <a:pt x="356" y="403"/>
                  </a:cubicBezTo>
                  <a:cubicBezTo>
                    <a:pt x="388" y="368"/>
                    <a:pt x="404" y="319"/>
                    <a:pt x="404" y="256"/>
                  </a:cubicBezTo>
                  <a:cubicBezTo>
                    <a:pt x="404" y="216"/>
                    <a:pt x="397" y="181"/>
                    <a:pt x="384" y="151"/>
                  </a:cubicBezTo>
                  <a:cubicBezTo>
                    <a:pt x="370" y="121"/>
                    <a:pt x="350" y="98"/>
                    <a:pt x="324" y="81"/>
                  </a:cubicBezTo>
                  <a:cubicBezTo>
                    <a:pt x="298" y="65"/>
                    <a:pt x="269" y="57"/>
                    <a:pt x="236" y="57"/>
                  </a:cubicBezTo>
                  <a:cubicBezTo>
                    <a:pt x="190" y="57"/>
                    <a:pt x="150" y="72"/>
                    <a:pt x="117" y="104"/>
                  </a:cubicBezTo>
                  <a:cubicBezTo>
                    <a:pt x="84" y="136"/>
                    <a:pt x="67" y="189"/>
                    <a:pt x="67" y="263"/>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0" name="Freeform 379"/>
            <p:cNvSpPr>
              <a:spLocks noEditPoints="1"/>
            </p:cNvSpPr>
            <p:nvPr/>
          </p:nvSpPr>
          <p:spPr bwMode="auto">
            <a:xfrm>
              <a:off x="5078" y="8263"/>
              <a:ext cx="505" cy="669"/>
            </a:xfrm>
            <a:custGeom>
              <a:avLst/>
              <a:gdLst>
                <a:gd name="T0" fmla="*/ 0 w 372"/>
                <a:gd name="T1" fmla="*/ 749618 h 493"/>
                <a:gd name="T2" fmla="*/ 0 w 372"/>
                <a:gd name="T3" fmla="*/ 0 h 493"/>
                <a:gd name="T4" fmla="*/ 284018 w 372"/>
                <a:gd name="T5" fmla="*/ 0 h 493"/>
                <a:gd name="T6" fmla="*/ 423778 w 372"/>
                <a:gd name="T7" fmla="*/ 22504 h 493"/>
                <a:gd name="T8" fmla="*/ 505546 w 372"/>
                <a:gd name="T9" fmla="*/ 93348 h 493"/>
                <a:gd name="T10" fmla="*/ 535489 w 372"/>
                <a:gd name="T11" fmla="*/ 191471 h 493"/>
                <a:gd name="T12" fmla="*/ 507977 w 372"/>
                <a:gd name="T13" fmla="*/ 282428 h 493"/>
                <a:gd name="T14" fmla="*/ 429289 w 372"/>
                <a:gd name="T15" fmla="*/ 351131 h 493"/>
                <a:gd name="T16" fmla="*/ 533473 w 372"/>
                <a:gd name="T17" fmla="*/ 418092 h 493"/>
                <a:gd name="T18" fmla="*/ 571269 w 372"/>
                <a:gd name="T19" fmla="*/ 532177 h 493"/>
                <a:gd name="T20" fmla="*/ 549470 w 372"/>
                <a:gd name="T21" fmla="*/ 629287 h 493"/>
                <a:gd name="T22" fmla="*/ 493927 w 372"/>
                <a:gd name="T23" fmla="*/ 698949 h 493"/>
                <a:gd name="T24" fmla="*/ 411647 w 372"/>
                <a:gd name="T25" fmla="*/ 737324 h 493"/>
                <a:gd name="T26" fmla="*/ 288355 w 372"/>
                <a:gd name="T27" fmla="*/ 749618 h 493"/>
                <a:gd name="T28" fmla="*/ 0 w 372"/>
                <a:gd name="T29" fmla="*/ 749618 h 493"/>
                <a:gd name="T30" fmla="*/ 101548 w 372"/>
                <a:gd name="T31" fmla="*/ 314910 h 493"/>
                <a:gd name="T32" fmla="*/ 262767 w 372"/>
                <a:gd name="T33" fmla="*/ 314910 h 493"/>
                <a:gd name="T34" fmla="*/ 359610 w 372"/>
                <a:gd name="T35" fmla="*/ 305453 h 493"/>
                <a:gd name="T36" fmla="*/ 417110 w 372"/>
                <a:gd name="T37" fmla="*/ 268888 h 493"/>
                <a:gd name="T38" fmla="*/ 435981 w 372"/>
                <a:gd name="T39" fmla="*/ 203885 h 493"/>
                <a:gd name="T40" fmla="*/ 419747 w 372"/>
                <a:gd name="T41" fmla="*/ 138087 h 493"/>
                <a:gd name="T42" fmla="*/ 366166 w 372"/>
                <a:gd name="T43" fmla="*/ 97979 h 493"/>
                <a:gd name="T44" fmla="*/ 252220 w 372"/>
                <a:gd name="T45" fmla="*/ 88061 h 493"/>
                <a:gd name="T46" fmla="*/ 101548 w 372"/>
                <a:gd name="T47" fmla="*/ 88061 h 493"/>
                <a:gd name="T48" fmla="*/ 101548 w 372"/>
                <a:gd name="T49" fmla="*/ 314910 h 493"/>
                <a:gd name="T50" fmla="*/ 101548 w 372"/>
                <a:gd name="T51" fmla="*/ 661439 h 493"/>
                <a:gd name="T52" fmla="*/ 288355 w 372"/>
                <a:gd name="T53" fmla="*/ 661439 h 493"/>
                <a:gd name="T54" fmla="*/ 356713 w 372"/>
                <a:gd name="T55" fmla="*/ 656273 h 493"/>
                <a:gd name="T56" fmla="*/ 414688 w 372"/>
                <a:gd name="T57" fmla="*/ 637716 h 493"/>
                <a:gd name="T58" fmla="*/ 452067 w 372"/>
                <a:gd name="T59" fmla="*/ 595113 h 493"/>
                <a:gd name="T60" fmla="*/ 468181 w 372"/>
                <a:gd name="T61" fmla="*/ 532177 h 493"/>
                <a:gd name="T62" fmla="*/ 446233 w 372"/>
                <a:gd name="T63" fmla="*/ 458817 h 493"/>
                <a:gd name="T64" fmla="*/ 386284 w 372"/>
                <a:gd name="T65" fmla="*/ 417072 h 493"/>
                <a:gd name="T66" fmla="*/ 275643 w 372"/>
                <a:gd name="T67" fmla="*/ 404185 h 493"/>
                <a:gd name="T68" fmla="*/ 101548 w 372"/>
                <a:gd name="T69" fmla="*/ 404185 h 493"/>
                <a:gd name="T70" fmla="*/ 101548 w 372"/>
                <a:gd name="T71" fmla="*/ 661439 h 4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2"/>
                <a:gd name="T109" fmla="*/ 0 h 493"/>
                <a:gd name="T110" fmla="*/ 372 w 372"/>
                <a:gd name="T111" fmla="*/ 493 h 49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2" h="493">
                  <a:moveTo>
                    <a:pt x="0" y="493"/>
                  </a:moveTo>
                  <a:cubicBezTo>
                    <a:pt x="0" y="0"/>
                    <a:pt x="0" y="0"/>
                    <a:pt x="0" y="0"/>
                  </a:cubicBezTo>
                  <a:cubicBezTo>
                    <a:pt x="185" y="0"/>
                    <a:pt x="185" y="0"/>
                    <a:pt x="185" y="0"/>
                  </a:cubicBezTo>
                  <a:cubicBezTo>
                    <a:pt x="223" y="0"/>
                    <a:pt x="253" y="5"/>
                    <a:pt x="276" y="15"/>
                  </a:cubicBezTo>
                  <a:cubicBezTo>
                    <a:pt x="299" y="25"/>
                    <a:pt x="316" y="40"/>
                    <a:pt x="329" y="61"/>
                  </a:cubicBezTo>
                  <a:cubicBezTo>
                    <a:pt x="342" y="82"/>
                    <a:pt x="349" y="104"/>
                    <a:pt x="349" y="126"/>
                  </a:cubicBezTo>
                  <a:cubicBezTo>
                    <a:pt x="349" y="147"/>
                    <a:pt x="343" y="167"/>
                    <a:pt x="331" y="186"/>
                  </a:cubicBezTo>
                  <a:cubicBezTo>
                    <a:pt x="320" y="204"/>
                    <a:pt x="303" y="219"/>
                    <a:pt x="280" y="231"/>
                  </a:cubicBezTo>
                  <a:cubicBezTo>
                    <a:pt x="309" y="239"/>
                    <a:pt x="332" y="254"/>
                    <a:pt x="348" y="275"/>
                  </a:cubicBezTo>
                  <a:cubicBezTo>
                    <a:pt x="364" y="296"/>
                    <a:pt x="372" y="321"/>
                    <a:pt x="372" y="350"/>
                  </a:cubicBezTo>
                  <a:cubicBezTo>
                    <a:pt x="372" y="373"/>
                    <a:pt x="368" y="394"/>
                    <a:pt x="358" y="414"/>
                  </a:cubicBezTo>
                  <a:cubicBezTo>
                    <a:pt x="348" y="434"/>
                    <a:pt x="336" y="449"/>
                    <a:pt x="322" y="460"/>
                  </a:cubicBezTo>
                  <a:cubicBezTo>
                    <a:pt x="307" y="471"/>
                    <a:pt x="289" y="479"/>
                    <a:pt x="268" y="485"/>
                  </a:cubicBezTo>
                  <a:cubicBezTo>
                    <a:pt x="246" y="490"/>
                    <a:pt x="220" y="493"/>
                    <a:pt x="188" y="493"/>
                  </a:cubicBezTo>
                  <a:lnTo>
                    <a:pt x="0" y="493"/>
                  </a:lnTo>
                  <a:close/>
                  <a:moveTo>
                    <a:pt x="66" y="207"/>
                  </a:moveTo>
                  <a:cubicBezTo>
                    <a:pt x="172" y="207"/>
                    <a:pt x="172" y="207"/>
                    <a:pt x="172" y="207"/>
                  </a:cubicBezTo>
                  <a:cubicBezTo>
                    <a:pt x="201" y="207"/>
                    <a:pt x="222" y="205"/>
                    <a:pt x="234" y="201"/>
                  </a:cubicBezTo>
                  <a:cubicBezTo>
                    <a:pt x="251" y="196"/>
                    <a:pt x="263" y="188"/>
                    <a:pt x="272" y="177"/>
                  </a:cubicBezTo>
                  <a:cubicBezTo>
                    <a:pt x="280" y="165"/>
                    <a:pt x="284" y="151"/>
                    <a:pt x="284" y="134"/>
                  </a:cubicBezTo>
                  <a:cubicBezTo>
                    <a:pt x="284" y="118"/>
                    <a:pt x="280" y="103"/>
                    <a:pt x="273" y="91"/>
                  </a:cubicBezTo>
                  <a:cubicBezTo>
                    <a:pt x="265" y="78"/>
                    <a:pt x="254" y="70"/>
                    <a:pt x="239" y="65"/>
                  </a:cubicBezTo>
                  <a:cubicBezTo>
                    <a:pt x="224" y="61"/>
                    <a:pt x="199" y="58"/>
                    <a:pt x="164" y="58"/>
                  </a:cubicBezTo>
                  <a:cubicBezTo>
                    <a:pt x="66" y="58"/>
                    <a:pt x="66" y="58"/>
                    <a:pt x="66" y="58"/>
                  </a:cubicBezTo>
                  <a:lnTo>
                    <a:pt x="66" y="207"/>
                  </a:lnTo>
                  <a:close/>
                  <a:moveTo>
                    <a:pt x="66" y="435"/>
                  </a:moveTo>
                  <a:cubicBezTo>
                    <a:pt x="188" y="435"/>
                    <a:pt x="188" y="435"/>
                    <a:pt x="188" y="435"/>
                  </a:cubicBezTo>
                  <a:cubicBezTo>
                    <a:pt x="209" y="435"/>
                    <a:pt x="224" y="434"/>
                    <a:pt x="233" y="432"/>
                  </a:cubicBezTo>
                  <a:cubicBezTo>
                    <a:pt x="248" y="430"/>
                    <a:pt x="260" y="425"/>
                    <a:pt x="270" y="419"/>
                  </a:cubicBezTo>
                  <a:cubicBezTo>
                    <a:pt x="280" y="413"/>
                    <a:pt x="289" y="403"/>
                    <a:pt x="295" y="391"/>
                  </a:cubicBezTo>
                  <a:cubicBezTo>
                    <a:pt x="302" y="379"/>
                    <a:pt x="305" y="366"/>
                    <a:pt x="305" y="350"/>
                  </a:cubicBezTo>
                  <a:cubicBezTo>
                    <a:pt x="305" y="332"/>
                    <a:pt x="300" y="316"/>
                    <a:pt x="291" y="302"/>
                  </a:cubicBezTo>
                  <a:cubicBezTo>
                    <a:pt x="281" y="289"/>
                    <a:pt x="268" y="279"/>
                    <a:pt x="252" y="274"/>
                  </a:cubicBezTo>
                  <a:cubicBezTo>
                    <a:pt x="235" y="268"/>
                    <a:pt x="211" y="265"/>
                    <a:pt x="180" y="265"/>
                  </a:cubicBezTo>
                  <a:cubicBezTo>
                    <a:pt x="66" y="265"/>
                    <a:pt x="66" y="265"/>
                    <a:pt x="66" y="265"/>
                  </a:cubicBezTo>
                  <a:lnTo>
                    <a:pt x="66" y="43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1" name="Freeform 380"/>
            <p:cNvSpPr>
              <a:spLocks noEditPoints="1"/>
            </p:cNvSpPr>
            <p:nvPr/>
          </p:nvSpPr>
          <p:spPr bwMode="auto">
            <a:xfrm>
              <a:off x="5632" y="8263"/>
              <a:ext cx="625" cy="669"/>
            </a:xfrm>
            <a:custGeom>
              <a:avLst/>
              <a:gdLst>
                <a:gd name="T0" fmla="*/ 0 w 461"/>
                <a:gd name="T1" fmla="*/ 749618 h 493"/>
                <a:gd name="T2" fmla="*/ 280483 w 461"/>
                <a:gd name="T3" fmla="*/ 0 h 493"/>
                <a:gd name="T4" fmla="*/ 385908 w 461"/>
                <a:gd name="T5" fmla="*/ 0 h 493"/>
                <a:gd name="T6" fmla="*/ 685129 w 461"/>
                <a:gd name="T7" fmla="*/ 749618 h 493"/>
                <a:gd name="T8" fmla="*/ 575582 w 461"/>
                <a:gd name="T9" fmla="*/ 749618 h 493"/>
                <a:gd name="T10" fmla="*/ 489486 w 461"/>
                <a:gd name="T11" fmla="*/ 523163 h 493"/>
                <a:gd name="T12" fmla="*/ 182676 w 461"/>
                <a:gd name="T13" fmla="*/ 523163 h 493"/>
                <a:gd name="T14" fmla="*/ 102424 w 461"/>
                <a:gd name="T15" fmla="*/ 749618 h 493"/>
                <a:gd name="T16" fmla="*/ 0 w 461"/>
                <a:gd name="T17" fmla="*/ 749618 h 493"/>
                <a:gd name="T18" fmla="*/ 211581 w 461"/>
                <a:gd name="T19" fmla="*/ 441798 h 493"/>
                <a:gd name="T20" fmla="*/ 459241 w 461"/>
                <a:gd name="T21" fmla="*/ 441798 h 493"/>
                <a:gd name="T22" fmla="*/ 384302 w 461"/>
                <a:gd name="T23" fmla="*/ 234050 h 493"/>
                <a:gd name="T24" fmla="*/ 331144 w 461"/>
                <a:gd name="T25" fmla="*/ 78878 h 493"/>
                <a:gd name="T26" fmla="*/ 291909 w 461"/>
                <a:gd name="T27" fmla="*/ 222161 h 493"/>
                <a:gd name="T28" fmla="*/ 211581 w 461"/>
                <a:gd name="T29" fmla="*/ 441798 h 4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1"/>
                <a:gd name="T46" fmla="*/ 0 h 493"/>
                <a:gd name="T47" fmla="*/ 461 w 461"/>
                <a:gd name="T48" fmla="*/ 493 h 49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1" h="493">
                  <a:moveTo>
                    <a:pt x="0" y="493"/>
                  </a:moveTo>
                  <a:cubicBezTo>
                    <a:pt x="189" y="0"/>
                    <a:pt x="189" y="0"/>
                    <a:pt x="189" y="0"/>
                  </a:cubicBezTo>
                  <a:cubicBezTo>
                    <a:pt x="260" y="0"/>
                    <a:pt x="260" y="0"/>
                    <a:pt x="260" y="0"/>
                  </a:cubicBezTo>
                  <a:cubicBezTo>
                    <a:pt x="461" y="493"/>
                    <a:pt x="461" y="493"/>
                    <a:pt x="461" y="493"/>
                  </a:cubicBezTo>
                  <a:cubicBezTo>
                    <a:pt x="387" y="493"/>
                    <a:pt x="387" y="493"/>
                    <a:pt x="387" y="493"/>
                  </a:cubicBezTo>
                  <a:cubicBezTo>
                    <a:pt x="329" y="344"/>
                    <a:pt x="329" y="344"/>
                    <a:pt x="329" y="344"/>
                  </a:cubicBezTo>
                  <a:cubicBezTo>
                    <a:pt x="123" y="344"/>
                    <a:pt x="123" y="344"/>
                    <a:pt x="123" y="344"/>
                  </a:cubicBezTo>
                  <a:cubicBezTo>
                    <a:pt x="69" y="493"/>
                    <a:pt x="69" y="493"/>
                    <a:pt x="69" y="493"/>
                  </a:cubicBezTo>
                  <a:lnTo>
                    <a:pt x="0" y="493"/>
                  </a:lnTo>
                  <a:close/>
                  <a:moveTo>
                    <a:pt x="142" y="290"/>
                  </a:moveTo>
                  <a:cubicBezTo>
                    <a:pt x="309" y="290"/>
                    <a:pt x="309" y="290"/>
                    <a:pt x="309" y="290"/>
                  </a:cubicBezTo>
                  <a:cubicBezTo>
                    <a:pt x="258" y="154"/>
                    <a:pt x="258" y="154"/>
                    <a:pt x="258" y="154"/>
                  </a:cubicBezTo>
                  <a:cubicBezTo>
                    <a:pt x="242" y="113"/>
                    <a:pt x="230" y="79"/>
                    <a:pt x="223" y="52"/>
                  </a:cubicBezTo>
                  <a:cubicBezTo>
                    <a:pt x="217" y="83"/>
                    <a:pt x="208" y="115"/>
                    <a:pt x="196" y="146"/>
                  </a:cubicBezTo>
                  <a:lnTo>
                    <a:pt x="142" y="29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502" name="Freeform 381"/>
            <p:cNvSpPr>
              <a:spLocks/>
            </p:cNvSpPr>
            <p:nvPr/>
          </p:nvSpPr>
          <p:spPr bwMode="auto">
            <a:xfrm>
              <a:off x="6325" y="8263"/>
              <a:ext cx="416" cy="669"/>
            </a:xfrm>
            <a:custGeom>
              <a:avLst/>
              <a:gdLst>
                <a:gd name="T0" fmla="*/ 0 w 416"/>
                <a:gd name="T1" fmla="*/ 669 h 669"/>
                <a:gd name="T2" fmla="*/ 0 w 416"/>
                <a:gd name="T3" fmla="*/ 0 h 669"/>
                <a:gd name="T4" fmla="*/ 88 w 416"/>
                <a:gd name="T5" fmla="*/ 0 h 669"/>
                <a:gd name="T6" fmla="*/ 88 w 416"/>
                <a:gd name="T7" fmla="*/ 590 h 669"/>
                <a:gd name="T8" fmla="*/ 416 w 416"/>
                <a:gd name="T9" fmla="*/ 590 h 669"/>
                <a:gd name="T10" fmla="*/ 416 w 416"/>
                <a:gd name="T11" fmla="*/ 669 h 669"/>
                <a:gd name="T12" fmla="*/ 0 w 416"/>
                <a:gd name="T13" fmla="*/ 669 h 669"/>
                <a:gd name="T14" fmla="*/ 0 60000 65536"/>
                <a:gd name="T15" fmla="*/ 0 60000 65536"/>
                <a:gd name="T16" fmla="*/ 0 60000 65536"/>
                <a:gd name="T17" fmla="*/ 0 60000 65536"/>
                <a:gd name="T18" fmla="*/ 0 60000 65536"/>
                <a:gd name="T19" fmla="*/ 0 60000 65536"/>
                <a:gd name="T20" fmla="*/ 0 60000 65536"/>
                <a:gd name="T21" fmla="*/ 0 w 416"/>
                <a:gd name="T22" fmla="*/ 0 h 669"/>
                <a:gd name="T23" fmla="*/ 416 w 416"/>
                <a:gd name="T24" fmla="*/ 669 h 6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6" h="669">
                  <a:moveTo>
                    <a:pt x="0" y="669"/>
                  </a:moveTo>
                  <a:lnTo>
                    <a:pt x="0" y="0"/>
                  </a:lnTo>
                  <a:lnTo>
                    <a:pt x="88" y="0"/>
                  </a:lnTo>
                  <a:lnTo>
                    <a:pt x="88" y="590"/>
                  </a:lnTo>
                  <a:lnTo>
                    <a:pt x="416" y="590"/>
                  </a:lnTo>
                  <a:lnTo>
                    <a:pt x="416" y="669"/>
                  </a:lnTo>
                  <a:lnTo>
                    <a:pt x="0" y="66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4" name="Group 533"/>
          <p:cNvGrpSpPr>
            <a:grpSpLocks/>
          </p:cNvGrpSpPr>
          <p:nvPr/>
        </p:nvGrpSpPr>
        <p:grpSpPr bwMode="auto">
          <a:xfrm>
            <a:off x="2428877" y="1291842"/>
            <a:ext cx="981543" cy="132755"/>
            <a:chOff x="454" y="3466"/>
            <a:chExt cx="1649" cy="223"/>
          </a:xfrm>
        </p:grpSpPr>
        <p:sp>
          <p:nvSpPr>
            <p:cNvPr id="8489" name="Freeform 382"/>
            <p:cNvSpPr>
              <a:spLocks noEditPoints="1"/>
            </p:cNvSpPr>
            <p:nvPr/>
          </p:nvSpPr>
          <p:spPr bwMode="auto">
            <a:xfrm>
              <a:off x="454" y="3470"/>
              <a:ext cx="164" cy="215"/>
            </a:xfrm>
            <a:custGeom>
              <a:avLst/>
              <a:gdLst>
                <a:gd name="T0" fmla="*/ 0 w 121"/>
                <a:gd name="T1" fmla="*/ 221723 h 159"/>
                <a:gd name="T2" fmla="*/ 0 w 121"/>
                <a:gd name="T3" fmla="*/ 0 h 159"/>
                <a:gd name="T4" fmla="*/ 88387 w 121"/>
                <a:gd name="T5" fmla="*/ 0 h 159"/>
                <a:gd name="T6" fmla="*/ 124701 w 121"/>
                <a:gd name="T7" fmla="*/ 2761 h 159"/>
                <a:gd name="T8" fmla="*/ 153706 w 121"/>
                <a:gd name="T9" fmla="*/ 12481 h 159"/>
                <a:gd name="T10" fmla="*/ 171608 w 121"/>
                <a:gd name="T11" fmla="*/ 32560 h 159"/>
                <a:gd name="T12" fmla="*/ 178793 w 121"/>
                <a:gd name="T13" fmla="*/ 64234 h 159"/>
                <a:gd name="T14" fmla="*/ 158889 w 121"/>
                <a:gd name="T15" fmla="*/ 111320 h 159"/>
                <a:gd name="T16" fmla="*/ 92005 w 121"/>
                <a:gd name="T17" fmla="*/ 131566 h 159"/>
                <a:gd name="T18" fmla="*/ 30737 w 121"/>
                <a:gd name="T19" fmla="*/ 131566 h 159"/>
                <a:gd name="T20" fmla="*/ 30737 w 121"/>
                <a:gd name="T21" fmla="*/ 221723 h 159"/>
                <a:gd name="T22" fmla="*/ 0 w 121"/>
                <a:gd name="T23" fmla="*/ 221723 h 159"/>
                <a:gd name="T24" fmla="*/ 30737 w 121"/>
                <a:gd name="T25" fmla="*/ 105994 h 159"/>
                <a:gd name="T26" fmla="*/ 92005 w 121"/>
                <a:gd name="T27" fmla="*/ 105994 h 159"/>
                <a:gd name="T28" fmla="*/ 133989 w 121"/>
                <a:gd name="T29" fmla="*/ 94800 h 159"/>
                <a:gd name="T30" fmla="*/ 146575 w 121"/>
                <a:gd name="T31" fmla="*/ 66718 h 159"/>
                <a:gd name="T32" fmla="*/ 138110 w 121"/>
                <a:gd name="T33" fmla="*/ 41728 h 159"/>
                <a:gd name="T34" fmla="*/ 119797 w 121"/>
                <a:gd name="T35" fmla="*/ 28356 h 159"/>
                <a:gd name="T36" fmla="*/ 92005 w 121"/>
                <a:gd name="T37" fmla="*/ 26985 h 159"/>
                <a:gd name="T38" fmla="*/ 30737 w 121"/>
                <a:gd name="T39" fmla="*/ 26985 h 159"/>
                <a:gd name="T40" fmla="*/ 30737 w 121"/>
                <a:gd name="T41" fmla="*/ 105994 h 1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1"/>
                <a:gd name="T64" fmla="*/ 0 h 159"/>
                <a:gd name="T65" fmla="*/ 121 w 121"/>
                <a:gd name="T66" fmla="*/ 159 h 1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1" h="159">
                  <a:moveTo>
                    <a:pt x="0" y="159"/>
                  </a:moveTo>
                  <a:cubicBezTo>
                    <a:pt x="0" y="0"/>
                    <a:pt x="0" y="0"/>
                    <a:pt x="0" y="0"/>
                  </a:cubicBezTo>
                  <a:cubicBezTo>
                    <a:pt x="60" y="0"/>
                    <a:pt x="60" y="0"/>
                    <a:pt x="60" y="0"/>
                  </a:cubicBezTo>
                  <a:cubicBezTo>
                    <a:pt x="70" y="0"/>
                    <a:pt x="78" y="1"/>
                    <a:pt x="84" y="2"/>
                  </a:cubicBezTo>
                  <a:cubicBezTo>
                    <a:pt x="92" y="3"/>
                    <a:pt x="98" y="5"/>
                    <a:pt x="104" y="9"/>
                  </a:cubicBezTo>
                  <a:cubicBezTo>
                    <a:pt x="109" y="13"/>
                    <a:pt x="113" y="18"/>
                    <a:pt x="116" y="24"/>
                  </a:cubicBezTo>
                  <a:cubicBezTo>
                    <a:pt x="119" y="31"/>
                    <a:pt x="121" y="38"/>
                    <a:pt x="121" y="46"/>
                  </a:cubicBezTo>
                  <a:cubicBezTo>
                    <a:pt x="121" y="60"/>
                    <a:pt x="117" y="71"/>
                    <a:pt x="108" y="80"/>
                  </a:cubicBezTo>
                  <a:cubicBezTo>
                    <a:pt x="100" y="90"/>
                    <a:pt x="84" y="94"/>
                    <a:pt x="62" y="94"/>
                  </a:cubicBezTo>
                  <a:cubicBezTo>
                    <a:pt x="21" y="94"/>
                    <a:pt x="21" y="94"/>
                    <a:pt x="21" y="94"/>
                  </a:cubicBezTo>
                  <a:cubicBezTo>
                    <a:pt x="21" y="159"/>
                    <a:pt x="21" y="159"/>
                    <a:pt x="21" y="159"/>
                  </a:cubicBezTo>
                  <a:lnTo>
                    <a:pt x="0" y="159"/>
                  </a:lnTo>
                  <a:close/>
                  <a:moveTo>
                    <a:pt x="21" y="76"/>
                  </a:moveTo>
                  <a:cubicBezTo>
                    <a:pt x="62" y="76"/>
                    <a:pt x="62" y="76"/>
                    <a:pt x="62" y="76"/>
                  </a:cubicBezTo>
                  <a:cubicBezTo>
                    <a:pt x="76" y="76"/>
                    <a:pt x="85" y="73"/>
                    <a:pt x="91" y="68"/>
                  </a:cubicBezTo>
                  <a:cubicBezTo>
                    <a:pt x="97" y="63"/>
                    <a:pt x="99" y="56"/>
                    <a:pt x="99" y="47"/>
                  </a:cubicBezTo>
                  <a:cubicBezTo>
                    <a:pt x="99" y="40"/>
                    <a:pt x="98" y="34"/>
                    <a:pt x="94" y="30"/>
                  </a:cubicBezTo>
                  <a:cubicBezTo>
                    <a:pt x="91" y="25"/>
                    <a:pt x="87" y="22"/>
                    <a:pt x="81" y="20"/>
                  </a:cubicBezTo>
                  <a:cubicBezTo>
                    <a:pt x="78" y="19"/>
                    <a:pt x="71" y="19"/>
                    <a:pt x="62" y="19"/>
                  </a:cubicBezTo>
                  <a:cubicBezTo>
                    <a:pt x="21" y="19"/>
                    <a:pt x="21" y="19"/>
                    <a:pt x="21" y="19"/>
                  </a:cubicBezTo>
                  <a:lnTo>
                    <a:pt x="21" y="7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0" name="Freeform 383"/>
            <p:cNvSpPr>
              <a:spLocks noEditPoints="1"/>
            </p:cNvSpPr>
            <p:nvPr/>
          </p:nvSpPr>
          <p:spPr bwMode="auto">
            <a:xfrm>
              <a:off x="655" y="3470"/>
              <a:ext cx="190" cy="215"/>
            </a:xfrm>
            <a:custGeom>
              <a:avLst/>
              <a:gdLst>
                <a:gd name="T0" fmla="*/ 0 w 140"/>
                <a:gd name="T1" fmla="*/ 221723 h 159"/>
                <a:gd name="T2" fmla="*/ 0 w 140"/>
                <a:gd name="T3" fmla="*/ 0 h 159"/>
                <a:gd name="T4" fmla="*/ 107278 w 140"/>
                <a:gd name="T5" fmla="*/ 0 h 159"/>
                <a:gd name="T6" fmla="*/ 157294 w 140"/>
                <a:gd name="T7" fmla="*/ 5048 h 159"/>
                <a:gd name="T8" fmla="*/ 182791 w 140"/>
                <a:gd name="T9" fmla="*/ 28356 h 159"/>
                <a:gd name="T10" fmla="*/ 192718 w 140"/>
                <a:gd name="T11" fmla="*/ 59535 h 159"/>
                <a:gd name="T12" fmla="*/ 176198 w 140"/>
                <a:gd name="T13" fmla="*/ 99744 h 159"/>
                <a:gd name="T14" fmla="*/ 124910 w 140"/>
                <a:gd name="T15" fmla="*/ 121990 h 159"/>
                <a:gd name="T16" fmla="*/ 144929 w 140"/>
                <a:gd name="T17" fmla="*/ 131877 h 159"/>
                <a:gd name="T18" fmla="*/ 170738 w 140"/>
                <a:gd name="T19" fmla="*/ 162126 h 159"/>
                <a:gd name="T20" fmla="*/ 213470 w 140"/>
                <a:gd name="T21" fmla="*/ 221723 h 159"/>
                <a:gd name="T22" fmla="*/ 174003 w 140"/>
                <a:gd name="T23" fmla="*/ 221723 h 159"/>
                <a:gd name="T24" fmla="*/ 141863 w 140"/>
                <a:gd name="T25" fmla="*/ 175694 h 159"/>
                <a:gd name="T26" fmla="*/ 118340 w 140"/>
                <a:gd name="T27" fmla="*/ 145797 h 159"/>
                <a:gd name="T28" fmla="*/ 102240 w 140"/>
                <a:gd name="T29" fmla="*/ 129932 h 159"/>
                <a:gd name="T30" fmla="*/ 87198 w 140"/>
                <a:gd name="T31" fmla="*/ 123755 h 159"/>
                <a:gd name="T32" fmla="*/ 69612 w 140"/>
                <a:gd name="T33" fmla="*/ 123360 h 159"/>
                <a:gd name="T34" fmla="*/ 32589 w 140"/>
                <a:gd name="T35" fmla="*/ 123360 h 159"/>
                <a:gd name="T36" fmla="*/ 32589 w 140"/>
                <a:gd name="T37" fmla="*/ 221723 h 159"/>
                <a:gd name="T38" fmla="*/ 0 w 140"/>
                <a:gd name="T39" fmla="*/ 221723 h 159"/>
                <a:gd name="T40" fmla="*/ 32589 w 140"/>
                <a:gd name="T41" fmla="*/ 97528 h 159"/>
                <a:gd name="T42" fmla="*/ 101079 w 140"/>
                <a:gd name="T43" fmla="*/ 97528 h 159"/>
                <a:gd name="T44" fmla="*/ 136067 w 140"/>
                <a:gd name="T45" fmla="*/ 93660 h 159"/>
                <a:gd name="T46" fmla="*/ 153585 w 140"/>
                <a:gd name="T47" fmla="*/ 80503 h 159"/>
                <a:gd name="T48" fmla="*/ 160604 w 140"/>
                <a:gd name="T49" fmla="*/ 59535 h 159"/>
                <a:gd name="T50" fmla="*/ 148361 w 140"/>
                <a:gd name="T51" fmla="*/ 35130 h 159"/>
                <a:gd name="T52" fmla="*/ 107278 w 140"/>
                <a:gd name="T53" fmla="*/ 24079 h 159"/>
                <a:gd name="T54" fmla="*/ 32589 w 140"/>
                <a:gd name="T55" fmla="*/ 24079 h 159"/>
                <a:gd name="T56" fmla="*/ 32589 w 140"/>
                <a:gd name="T57" fmla="*/ 97528 h 15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0"/>
                <a:gd name="T88" fmla="*/ 0 h 159"/>
                <a:gd name="T89" fmla="*/ 140 w 140"/>
                <a:gd name="T90" fmla="*/ 159 h 15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0" h="159">
                  <a:moveTo>
                    <a:pt x="0" y="159"/>
                  </a:moveTo>
                  <a:cubicBezTo>
                    <a:pt x="0" y="0"/>
                    <a:pt x="0" y="0"/>
                    <a:pt x="0" y="0"/>
                  </a:cubicBezTo>
                  <a:cubicBezTo>
                    <a:pt x="71" y="0"/>
                    <a:pt x="71" y="0"/>
                    <a:pt x="71" y="0"/>
                  </a:cubicBezTo>
                  <a:cubicBezTo>
                    <a:pt x="85" y="0"/>
                    <a:pt x="95" y="2"/>
                    <a:pt x="103" y="4"/>
                  </a:cubicBezTo>
                  <a:cubicBezTo>
                    <a:pt x="110" y="7"/>
                    <a:pt x="116" y="12"/>
                    <a:pt x="120" y="20"/>
                  </a:cubicBezTo>
                  <a:cubicBezTo>
                    <a:pt x="125" y="27"/>
                    <a:pt x="127" y="35"/>
                    <a:pt x="127" y="43"/>
                  </a:cubicBezTo>
                  <a:cubicBezTo>
                    <a:pt x="127" y="55"/>
                    <a:pt x="123" y="64"/>
                    <a:pt x="116" y="72"/>
                  </a:cubicBezTo>
                  <a:cubicBezTo>
                    <a:pt x="109" y="80"/>
                    <a:pt x="98" y="85"/>
                    <a:pt x="82" y="87"/>
                  </a:cubicBezTo>
                  <a:cubicBezTo>
                    <a:pt x="88" y="89"/>
                    <a:pt x="92" y="92"/>
                    <a:pt x="95" y="95"/>
                  </a:cubicBezTo>
                  <a:cubicBezTo>
                    <a:pt x="101" y="100"/>
                    <a:pt x="107" y="107"/>
                    <a:pt x="112" y="116"/>
                  </a:cubicBezTo>
                  <a:cubicBezTo>
                    <a:pt x="140" y="159"/>
                    <a:pt x="140" y="159"/>
                    <a:pt x="140" y="159"/>
                  </a:cubicBezTo>
                  <a:cubicBezTo>
                    <a:pt x="114" y="159"/>
                    <a:pt x="114" y="159"/>
                    <a:pt x="114" y="159"/>
                  </a:cubicBezTo>
                  <a:cubicBezTo>
                    <a:pt x="93" y="126"/>
                    <a:pt x="93" y="126"/>
                    <a:pt x="93" y="126"/>
                  </a:cubicBezTo>
                  <a:cubicBezTo>
                    <a:pt x="87" y="116"/>
                    <a:pt x="81" y="109"/>
                    <a:pt x="77" y="104"/>
                  </a:cubicBezTo>
                  <a:cubicBezTo>
                    <a:pt x="74" y="99"/>
                    <a:pt x="70" y="95"/>
                    <a:pt x="67" y="93"/>
                  </a:cubicBezTo>
                  <a:cubicBezTo>
                    <a:pt x="64" y="91"/>
                    <a:pt x="60" y="90"/>
                    <a:pt x="57" y="89"/>
                  </a:cubicBezTo>
                  <a:cubicBezTo>
                    <a:pt x="55" y="89"/>
                    <a:pt x="51" y="88"/>
                    <a:pt x="46" y="88"/>
                  </a:cubicBezTo>
                  <a:cubicBezTo>
                    <a:pt x="21" y="88"/>
                    <a:pt x="21" y="88"/>
                    <a:pt x="21" y="88"/>
                  </a:cubicBezTo>
                  <a:cubicBezTo>
                    <a:pt x="21" y="159"/>
                    <a:pt x="21" y="159"/>
                    <a:pt x="21" y="159"/>
                  </a:cubicBezTo>
                  <a:lnTo>
                    <a:pt x="0" y="159"/>
                  </a:lnTo>
                  <a:close/>
                  <a:moveTo>
                    <a:pt x="21" y="70"/>
                  </a:moveTo>
                  <a:cubicBezTo>
                    <a:pt x="66" y="70"/>
                    <a:pt x="66" y="70"/>
                    <a:pt x="66" y="70"/>
                  </a:cubicBezTo>
                  <a:cubicBezTo>
                    <a:pt x="76" y="70"/>
                    <a:pt x="83" y="69"/>
                    <a:pt x="89" y="67"/>
                  </a:cubicBezTo>
                  <a:cubicBezTo>
                    <a:pt x="94" y="65"/>
                    <a:pt x="98" y="62"/>
                    <a:pt x="101" y="58"/>
                  </a:cubicBezTo>
                  <a:cubicBezTo>
                    <a:pt x="104" y="53"/>
                    <a:pt x="105" y="49"/>
                    <a:pt x="105" y="43"/>
                  </a:cubicBezTo>
                  <a:cubicBezTo>
                    <a:pt x="105" y="36"/>
                    <a:pt x="103" y="30"/>
                    <a:pt x="97" y="25"/>
                  </a:cubicBezTo>
                  <a:cubicBezTo>
                    <a:pt x="92" y="20"/>
                    <a:pt x="83" y="18"/>
                    <a:pt x="71" y="18"/>
                  </a:cubicBezTo>
                  <a:cubicBezTo>
                    <a:pt x="21" y="18"/>
                    <a:pt x="21" y="18"/>
                    <a:pt x="21" y="18"/>
                  </a:cubicBezTo>
                  <a:lnTo>
                    <a:pt x="21" y="7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1" name="Freeform 384"/>
            <p:cNvSpPr>
              <a:spLocks noEditPoints="1"/>
            </p:cNvSpPr>
            <p:nvPr/>
          </p:nvSpPr>
          <p:spPr bwMode="auto">
            <a:xfrm>
              <a:off x="864" y="3466"/>
              <a:ext cx="204" cy="223"/>
            </a:xfrm>
            <a:custGeom>
              <a:avLst/>
              <a:gdLst>
                <a:gd name="T0" fmla="*/ 0 w 151"/>
                <a:gd name="T1" fmla="*/ 116630 h 165"/>
                <a:gd name="T2" fmla="*/ 28324 w 151"/>
                <a:gd name="T3" fmla="*/ 32024 h 165"/>
                <a:gd name="T4" fmla="*/ 104172 w 151"/>
                <a:gd name="T5" fmla="*/ 0 h 165"/>
                <a:gd name="T6" fmla="*/ 156407 w 151"/>
                <a:gd name="T7" fmla="*/ 14856 h 165"/>
                <a:gd name="T8" fmla="*/ 193968 w 151"/>
                <a:gd name="T9" fmla="*/ 55368 h 165"/>
                <a:gd name="T10" fmla="*/ 206745 w 151"/>
                <a:gd name="T11" fmla="*/ 113994 h 165"/>
                <a:gd name="T12" fmla="*/ 193968 w 151"/>
                <a:gd name="T13" fmla="*/ 173818 h 165"/>
                <a:gd name="T14" fmla="*/ 155776 w 151"/>
                <a:gd name="T15" fmla="*/ 213035 h 165"/>
                <a:gd name="T16" fmla="*/ 104172 w 151"/>
                <a:gd name="T17" fmla="*/ 227278 h 165"/>
                <a:gd name="T18" fmla="*/ 46951 w 151"/>
                <a:gd name="T19" fmla="*/ 212505 h 165"/>
                <a:gd name="T20" fmla="*/ 12297 w 151"/>
                <a:gd name="T21" fmla="*/ 171382 h 165"/>
                <a:gd name="T22" fmla="*/ 0 w 151"/>
                <a:gd name="T23" fmla="*/ 116630 h 165"/>
                <a:gd name="T24" fmla="*/ 28324 w 151"/>
                <a:gd name="T25" fmla="*/ 116630 h 165"/>
                <a:gd name="T26" fmla="*/ 51131 w 151"/>
                <a:gd name="T27" fmla="*/ 179904 h 165"/>
                <a:gd name="T28" fmla="*/ 102036 w 151"/>
                <a:gd name="T29" fmla="*/ 203477 h 165"/>
                <a:gd name="T30" fmla="*/ 155776 w 151"/>
                <a:gd name="T31" fmla="*/ 179904 h 165"/>
                <a:gd name="T32" fmla="*/ 178603 w 151"/>
                <a:gd name="T33" fmla="*/ 113994 h 165"/>
                <a:gd name="T34" fmla="*/ 167793 w 151"/>
                <a:gd name="T35" fmla="*/ 66991 h 165"/>
                <a:gd name="T36" fmla="*/ 142592 w 151"/>
                <a:gd name="T37" fmla="*/ 35529 h 165"/>
                <a:gd name="T38" fmla="*/ 104172 w 151"/>
                <a:gd name="T39" fmla="*/ 23757 h 165"/>
                <a:gd name="T40" fmla="*/ 51131 w 151"/>
                <a:gd name="T41" fmla="*/ 47126 h 165"/>
                <a:gd name="T42" fmla="*/ 28324 w 151"/>
                <a:gd name="T43" fmla="*/ 11663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1"/>
                <a:gd name="T67" fmla="*/ 0 h 165"/>
                <a:gd name="T68" fmla="*/ 151 w 151"/>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1" h="165">
                  <a:moveTo>
                    <a:pt x="0" y="85"/>
                  </a:moveTo>
                  <a:cubicBezTo>
                    <a:pt x="0" y="58"/>
                    <a:pt x="7" y="38"/>
                    <a:pt x="21" y="23"/>
                  </a:cubicBezTo>
                  <a:cubicBezTo>
                    <a:pt x="35" y="8"/>
                    <a:pt x="53" y="0"/>
                    <a:pt x="76" y="0"/>
                  </a:cubicBezTo>
                  <a:cubicBezTo>
                    <a:pt x="90" y="0"/>
                    <a:pt x="104" y="4"/>
                    <a:pt x="115" y="11"/>
                  </a:cubicBezTo>
                  <a:cubicBezTo>
                    <a:pt x="127" y="18"/>
                    <a:pt x="136" y="28"/>
                    <a:pt x="142" y="40"/>
                  </a:cubicBezTo>
                  <a:cubicBezTo>
                    <a:pt x="148" y="53"/>
                    <a:pt x="151" y="67"/>
                    <a:pt x="151" y="83"/>
                  </a:cubicBezTo>
                  <a:cubicBezTo>
                    <a:pt x="151" y="99"/>
                    <a:pt x="148" y="113"/>
                    <a:pt x="142" y="126"/>
                  </a:cubicBezTo>
                  <a:cubicBezTo>
                    <a:pt x="135" y="139"/>
                    <a:pt x="126" y="148"/>
                    <a:pt x="114" y="155"/>
                  </a:cubicBezTo>
                  <a:cubicBezTo>
                    <a:pt x="102" y="161"/>
                    <a:pt x="89" y="165"/>
                    <a:pt x="76" y="165"/>
                  </a:cubicBezTo>
                  <a:cubicBezTo>
                    <a:pt x="61" y="165"/>
                    <a:pt x="47" y="161"/>
                    <a:pt x="35" y="154"/>
                  </a:cubicBezTo>
                  <a:cubicBezTo>
                    <a:pt x="24" y="147"/>
                    <a:pt x="15" y="137"/>
                    <a:pt x="9" y="124"/>
                  </a:cubicBezTo>
                  <a:cubicBezTo>
                    <a:pt x="3" y="112"/>
                    <a:pt x="0" y="99"/>
                    <a:pt x="0" y="85"/>
                  </a:cubicBezTo>
                  <a:close/>
                  <a:moveTo>
                    <a:pt x="21" y="85"/>
                  </a:moveTo>
                  <a:cubicBezTo>
                    <a:pt x="21" y="104"/>
                    <a:pt x="26" y="119"/>
                    <a:pt x="37" y="130"/>
                  </a:cubicBezTo>
                  <a:cubicBezTo>
                    <a:pt x="47" y="141"/>
                    <a:pt x="60" y="147"/>
                    <a:pt x="75" y="147"/>
                  </a:cubicBezTo>
                  <a:cubicBezTo>
                    <a:pt x="91" y="147"/>
                    <a:pt x="104" y="141"/>
                    <a:pt x="114" y="130"/>
                  </a:cubicBezTo>
                  <a:cubicBezTo>
                    <a:pt x="125" y="119"/>
                    <a:pt x="130" y="103"/>
                    <a:pt x="130" y="83"/>
                  </a:cubicBezTo>
                  <a:cubicBezTo>
                    <a:pt x="130" y="70"/>
                    <a:pt x="128" y="58"/>
                    <a:pt x="123" y="49"/>
                  </a:cubicBezTo>
                  <a:cubicBezTo>
                    <a:pt x="119" y="39"/>
                    <a:pt x="112" y="32"/>
                    <a:pt x="104" y="26"/>
                  </a:cubicBezTo>
                  <a:cubicBezTo>
                    <a:pt x="96" y="21"/>
                    <a:pt x="86" y="18"/>
                    <a:pt x="76" y="18"/>
                  </a:cubicBezTo>
                  <a:cubicBezTo>
                    <a:pt x="61" y="18"/>
                    <a:pt x="48" y="24"/>
                    <a:pt x="37" y="34"/>
                  </a:cubicBezTo>
                  <a:cubicBezTo>
                    <a:pt x="27" y="44"/>
                    <a:pt x="21" y="61"/>
                    <a:pt x="21" y="85"/>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2" name="Freeform 385"/>
            <p:cNvSpPr>
              <a:spLocks noEditPoints="1"/>
            </p:cNvSpPr>
            <p:nvPr/>
          </p:nvSpPr>
          <p:spPr bwMode="auto">
            <a:xfrm>
              <a:off x="1106" y="3470"/>
              <a:ext cx="178" cy="215"/>
            </a:xfrm>
            <a:custGeom>
              <a:avLst/>
              <a:gdLst>
                <a:gd name="T0" fmla="*/ 0 w 131"/>
                <a:gd name="T1" fmla="*/ 221723 h 159"/>
                <a:gd name="T2" fmla="*/ 0 w 131"/>
                <a:gd name="T3" fmla="*/ 0 h 159"/>
                <a:gd name="T4" fmla="*/ 84235 w 131"/>
                <a:gd name="T5" fmla="*/ 0 h 159"/>
                <a:gd name="T6" fmla="*/ 128399 w 131"/>
                <a:gd name="T7" fmla="*/ 2761 h 159"/>
                <a:gd name="T8" fmla="*/ 166241 w 131"/>
                <a:gd name="T9" fmla="*/ 19956 h 159"/>
                <a:gd name="T10" fmla="*/ 196478 w 131"/>
                <a:gd name="T11" fmla="*/ 56425 h 159"/>
                <a:gd name="T12" fmla="*/ 205585 w 131"/>
                <a:gd name="T13" fmla="*/ 110422 h 159"/>
                <a:gd name="T14" fmla="*/ 199360 w 131"/>
                <a:gd name="T15" fmla="*/ 155038 h 159"/>
                <a:gd name="T16" fmla="*/ 182570 w 131"/>
                <a:gd name="T17" fmla="*/ 186977 h 159"/>
                <a:gd name="T18" fmla="*/ 158404 w 131"/>
                <a:gd name="T19" fmla="*/ 206181 h 159"/>
                <a:gd name="T20" fmla="*/ 128399 w 131"/>
                <a:gd name="T21" fmla="*/ 217423 h 159"/>
                <a:gd name="T22" fmla="*/ 89516 w 131"/>
                <a:gd name="T23" fmla="*/ 221723 h 159"/>
                <a:gd name="T24" fmla="*/ 0 w 131"/>
                <a:gd name="T25" fmla="*/ 221723 h 159"/>
                <a:gd name="T26" fmla="*/ 33206 w 131"/>
                <a:gd name="T27" fmla="*/ 195385 h 159"/>
                <a:gd name="T28" fmla="*/ 84235 w 131"/>
                <a:gd name="T29" fmla="*/ 195385 h 159"/>
                <a:gd name="T30" fmla="*/ 123436 w 131"/>
                <a:gd name="T31" fmla="*/ 190905 h 159"/>
                <a:gd name="T32" fmla="*/ 145179 w 131"/>
                <a:gd name="T33" fmla="*/ 179494 h 159"/>
                <a:gd name="T34" fmla="*/ 165271 w 131"/>
                <a:gd name="T35" fmla="*/ 151913 h 159"/>
                <a:gd name="T36" fmla="*/ 170820 w 131"/>
                <a:gd name="T37" fmla="*/ 108856 h 159"/>
                <a:gd name="T38" fmla="*/ 158404 w 131"/>
                <a:gd name="T39" fmla="*/ 55927 h 159"/>
                <a:gd name="T40" fmla="*/ 125755 w 131"/>
                <a:gd name="T41" fmla="*/ 30859 h 159"/>
                <a:gd name="T42" fmla="*/ 84235 w 131"/>
                <a:gd name="T43" fmla="*/ 26985 h 159"/>
                <a:gd name="T44" fmla="*/ 33206 w 131"/>
                <a:gd name="T45" fmla="*/ 26985 h 159"/>
                <a:gd name="T46" fmla="*/ 33206 w 131"/>
                <a:gd name="T47" fmla="*/ 195385 h 1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159"/>
                <a:gd name="T74" fmla="*/ 131 w 131"/>
                <a:gd name="T75" fmla="*/ 159 h 1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159">
                  <a:moveTo>
                    <a:pt x="0" y="159"/>
                  </a:moveTo>
                  <a:cubicBezTo>
                    <a:pt x="0" y="0"/>
                    <a:pt x="0" y="0"/>
                    <a:pt x="0" y="0"/>
                  </a:cubicBezTo>
                  <a:cubicBezTo>
                    <a:pt x="54" y="0"/>
                    <a:pt x="54" y="0"/>
                    <a:pt x="54" y="0"/>
                  </a:cubicBezTo>
                  <a:cubicBezTo>
                    <a:pt x="67" y="0"/>
                    <a:pt x="76" y="1"/>
                    <a:pt x="82" y="2"/>
                  </a:cubicBezTo>
                  <a:cubicBezTo>
                    <a:pt x="92" y="5"/>
                    <a:pt x="99" y="8"/>
                    <a:pt x="106" y="14"/>
                  </a:cubicBezTo>
                  <a:cubicBezTo>
                    <a:pt x="114" y="21"/>
                    <a:pt x="120" y="30"/>
                    <a:pt x="125" y="41"/>
                  </a:cubicBezTo>
                  <a:cubicBezTo>
                    <a:pt x="129" y="52"/>
                    <a:pt x="131" y="65"/>
                    <a:pt x="131" y="79"/>
                  </a:cubicBezTo>
                  <a:cubicBezTo>
                    <a:pt x="131" y="91"/>
                    <a:pt x="129" y="101"/>
                    <a:pt x="127" y="111"/>
                  </a:cubicBezTo>
                  <a:cubicBezTo>
                    <a:pt x="124" y="120"/>
                    <a:pt x="120" y="128"/>
                    <a:pt x="116" y="134"/>
                  </a:cubicBezTo>
                  <a:cubicBezTo>
                    <a:pt x="111" y="140"/>
                    <a:pt x="107" y="145"/>
                    <a:pt x="101" y="148"/>
                  </a:cubicBezTo>
                  <a:cubicBezTo>
                    <a:pt x="96" y="152"/>
                    <a:pt x="90" y="154"/>
                    <a:pt x="82" y="156"/>
                  </a:cubicBezTo>
                  <a:cubicBezTo>
                    <a:pt x="75" y="158"/>
                    <a:pt x="66" y="159"/>
                    <a:pt x="57" y="159"/>
                  </a:cubicBezTo>
                  <a:lnTo>
                    <a:pt x="0" y="159"/>
                  </a:lnTo>
                  <a:close/>
                  <a:moveTo>
                    <a:pt x="21" y="140"/>
                  </a:moveTo>
                  <a:cubicBezTo>
                    <a:pt x="54" y="140"/>
                    <a:pt x="54" y="140"/>
                    <a:pt x="54" y="140"/>
                  </a:cubicBezTo>
                  <a:cubicBezTo>
                    <a:pt x="65" y="140"/>
                    <a:pt x="73" y="139"/>
                    <a:pt x="79" y="137"/>
                  </a:cubicBezTo>
                  <a:cubicBezTo>
                    <a:pt x="85" y="135"/>
                    <a:pt x="90" y="133"/>
                    <a:pt x="93" y="129"/>
                  </a:cubicBezTo>
                  <a:cubicBezTo>
                    <a:pt x="98" y="124"/>
                    <a:pt x="102" y="117"/>
                    <a:pt x="105" y="109"/>
                  </a:cubicBezTo>
                  <a:cubicBezTo>
                    <a:pt x="108" y="101"/>
                    <a:pt x="109" y="90"/>
                    <a:pt x="109" y="78"/>
                  </a:cubicBezTo>
                  <a:cubicBezTo>
                    <a:pt x="109" y="62"/>
                    <a:pt x="106" y="49"/>
                    <a:pt x="101" y="40"/>
                  </a:cubicBezTo>
                  <a:cubicBezTo>
                    <a:pt x="96" y="31"/>
                    <a:pt x="89" y="25"/>
                    <a:pt x="81" y="22"/>
                  </a:cubicBezTo>
                  <a:cubicBezTo>
                    <a:pt x="75" y="20"/>
                    <a:pt x="66" y="19"/>
                    <a:pt x="54" y="19"/>
                  </a:cubicBezTo>
                  <a:cubicBezTo>
                    <a:pt x="21" y="19"/>
                    <a:pt x="21" y="19"/>
                    <a:pt x="21" y="19"/>
                  </a:cubicBezTo>
                  <a:lnTo>
                    <a:pt x="21" y="14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3" name="Freeform 386"/>
            <p:cNvSpPr>
              <a:spLocks/>
            </p:cNvSpPr>
            <p:nvPr/>
          </p:nvSpPr>
          <p:spPr bwMode="auto">
            <a:xfrm>
              <a:off x="1323" y="3470"/>
              <a:ext cx="170" cy="219"/>
            </a:xfrm>
            <a:custGeom>
              <a:avLst/>
              <a:gdLst>
                <a:gd name="T0" fmla="*/ 166566 w 125"/>
                <a:gd name="T1" fmla="*/ 0 h 162"/>
                <a:gd name="T2" fmla="*/ 200102 w 125"/>
                <a:gd name="T3" fmla="*/ 0 h 162"/>
                <a:gd name="T4" fmla="*/ 200102 w 125"/>
                <a:gd name="T5" fmla="*/ 127570 h 162"/>
                <a:gd name="T6" fmla="*/ 190729 w 125"/>
                <a:gd name="T7" fmla="*/ 180753 h 162"/>
                <a:gd name="T8" fmla="*/ 160495 w 125"/>
                <a:gd name="T9" fmla="*/ 212619 h 162"/>
                <a:gd name="T10" fmla="*/ 101308 w 125"/>
                <a:gd name="T11" fmla="*/ 224674 h 162"/>
                <a:gd name="T12" fmla="*/ 41381 w 125"/>
                <a:gd name="T13" fmla="*/ 213672 h 162"/>
                <a:gd name="T14" fmla="*/ 9244 w 125"/>
                <a:gd name="T15" fmla="*/ 183407 h 162"/>
                <a:gd name="T16" fmla="*/ 0 w 125"/>
                <a:gd name="T17" fmla="*/ 127570 h 162"/>
                <a:gd name="T18" fmla="*/ 0 w 125"/>
                <a:gd name="T19" fmla="*/ 0 h 162"/>
                <a:gd name="T20" fmla="*/ 33744 w 125"/>
                <a:gd name="T21" fmla="*/ 0 h 162"/>
                <a:gd name="T22" fmla="*/ 33744 w 125"/>
                <a:gd name="T23" fmla="*/ 127570 h 162"/>
                <a:gd name="T24" fmla="*/ 40274 w 125"/>
                <a:gd name="T25" fmla="*/ 169280 h 162"/>
                <a:gd name="T26" fmla="*/ 62061 w 125"/>
                <a:gd name="T27" fmla="*/ 189846 h 162"/>
                <a:gd name="T28" fmla="*/ 97881 w 125"/>
                <a:gd name="T29" fmla="*/ 198319 h 162"/>
                <a:gd name="T30" fmla="*/ 151046 w 125"/>
                <a:gd name="T31" fmla="*/ 183407 h 162"/>
                <a:gd name="T32" fmla="*/ 166566 w 125"/>
                <a:gd name="T33" fmla="*/ 127570 h 162"/>
                <a:gd name="T34" fmla="*/ 166566 w 125"/>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5"/>
                <a:gd name="T55" fmla="*/ 0 h 162"/>
                <a:gd name="T56" fmla="*/ 125 w 125"/>
                <a:gd name="T57" fmla="*/ 162 h 1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5" h="162">
                  <a:moveTo>
                    <a:pt x="104" y="0"/>
                  </a:moveTo>
                  <a:cubicBezTo>
                    <a:pt x="125" y="0"/>
                    <a:pt x="125" y="0"/>
                    <a:pt x="125" y="0"/>
                  </a:cubicBezTo>
                  <a:cubicBezTo>
                    <a:pt x="125" y="92"/>
                    <a:pt x="125" y="92"/>
                    <a:pt x="125" y="92"/>
                  </a:cubicBezTo>
                  <a:cubicBezTo>
                    <a:pt x="125" y="108"/>
                    <a:pt x="123" y="121"/>
                    <a:pt x="119" y="130"/>
                  </a:cubicBezTo>
                  <a:cubicBezTo>
                    <a:pt x="116" y="139"/>
                    <a:pt x="109" y="147"/>
                    <a:pt x="100" y="153"/>
                  </a:cubicBezTo>
                  <a:cubicBezTo>
                    <a:pt x="91" y="159"/>
                    <a:pt x="78" y="162"/>
                    <a:pt x="63" y="162"/>
                  </a:cubicBezTo>
                  <a:cubicBezTo>
                    <a:pt x="48" y="162"/>
                    <a:pt x="36" y="159"/>
                    <a:pt x="26" y="154"/>
                  </a:cubicBezTo>
                  <a:cubicBezTo>
                    <a:pt x="17" y="149"/>
                    <a:pt x="10" y="141"/>
                    <a:pt x="6" y="132"/>
                  </a:cubicBezTo>
                  <a:cubicBezTo>
                    <a:pt x="2" y="122"/>
                    <a:pt x="0" y="109"/>
                    <a:pt x="0" y="92"/>
                  </a:cubicBezTo>
                  <a:cubicBezTo>
                    <a:pt x="0" y="0"/>
                    <a:pt x="0" y="0"/>
                    <a:pt x="0" y="0"/>
                  </a:cubicBezTo>
                  <a:cubicBezTo>
                    <a:pt x="21" y="0"/>
                    <a:pt x="21" y="0"/>
                    <a:pt x="21" y="0"/>
                  </a:cubicBezTo>
                  <a:cubicBezTo>
                    <a:pt x="21" y="92"/>
                    <a:pt x="21" y="92"/>
                    <a:pt x="21" y="92"/>
                  </a:cubicBezTo>
                  <a:cubicBezTo>
                    <a:pt x="21" y="106"/>
                    <a:pt x="22" y="116"/>
                    <a:pt x="25" y="122"/>
                  </a:cubicBezTo>
                  <a:cubicBezTo>
                    <a:pt x="27" y="129"/>
                    <a:pt x="32" y="134"/>
                    <a:pt x="38" y="137"/>
                  </a:cubicBezTo>
                  <a:cubicBezTo>
                    <a:pt x="44" y="141"/>
                    <a:pt x="52" y="143"/>
                    <a:pt x="61" y="143"/>
                  </a:cubicBezTo>
                  <a:cubicBezTo>
                    <a:pt x="76" y="143"/>
                    <a:pt x="87" y="139"/>
                    <a:pt x="94" y="132"/>
                  </a:cubicBezTo>
                  <a:cubicBezTo>
                    <a:pt x="101" y="125"/>
                    <a:pt x="104" y="112"/>
                    <a:pt x="104" y="92"/>
                  </a:cubicBezTo>
                  <a:lnTo>
                    <a:pt x="104" y="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4" name="Freeform 387"/>
            <p:cNvSpPr>
              <a:spLocks/>
            </p:cNvSpPr>
            <p:nvPr/>
          </p:nvSpPr>
          <p:spPr bwMode="auto">
            <a:xfrm>
              <a:off x="1532" y="3466"/>
              <a:ext cx="190" cy="223"/>
            </a:xfrm>
            <a:custGeom>
              <a:avLst/>
              <a:gdLst>
                <a:gd name="T0" fmla="*/ 182449 w 140"/>
                <a:gd name="T1" fmla="*/ 146112 h 165"/>
                <a:gd name="T2" fmla="*/ 213470 w 140"/>
                <a:gd name="T3" fmla="*/ 154065 h 165"/>
                <a:gd name="T4" fmla="*/ 176198 w 140"/>
                <a:gd name="T5" fmla="*/ 208221 h 165"/>
                <a:gd name="T6" fmla="*/ 112780 w 140"/>
                <a:gd name="T7" fmla="*/ 227278 h 165"/>
                <a:gd name="T8" fmla="*/ 50741 w 140"/>
                <a:gd name="T9" fmla="*/ 212505 h 165"/>
                <a:gd name="T10" fmla="*/ 12247 w 140"/>
                <a:gd name="T11" fmla="*/ 171382 h 165"/>
                <a:gd name="T12" fmla="*/ 0 w 140"/>
                <a:gd name="T13" fmla="*/ 111397 h 165"/>
                <a:gd name="T14" fmla="*/ 13668 w 140"/>
                <a:gd name="T15" fmla="*/ 52097 h 165"/>
                <a:gd name="T16" fmla="*/ 55510 w 140"/>
                <a:gd name="T17" fmla="*/ 14392 h 165"/>
                <a:gd name="T18" fmla="*/ 114201 w 140"/>
                <a:gd name="T19" fmla="*/ 0 h 165"/>
                <a:gd name="T20" fmla="*/ 175981 w 140"/>
                <a:gd name="T21" fmla="*/ 17578 h 165"/>
                <a:gd name="T22" fmla="*/ 208437 w 140"/>
                <a:gd name="T23" fmla="*/ 64897 h 165"/>
                <a:gd name="T24" fmla="*/ 178762 w 140"/>
                <a:gd name="T25" fmla="*/ 71513 h 165"/>
                <a:gd name="T26" fmla="*/ 153585 w 140"/>
                <a:gd name="T27" fmla="*/ 35529 h 165"/>
                <a:gd name="T28" fmla="*/ 112780 w 140"/>
                <a:gd name="T29" fmla="*/ 23757 h 165"/>
                <a:gd name="T30" fmla="*/ 66868 w 140"/>
                <a:gd name="T31" fmla="*/ 36675 h 165"/>
                <a:gd name="T32" fmla="*/ 39629 w 140"/>
                <a:gd name="T33" fmla="*/ 70410 h 165"/>
                <a:gd name="T34" fmla="*/ 32589 w 140"/>
                <a:gd name="T35" fmla="*/ 111397 h 165"/>
                <a:gd name="T36" fmla="*/ 41546 w 140"/>
                <a:gd name="T37" fmla="*/ 161518 h 165"/>
                <a:gd name="T38" fmla="*/ 69612 w 140"/>
                <a:gd name="T39" fmla="*/ 191692 h 165"/>
                <a:gd name="T40" fmla="*/ 111162 w 140"/>
                <a:gd name="T41" fmla="*/ 203477 h 165"/>
                <a:gd name="T42" fmla="*/ 157294 w 140"/>
                <a:gd name="T43" fmla="*/ 188108 h 165"/>
                <a:gd name="T44" fmla="*/ 182449 w 140"/>
                <a:gd name="T45" fmla="*/ 146112 h 1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0"/>
                <a:gd name="T70" fmla="*/ 0 h 165"/>
                <a:gd name="T71" fmla="*/ 140 w 140"/>
                <a:gd name="T72" fmla="*/ 165 h 1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0" h="165">
                  <a:moveTo>
                    <a:pt x="119" y="106"/>
                  </a:moveTo>
                  <a:cubicBezTo>
                    <a:pt x="140" y="112"/>
                    <a:pt x="140" y="112"/>
                    <a:pt x="140" y="112"/>
                  </a:cubicBezTo>
                  <a:cubicBezTo>
                    <a:pt x="136" y="129"/>
                    <a:pt x="128" y="142"/>
                    <a:pt x="116" y="151"/>
                  </a:cubicBezTo>
                  <a:cubicBezTo>
                    <a:pt x="105" y="160"/>
                    <a:pt x="91" y="165"/>
                    <a:pt x="74" y="165"/>
                  </a:cubicBezTo>
                  <a:cubicBezTo>
                    <a:pt x="57" y="165"/>
                    <a:pt x="43" y="161"/>
                    <a:pt x="33" y="154"/>
                  </a:cubicBezTo>
                  <a:cubicBezTo>
                    <a:pt x="22" y="147"/>
                    <a:pt x="14" y="137"/>
                    <a:pt x="8" y="124"/>
                  </a:cubicBezTo>
                  <a:cubicBezTo>
                    <a:pt x="3" y="111"/>
                    <a:pt x="0" y="97"/>
                    <a:pt x="0" y="81"/>
                  </a:cubicBezTo>
                  <a:cubicBezTo>
                    <a:pt x="0" y="65"/>
                    <a:pt x="3" y="50"/>
                    <a:pt x="9" y="38"/>
                  </a:cubicBezTo>
                  <a:cubicBezTo>
                    <a:pt x="16" y="26"/>
                    <a:pt x="25" y="16"/>
                    <a:pt x="36" y="10"/>
                  </a:cubicBezTo>
                  <a:cubicBezTo>
                    <a:pt x="48" y="4"/>
                    <a:pt x="61" y="0"/>
                    <a:pt x="75" y="0"/>
                  </a:cubicBezTo>
                  <a:cubicBezTo>
                    <a:pt x="91" y="0"/>
                    <a:pt x="104" y="5"/>
                    <a:pt x="115" y="13"/>
                  </a:cubicBezTo>
                  <a:cubicBezTo>
                    <a:pt x="126" y="21"/>
                    <a:pt x="133" y="32"/>
                    <a:pt x="137" y="47"/>
                  </a:cubicBezTo>
                  <a:cubicBezTo>
                    <a:pt x="117" y="52"/>
                    <a:pt x="117" y="52"/>
                    <a:pt x="117" y="52"/>
                  </a:cubicBezTo>
                  <a:cubicBezTo>
                    <a:pt x="113" y="40"/>
                    <a:pt x="108" y="32"/>
                    <a:pt x="101" y="26"/>
                  </a:cubicBezTo>
                  <a:cubicBezTo>
                    <a:pt x="94" y="21"/>
                    <a:pt x="85" y="18"/>
                    <a:pt x="74" y="18"/>
                  </a:cubicBezTo>
                  <a:cubicBezTo>
                    <a:pt x="62" y="18"/>
                    <a:pt x="52" y="21"/>
                    <a:pt x="44" y="27"/>
                  </a:cubicBezTo>
                  <a:cubicBezTo>
                    <a:pt x="36" y="33"/>
                    <a:pt x="30" y="41"/>
                    <a:pt x="26" y="51"/>
                  </a:cubicBezTo>
                  <a:cubicBezTo>
                    <a:pt x="23" y="61"/>
                    <a:pt x="21" y="71"/>
                    <a:pt x="21" y="81"/>
                  </a:cubicBezTo>
                  <a:cubicBezTo>
                    <a:pt x="21" y="95"/>
                    <a:pt x="23" y="107"/>
                    <a:pt x="27" y="117"/>
                  </a:cubicBezTo>
                  <a:cubicBezTo>
                    <a:pt x="31" y="127"/>
                    <a:pt x="37" y="134"/>
                    <a:pt x="46" y="139"/>
                  </a:cubicBezTo>
                  <a:cubicBezTo>
                    <a:pt x="54" y="144"/>
                    <a:pt x="63" y="147"/>
                    <a:pt x="73" y="147"/>
                  </a:cubicBezTo>
                  <a:cubicBezTo>
                    <a:pt x="84" y="147"/>
                    <a:pt x="94" y="143"/>
                    <a:pt x="103" y="136"/>
                  </a:cubicBezTo>
                  <a:cubicBezTo>
                    <a:pt x="111" y="130"/>
                    <a:pt x="116" y="120"/>
                    <a:pt x="119" y="106"/>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5" name="Freeform 388"/>
            <p:cNvSpPr>
              <a:spLocks/>
            </p:cNvSpPr>
            <p:nvPr/>
          </p:nvSpPr>
          <p:spPr bwMode="auto">
            <a:xfrm>
              <a:off x="1741" y="3470"/>
              <a:ext cx="171" cy="215"/>
            </a:xfrm>
            <a:custGeom>
              <a:avLst/>
              <a:gdLst>
                <a:gd name="T0" fmla="*/ 71 w 171"/>
                <a:gd name="T1" fmla="*/ 215 h 215"/>
                <a:gd name="T2" fmla="*/ 71 w 171"/>
                <a:gd name="T3" fmla="*/ 26 h 215"/>
                <a:gd name="T4" fmla="*/ 0 w 171"/>
                <a:gd name="T5" fmla="*/ 26 h 215"/>
                <a:gd name="T6" fmla="*/ 0 w 171"/>
                <a:gd name="T7" fmla="*/ 0 h 215"/>
                <a:gd name="T8" fmla="*/ 171 w 171"/>
                <a:gd name="T9" fmla="*/ 0 h 215"/>
                <a:gd name="T10" fmla="*/ 171 w 171"/>
                <a:gd name="T11" fmla="*/ 26 h 215"/>
                <a:gd name="T12" fmla="*/ 99 w 171"/>
                <a:gd name="T13" fmla="*/ 26 h 215"/>
                <a:gd name="T14" fmla="*/ 99 w 171"/>
                <a:gd name="T15" fmla="*/ 215 h 215"/>
                <a:gd name="T16" fmla="*/ 71 w 171"/>
                <a:gd name="T17" fmla="*/ 215 h 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1"/>
                <a:gd name="T28" fmla="*/ 0 h 215"/>
                <a:gd name="T29" fmla="*/ 171 w 171"/>
                <a:gd name="T30" fmla="*/ 215 h 2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1" h="215">
                  <a:moveTo>
                    <a:pt x="71" y="215"/>
                  </a:moveTo>
                  <a:lnTo>
                    <a:pt x="71" y="26"/>
                  </a:lnTo>
                  <a:lnTo>
                    <a:pt x="0" y="26"/>
                  </a:lnTo>
                  <a:lnTo>
                    <a:pt x="0" y="0"/>
                  </a:lnTo>
                  <a:lnTo>
                    <a:pt x="171" y="0"/>
                  </a:lnTo>
                  <a:lnTo>
                    <a:pt x="171" y="26"/>
                  </a:lnTo>
                  <a:lnTo>
                    <a:pt x="99" y="26"/>
                  </a:lnTo>
                  <a:lnTo>
                    <a:pt x="99" y="215"/>
                  </a:lnTo>
                  <a:lnTo>
                    <a:pt x="71" y="2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96" name="Freeform 389"/>
            <p:cNvSpPr>
              <a:spLocks/>
            </p:cNvSpPr>
            <p:nvPr/>
          </p:nvSpPr>
          <p:spPr bwMode="auto">
            <a:xfrm>
              <a:off x="1931" y="3466"/>
              <a:ext cx="172" cy="223"/>
            </a:xfrm>
            <a:custGeom>
              <a:avLst/>
              <a:gdLst>
                <a:gd name="T0" fmla="*/ 0 w 127"/>
                <a:gd name="T1" fmla="*/ 153056 h 165"/>
                <a:gd name="T2" fmla="*/ 29361 w 127"/>
                <a:gd name="T3" fmla="*/ 150555 h 165"/>
                <a:gd name="T4" fmla="*/ 39765 w 127"/>
                <a:gd name="T5" fmla="*/ 177695 h 165"/>
                <a:gd name="T6" fmla="*/ 62241 w 127"/>
                <a:gd name="T7" fmla="*/ 195166 h 165"/>
                <a:gd name="T8" fmla="*/ 97371 w 127"/>
                <a:gd name="T9" fmla="*/ 201162 h 165"/>
                <a:gd name="T10" fmla="*/ 127337 w 127"/>
                <a:gd name="T11" fmla="*/ 195675 h 165"/>
                <a:gd name="T12" fmla="*/ 147905 w 127"/>
                <a:gd name="T13" fmla="*/ 182372 h 165"/>
                <a:gd name="T14" fmla="*/ 154614 w 127"/>
                <a:gd name="T15" fmla="*/ 164823 h 165"/>
                <a:gd name="T16" fmla="*/ 147905 w 127"/>
                <a:gd name="T17" fmla="*/ 146112 h 165"/>
                <a:gd name="T18" fmla="*/ 127337 w 127"/>
                <a:gd name="T19" fmla="*/ 133113 h 165"/>
                <a:gd name="T20" fmla="*/ 87079 w 127"/>
                <a:gd name="T21" fmla="*/ 122365 h 165"/>
                <a:gd name="T22" fmla="*/ 42231 w 127"/>
                <a:gd name="T23" fmla="*/ 109565 h 165"/>
                <a:gd name="T24" fmla="*/ 17766 w 127"/>
                <a:gd name="T25" fmla="*/ 87709 h 165"/>
                <a:gd name="T26" fmla="*/ 8727 w 127"/>
                <a:gd name="T27" fmla="*/ 60292 h 165"/>
                <a:gd name="T28" fmla="*/ 19505 w 127"/>
                <a:gd name="T29" fmla="*/ 30431 h 165"/>
                <a:gd name="T30" fmla="*/ 48453 w 127"/>
                <a:gd name="T31" fmla="*/ 8133 h 165"/>
                <a:gd name="T32" fmla="*/ 90058 w 127"/>
                <a:gd name="T33" fmla="*/ 0 h 165"/>
                <a:gd name="T34" fmla="*/ 135283 w 127"/>
                <a:gd name="T35" fmla="*/ 8133 h 165"/>
                <a:gd name="T36" fmla="*/ 165185 w 127"/>
                <a:gd name="T37" fmla="*/ 32024 h 165"/>
                <a:gd name="T38" fmla="*/ 176262 w 127"/>
                <a:gd name="T39" fmla="*/ 66766 h 165"/>
                <a:gd name="T40" fmla="*/ 147905 w 127"/>
                <a:gd name="T41" fmla="*/ 66991 h 165"/>
                <a:gd name="T42" fmla="*/ 131873 w 127"/>
                <a:gd name="T43" fmla="*/ 36675 h 165"/>
                <a:gd name="T44" fmla="*/ 91015 w 127"/>
                <a:gd name="T45" fmla="*/ 26288 h 165"/>
                <a:gd name="T46" fmla="*/ 50973 w 127"/>
                <a:gd name="T47" fmla="*/ 35529 h 165"/>
                <a:gd name="T48" fmla="*/ 39765 w 127"/>
                <a:gd name="T49" fmla="*/ 58648 h 165"/>
                <a:gd name="T50" fmla="*/ 48453 w 127"/>
                <a:gd name="T51" fmla="*/ 79057 h 165"/>
                <a:gd name="T52" fmla="*/ 94022 w 127"/>
                <a:gd name="T53" fmla="*/ 93826 h 165"/>
                <a:gd name="T54" fmla="*/ 144675 w 127"/>
                <a:gd name="T55" fmla="*/ 107126 h 165"/>
                <a:gd name="T56" fmla="*/ 174896 w 127"/>
                <a:gd name="T57" fmla="*/ 130625 h 165"/>
                <a:gd name="T58" fmla="*/ 184732 w 127"/>
                <a:gd name="T59" fmla="*/ 161518 h 165"/>
                <a:gd name="T60" fmla="*/ 174896 w 127"/>
                <a:gd name="T61" fmla="*/ 195166 h 165"/>
                <a:gd name="T62" fmla="*/ 143126 w 127"/>
                <a:gd name="T63" fmla="*/ 218294 h 165"/>
                <a:gd name="T64" fmla="*/ 98781 w 127"/>
                <a:gd name="T65" fmla="*/ 227278 h 165"/>
                <a:gd name="T66" fmla="*/ 45957 w 127"/>
                <a:gd name="T67" fmla="*/ 218294 h 165"/>
                <a:gd name="T68" fmla="*/ 13118 w 127"/>
                <a:gd name="T69" fmla="*/ 191692 h 165"/>
                <a:gd name="T70" fmla="*/ 0 w 127"/>
                <a:gd name="T71" fmla="*/ 153056 h 1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
                <a:gd name="T109" fmla="*/ 0 h 165"/>
                <a:gd name="T110" fmla="*/ 127 w 127"/>
                <a:gd name="T111" fmla="*/ 165 h 1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 h="165">
                  <a:moveTo>
                    <a:pt x="0" y="111"/>
                  </a:moveTo>
                  <a:cubicBezTo>
                    <a:pt x="20" y="109"/>
                    <a:pt x="20" y="109"/>
                    <a:pt x="20" y="109"/>
                  </a:cubicBezTo>
                  <a:cubicBezTo>
                    <a:pt x="21" y="117"/>
                    <a:pt x="23" y="124"/>
                    <a:pt x="27" y="129"/>
                  </a:cubicBezTo>
                  <a:cubicBezTo>
                    <a:pt x="30" y="134"/>
                    <a:pt x="36" y="138"/>
                    <a:pt x="43" y="141"/>
                  </a:cubicBezTo>
                  <a:cubicBezTo>
                    <a:pt x="50" y="144"/>
                    <a:pt x="58" y="146"/>
                    <a:pt x="67" y="146"/>
                  </a:cubicBezTo>
                  <a:cubicBezTo>
                    <a:pt x="75" y="146"/>
                    <a:pt x="82" y="145"/>
                    <a:pt x="88" y="142"/>
                  </a:cubicBezTo>
                  <a:cubicBezTo>
                    <a:pt x="94" y="140"/>
                    <a:pt x="99" y="137"/>
                    <a:pt x="102" y="132"/>
                  </a:cubicBezTo>
                  <a:cubicBezTo>
                    <a:pt x="105" y="128"/>
                    <a:pt x="107" y="124"/>
                    <a:pt x="107" y="119"/>
                  </a:cubicBezTo>
                  <a:cubicBezTo>
                    <a:pt x="107" y="114"/>
                    <a:pt x="105" y="110"/>
                    <a:pt x="102" y="106"/>
                  </a:cubicBezTo>
                  <a:cubicBezTo>
                    <a:pt x="99" y="102"/>
                    <a:pt x="95" y="99"/>
                    <a:pt x="88" y="96"/>
                  </a:cubicBezTo>
                  <a:cubicBezTo>
                    <a:pt x="84" y="95"/>
                    <a:pt x="74" y="92"/>
                    <a:pt x="60" y="89"/>
                  </a:cubicBezTo>
                  <a:cubicBezTo>
                    <a:pt x="45" y="85"/>
                    <a:pt x="35" y="82"/>
                    <a:pt x="29" y="79"/>
                  </a:cubicBezTo>
                  <a:cubicBezTo>
                    <a:pt x="21" y="75"/>
                    <a:pt x="16" y="70"/>
                    <a:pt x="12" y="64"/>
                  </a:cubicBezTo>
                  <a:cubicBezTo>
                    <a:pt x="8" y="58"/>
                    <a:pt x="6" y="52"/>
                    <a:pt x="6" y="44"/>
                  </a:cubicBezTo>
                  <a:cubicBezTo>
                    <a:pt x="6" y="36"/>
                    <a:pt x="9" y="29"/>
                    <a:pt x="13" y="22"/>
                  </a:cubicBezTo>
                  <a:cubicBezTo>
                    <a:pt x="18" y="15"/>
                    <a:pt x="24" y="9"/>
                    <a:pt x="33" y="6"/>
                  </a:cubicBezTo>
                  <a:cubicBezTo>
                    <a:pt x="42" y="2"/>
                    <a:pt x="52" y="0"/>
                    <a:pt x="62" y="0"/>
                  </a:cubicBezTo>
                  <a:cubicBezTo>
                    <a:pt x="74" y="0"/>
                    <a:pt x="84" y="2"/>
                    <a:pt x="93" y="6"/>
                  </a:cubicBezTo>
                  <a:cubicBezTo>
                    <a:pt x="102" y="10"/>
                    <a:pt x="109" y="16"/>
                    <a:pt x="114" y="23"/>
                  </a:cubicBezTo>
                  <a:cubicBezTo>
                    <a:pt x="119" y="30"/>
                    <a:pt x="122" y="39"/>
                    <a:pt x="122" y="48"/>
                  </a:cubicBezTo>
                  <a:cubicBezTo>
                    <a:pt x="102" y="49"/>
                    <a:pt x="102" y="49"/>
                    <a:pt x="102" y="49"/>
                  </a:cubicBezTo>
                  <a:cubicBezTo>
                    <a:pt x="101" y="39"/>
                    <a:pt x="97" y="32"/>
                    <a:pt x="91" y="27"/>
                  </a:cubicBezTo>
                  <a:cubicBezTo>
                    <a:pt x="85" y="22"/>
                    <a:pt x="75" y="19"/>
                    <a:pt x="63" y="19"/>
                  </a:cubicBezTo>
                  <a:cubicBezTo>
                    <a:pt x="51" y="19"/>
                    <a:pt x="41" y="21"/>
                    <a:pt x="35" y="26"/>
                  </a:cubicBezTo>
                  <a:cubicBezTo>
                    <a:pt x="30" y="31"/>
                    <a:pt x="27" y="36"/>
                    <a:pt x="27" y="43"/>
                  </a:cubicBezTo>
                  <a:cubicBezTo>
                    <a:pt x="27" y="49"/>
                    <a:pt x="29" y="53"/>
                    <a:pt x="33" y="57"/>
                  </a:cubicBezTo>
                  <a:cubicBezTo>
                    <a:pt x="37" y="61"/>
                    <a:pt x="47" y="64"/>
                    <a:pt x="65" y="68"/>
                  </a:cubicBezTo>
                  <a:cubicBezTo>
                    <a:pt x="82" y="72"/>
                    <a:pt x="93" y="75"/>
                    <a:pt x="100" y="78"/>
                  </a:cubicBezTo>
                  <a:cubicBezTo>
                    <a:pt x="109" y="83"/>
                    <a:pt x="116" y="88"/>
                    <a:pt x="120" y="95"/>
                  </a:cubicBezTo>
                  <a:cubicBezTo>
                    <a:pt x="125" y="101"/>
                    <a:pt x="127" y="109"/>
                    <a:pt x="127" y="117"/>
                  </a:cubicBezTo>
                  <a:cubicBezTo>
                    <a:pt x="127" y="126"/>
                    <a:pt x="124" y="134"/>
                    <a:pt x="120" y="141"/>
                  </a:cubicBezTo>
                  <a:cubicBezTo>
                    <a:pt x="115" y="148"/>
                    <a:pt x="108" y="154"/>
                    <a:pt x="99" y="158"/>
                  </a:cubicBezTo>
                  <a:cubicBezTo>
                    <a:pt x="90" y="163"/>
                    <a:pt x="79" y="165"/>
                    <a:pt x="68" y="165"/>
                  </a:cubicBezTo>
                  <a:cubicBezTo>
                    <a:pt x="54" y="165"/>
                    <a:pt x="42" y="163"/>
                    <a:pt x="32" y="158"/>
                  </a:cubicBezTo>
                  <a:cubicBezTo>
                    <a:pt x="22" y="154"/>
                    <a:pt x="15" y="148"/>
                    <a:pt x="9" y="139"/>
                  </a:cubicBezTo>
                  <a:cubicBezTo>
                    <a:pt x="4" y="131"/>
                    <a:pt x="1" y="122"/>
                    <a:pt x="0" y="111"/>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5" name="Group 531"/>
          <p:cNvGrpSpPr>
            <a:grpSpLocks/>
          </p:cNvGrpSpPr>
          <p:nvPr/>
        </p:nvGrpSpPr>
        <p:grpSpPr bwMode="auto">
          <a:xfrm>
            <a:off x="282160" y="4853586"/>
            <a:ext cx="986305" cy="83344"/>
            <a:chOff x="1715" y="6052"/>
            <a:chExt cx="6385" cy="539"/>
          </a:xfrm>
        </p:grpSpPr>
        <p:sp>
          <p:nvSpPr>
            <p:cNvPr id="8476" name="Freeform 390"/>
            <p:cNvSpPr>
              <a:spLocks noEditPoints="1"/>
            </p:cNvSpPr>
            <p:nvPr/>
          </p:nvSpPr>
          <p:spPr bwMode="auto">
            <a:xfrm>
              <a:off x="1715" y="6062"/>
              <a:ext cx="392" cy="521"/>
            </a:xfrm>
            <a:custGeom>
              <a:avLst/>
              <a:gdLst>
                <a:gd name="T0" fmla="*/ 0 w 289"/>
                <a:gd name="T1" fmla="*/ 581245 h 384"/>
                <a:gd name="T2" fmla="*/ 0 w 289"/>
                <a:gd name="T3" fmla="*/ 0 h 384"/>
                <a:gd name="T4" fmla="*/ 215901 w 289"/>
                <a:gd name="T5" fmla="*/ 0 h 384"/>
                <a:gd name="T6" fmla="*/ 321340 w 289"/>
                <a:gd name="T7" fmla="*/ 18477 h 384"/>
                <a:gd name="T8" fmla="*/ 385214 w 289"/>
                <a:gd name="T9" fmla="*/ 71323 h 384"/>
                <a:gd name="T10" fmla="*/ 408103 w 289"/>
                <a:gd name="T11" fmla="*/ 147819 h 384"/>
                <a:gd name="T12" fmla="*/ 386877 w 289"/>
                <a:gd name="T13" fmla="*/ 217991 h 384"/>
                <a:gd name="T14" fmla="*/ 326223 w 289"/>
                <a:gd name="T15" fmla="*/ 272110 h 384"/>
                <a:gd name="T16" fmla="*/ 408103 w 289"/>
                <a:gd name="T17" fmla="*/ 323058 h 384"/>
                <a:gd name="T18" fmla="*/ 435066 w 289"/>
                <a:gd name="T19" fmla="*/ 412367 h 384"/>
                <a:gd name="T20" fmla="*/ 417650 w 289"/>
                <a:gd name="T21" fmla="*/ 488509 h 384"/>
                <a:gd name="T22" fmla="*/ 376121 w 289"/>
                <a:gd name="T23" fmla="*/ 542065 h 384"/>
                <a:gd name="T24" fmla="*/ 313189 w 289"/>
                <a:gd name="T25" fmla="*/ 571461 h 384"/>
                <a:gd name="T26" fmla="*/ 219803 w 289"/>
                <a:gd name="T27" fmla="*/ 581245 h 384"/>
                <a:gd name="T28" fmla="*/ 0 w 289"/>
                <a:gd name="T29" fmla="*/ 581245 h 384"/>
                <a:gd name="T30" fmla="*/ 75543 w 289"/>
                <a:gd name="T31" fmla="*/ 243557 h 384"/>
                <a:gd name="T32" fmla="*/ 199382 w 289"/>
                <a:gd name="T33" fmla="*/ 243557 h 384"/>
                <a:gd name="T34" fmla="*/ 273809 w 289"/>
                <a:gd name="T35" fmla="*/ 238079 h 384"/>
                <a:gd name="T36" fmla="*/ 316897 w 289"/>
                <a:gd name="T37" fmla="*/ 209215 h 384"/>
                <a:gd name="T38" fmla="*/ 332728 w 289"/>
                <a:gd name="T39" fmla="*/ 156730 h 384"/>
                <a:gd name="T40" fmla="*/ 319301 w 289"/>
                <a:gd name="T41" fmla="*/ 106125 h 384"/>
                <a:gd name="T42" fmla="*/ 277776 w 289"/>
                <a:gd name="T43" fmla="*/ 77668 h 384"/>
                <a:gd name="T44" fmla="*/ 190444 w 289"/>
                <a:gd name="T45" fmla="*/ 68631 h 384"/>
                <a:gd name="T46" fmla="*/ 75543 w 289"/>
                <a:gd name="T47" fmla="*/ 68631 h 384"/>
                <a:gd name="T48" fmla="*/ 75543 w 289"/>
                <a:gd name="T49" fmla="*/ 243557 h 384"/>
                <a:gd name="T50" fmla="*/ 75543 w 289"/>
                <a:gd name="T51" fmla="*/ 512146 h 384"/>
                <a:gd name="T52" fmla="*/ 219803 w 289"/>
                <a:gd name="T53" fmla="*/ 512146 h 384"/>
                <a:gd name="T54" fmla="*/ 270442 w 289"/>
                <a:gd name="T55" fmla="*/ 509649 h 384"/>
                <a:gd name="T56" fmla="*/ 316367 w 289"/>
                <a:gd name="T57" fmla="*/ 493314 h 384"/>
                <a:gd name="T58" fmla="*/ 344837 w 289"/>
                <a:gd name="T59" fmla="*/ 462442 h 384"/>
                <a:gd name="T60" fmla="*/ 355563 w 289"/>
                <a:gd name="T61" fmla="*/ 412367 h 384"/>
                <a:gd name="T62" fmla="*/ 340097 w 289"/>
                <a:gd name="T63" fmla="*/ 355558 h 384"/>
                <a:gd name="T64" fmla="*/ 292848 w 289"/>
                <a:gd name="T65" fmla="*/ 323019 h 384"/>
                <a:gd name="T66" fmla="*/ 209375 w 289"/>
                <a:gd name="T67" fmla="*/ 311588 h 384"/>
                <a:gd name="T68" fmla="*/ 75543 w 289"/>
                <a:gd name="T69" fmla="*/ 311588 h 384"/>
                <a:gd name="T70" fmla="*/ 75543 w 289"/>
                <a:gd name="T71" fmla="*/ 512146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9"/>
                <a:gd name="T109" fmla="*/ 0 h 384"/>
                <a:gd name="T110" fmla="*/ 289 w 289"/>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9" h="384">
                  <a:moveTo>
                    <a:pt x="0" y="384"/>
                  </a:moveTo>
                  <a:cubicBezTo>
                    <a:pt x="0" y="0"/>
                    <a:pt x="0" y="0"/>
                    <a:pt x="0" y="0"/>
                  </a:cubicBezTo>
                  <a:cubicBezTo>
                    <a:pt x="144" y="0"/>
                    <a:pt x="144" y="0"/>
                    <a:pt x="144" y="0"/>
                  </a:cubicBezTo>
                  <a:cubicBezTo>
                    <a:pt x="173" y="0"/>
                    <a:pt x="196" y="4"/>
                    <a:pt x="214" y="12"/>
                  </a:cubicBezTo>
                  <a:cubicBezTo>
                    <a:pt x="232" y="19"/>
                    <a:pt x="246" y="31"/>
                    <a:pt x="256" y="47"/>
                  </a:cubicBezTo>
                  <a:cubicBezTo>
                    <a:pt x="266" y="64"/>
                    <a:pt x="271" y="80"/>
                    <a:pt x="271" y="98"/>
                  </a:cubicBezTo>
                  <a:cubicBezTo>
                    <a:pt x="271" y="115"/>
                    <a:pt x="266" y="130"/>
                    <a:pt x="257" y="144"/>
                  </a:cubicBezTo>
                  <a:cubicBezTo>
                    <a:pt x="249" y="159"/>
                    <a:pt x="235" y="171"/>
                    <a:pt x="217" y="180"/>
                  </a:cubicBezTo>
                  <a:cubicBezTo>
                    <a:pt x="240" y="186"/>
                    <a:pt x="258" y="198"/>
                    <a:pt x="271" y="214"/>
                  </a:cubicBezTo>
                  <a:cubicBezTo>
                    <a:pt x="283" y="231"/>
                    <a:pt x="289" y="250"/>
                    <a:pt x="289" y="272"/>
                  </a:cubicBezTo>
                  <a:cubicBezTo>
                    <a:pt x="289" y="290"/>
                    <a:pt x="286" y="307"/>
                    <a:pt x="278" y="323"/>
                  </a:cubicBezTo>
                  <a:cubicBezTo>
                    <a:pt x="270" y="338"/>
                    <a:pt x="261" y="350"/>
                    <a:pt x="250" y="358"/>
                  </a:cubicBezTo>
                  <a:cubicBezTo>
                    <a:pt x="239" y="367"/>
                    <a:pt x="225" y="373"/>
                    <a:pt x="208" y="377"/>
                  </a:cubicBezTo>
                  <a:cubicBezTo>
                    <a:pt x="191" y="382"/>
                    <a:pt x="170" y="384"/>
                    <a:pt x="146" y="384"/>
                  </a:cubicBezTo>
                  <a:lnTo>
                    <a:pt x="0" y="384"/>
                  </a:lnTo>
                  <a:close/>
                  <a:moveTo>
                    <a:pt x="50" y="161"/>
                  </a:moveTo>
                  <a:cubicBezTo>
                    <a:pt x="133" y="161"/>
                    <a:pt x="133" y="161"/>
                    <a:pt x="133" y="161"/>
                  </a:cubicBezTo>
                  <a:cubicBezTo>
                    <a:pt x="156" y="161"/>
                    <a:pt x="172" y="160"/>
                    <a:pt x="182" y="157"/>
                  </a:cubicBezTo>
                  <a:cubicBezTo>
                    <a:pt x="195" y="153"/>
                    <a:pt x="204" y="147"/>
                    <a:pt x="211" y="138"/>
                  </a:cubicBezTo>
                  <a:cubicBezTo>
                    <a:pt x="217" y="129"/>
                    <a:pt x="221" y="118"/>
                    <a:pt x="221" y="104"/>
                  </a:cubicBezTo>
                  <a:cubicBezTo>
                    <a:pt x="221" y="91"/>
                    <a:pt x="218" y="80"/>
                    <a:pt x="212" y="70"/>
                  </a:cubicBezTo>
                  <a:cubicBezTo>
                    <a:pt x="205" y="61"/>
                    <a:pt x="197" y="54"/>
                    <a:pt x="185" y="51"/>
                  </a:cubicBezTo>
                  <a:cubicBezTo>
                    <a:pt x="174" y="47"/>
                    <a:pt x="155" y="45"/>
                    <a:pt x="127" y="45"/>
                  </a:cubicBezTo>
                  <a:cubicBezTo>
                    <a:pt x="50" y="45"/>
                    <a:pt x="50" y="45"/>
                    <a:pt x="50" y="45"/>
                  </a:cubicBezTo>
                  <a:lnTo>
                    <a:pt x="50" y="161"/>
                  </a:lnTo>
                  <a:close/>
                  <a:moveTo>
                    <a:pt x="50" y="338"/>
                  </a:moveTo>
                  <a:cubicBezTo>
                    <a:pt x="146" y="338"/>
                    <a:pt x="146" y="338"/>
                    <a:pt x="146" y="338"/>
                  </a:cubicBezTo>
                  <a:cubicBezTo>
                    <a:pt x="162" y="338"/>
                    <a:pt x="174" y="338"/>
                    <a:pt x="180" y="337"/>
                  </a:cubicBezTo>
                  <a:cubicBezTo>
                    <a:pt x="192" y="334"/>
                    <a:pt x="202" y="331"/>
                    <a:pt x="210" y="326"/>
                  </a:cubicBezTo>
                  <a:cubicBezTo>
                    <a:pt x="218" y="321"/>
                    <a:pt x="224" y="314"/>
                    <a:pt x="229" y="305"/>
                  </a:cubicBezTo>
                  <a:cubicBezTo>
                    <a:pt x="234" y="295"/>
                    <a:pt x="237" y="285"/>
                    <a:pt x="237" y="272"/>
                  </a:cubicBezTo>
                  <a:cubicBezTo>
                    <a:pt x="237" y="258"/>
                    <a:pt x="233" y="246"/>
                    <a:pt x="226" y="235"/>
                  </a:cubicBezTo>
                  <a:cubicBezTo>
                    <a:pt x="218" y="225"/>
                    <a:pt x="208" y="217"/>
                    <a:pt x="195" y="213"/>
                  </a:cubicBezTo>
                  <a:cubicBezTo>
                    <a:pt x="182" y="209"/>
                    <a:pt x="164" y="206"/>
                    <a:pt x="139" y="206"/>
                  </a:cubicBezTo>
                  <a:cubicBezTo>
                    <a:pt x="50" y="206"/>
                    <a:pt x="50" y="206"/>
                    <a:pt x="50" y="206"/>
                  </a:cubicBezTo>
                  <a:lnTo>
                    <a:pt x="50" y="33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7" name="Freeform 391"/>
            <p:cNvSpPr>
              <a:spLocks/>
            </p:cNvSpPr>
            <p:nvPr/>
          </p:nvSpPr>
          <p:spPr bwMode="auto">
            <a:xfrm>
              <a:off x="2204" y="6062"/>
              <a:ext cx="409" cy="529"/>
            </a:xfrm>
            <a:custGeom>
              <a:avLst/>
              <a:gdLst>
                <a:gd name="T0" fmla="*/ 363625 w 302"/>
                <a:gd name="T1" fmla="*/ 0 h 390"/>
                <a:gd name="T2" fmla="*/ 437744 w 302"/>
                <a:gd name="T3" fmla="*/ 0 h 390"/>
                <a:gd name="T4" fmla="*/ 437744 w 302"/>
                <a:gd name="T5" fmla="*/ 333001 h 390"/>
                <a:gd name="T6" fmla="*/ 418534 w 302"/>
                <a:gd name="T7" fmla="*/ 472550 h 390"/>
                <a:gd name="T8" fmla="*/ 349413 w 302"/>
                <a:gd name="T9" fmla="*/ 556010 h 390"/>
                <a:gd name="T10" fmla="*/ 220669 w 302"/>
                <a:gd name="T11" fmla="*/ 587217 h 390"/>
                <a:gd name="T12" fmla="*/ 93467 w 302"/>
                <a:gd name="T13" fmla="*/ 560027 h 390"/>
                <a:gd name="T14" fmla="*/ 21669 w 302"/>
                <a:gd name="T15" fmla="*/ 478601 h 390"/>
                <a:gd name="T16" fmla="*/ 0 w 302"/>
                <a:gd name="T17" fmla="*/ 333001 h 390"/>
                <a:gd name="T18" fmla="*/ 0 w 302"/>
                <a:gd name="T19" fmla="*/ 0 h 390"/>
                <a:gd name="T20" fmla="*/ 73720 w 302"/>
                <a:gd name="T21" fmla="*/ 0 h 390"/>
                <a:gd name="T22" fmla="*/ 73720 w 302"/>
                <a:gd name="T23" fmla="*/ 332902 h 390"/>
                <a:gd name="T24" fmla="*/ 87052 w 302"/>
                <a:gd name="T25" fmla="*/ 444272 h 390"/>
                <a:gd name="T26" fmla="*/ 133698 w 302"/>
                <a:gd name="T27" fmla="*/ 498675 h 390"/>
                <a:gd name="T28" fmla="*/ 213754 w 302"/>
                <a:gd name="T29" fmla="*/ 517674 h 390"/>
                <a:gd name="T30" fmla="*/ 328325 w 302"/>
                <a:gd name="T31" fmla="*/ 480009 h 390"/>
                <a:gd name="T32" fmla="*/ 363625 w 302"/>
                <a:gd name="T33" fmla="*/ 332902 h 390"/>
                <a:gd name="T34" fmla="*/ 363625 w 302"/>
                <a:gd name="T35" fmla="*/ 0 h 3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2"/>
                <a:gd name="T55" fmla="*/ 0 h 390"/>
                <a:gd name="T56" fmla="*/ 302 w 302"/>
                <a:gd name="T57" fmla="*/ 390 h 3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2" h="390">
                  <a:moveTo>
                    <a:pt x="251" y="0"/>
                  </a:moveTo>
                  <a:cubicBezTo>
                    <a:pt x="302" y="0"/>
                    <a:pt x="302" y="0"/>
                    <a:pt x="302" y="0"/>
                  </a:cubicBezTo>
                  <a:cubicBezTo>
                    <a:pt x="302" y="222"/>
                    <a:pt x="302" y="222"/>
                    <a:pt x="302" y="222"/>
                  </a:cubicBezTo>
                  <a:cubicBezTo>
                    <a:pt x="302" y="260"/>
                    <a:pt x="297" y="291"/>
                    <a:pt x="289" y="314"/>
                  </a:cubicBezTo>
                  <a:cubicBezTo>
                    <a:pt x="280" y="336"/>
                    <a:pt x="264" y="355"/>
                    <a:pt x="241" y="369"/>
                  </a:cubicBezTo>
                  <a:cubicBezTo>
                    <a:pt x="219" y="383"/>
                    <a:pt x="189" y="390"/>
                    <a:pt x="152" y="390"/>
                  </a:cubicBezTo>
                  <a:cubicBezTo>
                    <a:pt x="116" y="390"/>
                    <a:pt x="86" y="384"/>
                    <a:pt x="64" y="372"/>
                  </a:cubicBezTo>
                  <a:cubicBezTo>
                    <a:pt x="41" y="359"/>
                    <a:pt x="24" y="341"/>
                    <a:pt x="15" y="318"/>
                  </a:cubicBezTo>
                  <a:cubicBezTo>
                    <a:pt x="5" y="294"/>
                    <a:pt x="0" y="262"/>
                    <a:pt x="0" y="222"/>
                  </a:cubicBezTo>
                  <a:cubicBezTo>
                    <a:pt x="0" y="0"/>
                    <a:pt x="0" y="0"/>
                    <a:pt x="0" y="0"/>
                  </a:cubicBezTo>
                  <a:cubicBezTo>
                    <a:pt x="51" y="0"/>
                    <a:pt x="51" y="0"/>
                    <a:pt x="51" y="0"/>
                  </a:cubicBezTo>
                  <a:cubicBezTo>
                    <a:pt x="51" y="221"/>
                    <a:pt x="51" y="221"/>
                    <a:pt x="51" y="221"/>
                  </a:cubicBezTo>
                  <a:cubicBezTo>
                    <a:pt x="51" y="255"/>
                    <a:pt x="54" y="279"/>
                    <a:pt x="60" y="295"/>
                  </a:cubicBezTo>
                  <a:cubicBezTo>
                    <a:pt x="66" y="311"/>
                    <a:pt x="77" y="323"/>
                    <a:pt x="92" y="332"/>
                  </a:cubicBezTo>
                  <a:cubicBezTo>
                    <a:pt x="107" y="340"/>
                    <a:pt x="126" y="344"/>
                    <a:pt x="147" y="344"/>
                  </a:cubicBezTo>
                  <a:cubicBezTo>
                    <a:pt x="185" y="344"/>
                    <a:pt x="211" y="336"/>
                    <a:pt x="227" y="319"/>
                  </a:cubicBezTo>
                  <a:cubicBezTo>
                    <a:pt x="243" y="302"/>
                    <a:pt x="251" y="270"/>
                    <a:pt x="251" y="221"/>
                  </a:cubicBezTo>
                  <a:lnTo>
                    <a:pt x="251" y="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8" name="Freeform 392"/>
            <p:cNvSpPr>
              <a:spLocks/>
            </p:cNvSpPr>
            <p:nvPr/>
          </p:nvSpPr>
          <p:spPr bwMode="auto">
            <a:xfrm>
              <a:off x="2704" y="6052"/>
              <a:ext cx="415" cy="539"/>
            </a:xfrm>
            <a:custGeom>
              <a:avLst/>
              <a:gdLst>
                <a:gd name="T0" fmla="*/ 0 w 306"/>
                <a:gd name="T1" fmla="*/ 411368 h 397"/>
                <a:gd name="T2" fmla="*/ 71326 w 306"/>
                <a:gd name="T3" fmla="*/ 404341 h 397"/>
                <a:gd name="T4" fmla="*/ 96093 w 306"/>
                <a:gd name="T5" fmla="*/ 477531 h 397"/>
                <a:gd name="T6" fmla="*/ 152480 w 306"/>
                <a:gd name="T7" fmla="*/ 523149 h 397"/>
                <a:gd name="T8" fmla="*/ 241298 w 306"/>
                <a:gd name="T9" fmla="*/ 541768 h 397"/>
                <a:gd name="T10" fmla="*/ 319924 w 306"/>
                <a:gd name="T11" fmla="*/ 528035 h 397"/>
                <a:gd name="T12" fmla="*/ 369463 w 306"/>
                <a:gd name="T13" fmla="*/ 490413 h 397"/>
                <a:gd name="T14" fmla="*/ 385332 w 306"/>
                <a:gd name="T15" fmla="*/ 439662 h 397"/>
                <a:gd name="T16" fmla="*/ 369463 w 306"/>
                <a:gd name="T17" fmla="*/ 392213 h 397"/>
                <a:gd name="T18" fmla="*/ 318569 w 306"/>
                <a:gd name="T19" fmla="*/ 357213 h 397"/>
                <a:gd name="T20" fmla="*/ 214468 w 306"/>
                <a:gd name="T21" fmla="*/ 329470 h 397"/>
                <a:gd name="T22" fmla="*/ 103349 w 306"/>
                <a:gd name="T23" fmla="*/ 292071 h 397"/>
                <a:gd name="T24" fmla="*/ 42376 w 306"/>
                <a:gd name="T25" fmla="*/ 237085 h 397"/>
                <a:gd name="T26" fmla="*/ 22270 w 306"/>
                <a:gd name="T27" fmla="*/ 163507 h 397"/>
                <a:gd name="T28" fmla="*/ 45982 w 306"/>
                <a:gd name="T29" fmla="*/ 79623 h 397"/>
                <a:gd name="T30" fmla="*/ 118316 w 306"/>
                <a:gd name="T31" fmla="*/ 20403 h 397"/>
                <a:gd name="T32" fmla="*/ 223935 w 306"/>
                <a:gd name="T33" fmla="*/ 0 h 397"/>
                <a:gd name="T34" fmla="*/ 337269 w 306"/>
                <a:gd name="T35" fmla="*/ 21613 h 397"/>
                <a:gd name="T36" fmla="*/ 411885 w 306"/>
                <a:gd name="T37" fmla="*/ 84563 h 397"/>
                <a:gd name="T38" fmla="*/ 440885 w 306"/>
                <a:gd name="T39" fmla="*/ 177068 h 397"/>
                <a:gd name="T40" fmla="*/ 366628 w 306"/>
                <a:gd name="T41" fmla="*/ 183784 h 397"/>
                <a:gd name="T42" fmla="*/ 328685 w 306"/>
                <a:gd name="T43" fmla="*/ 98467 h 397"/>
                <a:gd name="T44" fmla="*/ 227363 w 306"/>
                <a:gd name="T45" fmla="*/ 69325 h 397"/>
                <a:gd name="T46" fmla="*/ 127710 w 306"/>
                <a:gd name="T47" fmla="*/ 94997 h 397"/>
                <a:gd name="T48" fmla="*/ 96093 w 306"/>
                <a:gd name="T49" fmla="*/ 158450 h 397"/>
                <a:gd name="T50" fmla="*/ 118316 w 306"/>
                <a:gd name="T51" fmla="*/ 210993 h 397"/>
                <a:gd name="T52" fmla="*/ 232735 w 306"/>
                <a:gd name="T53" fmla="*/ 252851 h 397"/>
                <a:gd name="T54" fmla="*/ 359363 w 306"/>
                <a:gd name="T55" fmla="*/ 291723 h 397"/>
                <a:gd name="T56" fmla="*/ 434703 w 306"/>
                <a:gd name="T57" fmla="*/ 351725 h 397"/>
                <a:gd name="T58" fmla="*/ 459008 w 306"/>
                <a:gd name="T59" fmla="*/ 434186 h 397"/>
                <a:gd name="T60" fmla="*/ 432046 w 306"/>
                <a:gd name="T61" fmla="*/ 523149 h 397"/>
                <a:gd name="T62" fmla="*/ 357060 w 306"/>
                <a:gd name="T63" fmla="*/ 588447 h 397"/>
                <a:gd name="T64" fmla="*/ 244896 w 306"/>
                <a:gd name="T65" fmla="*/ 611493 h 397"/>
                <a:gd name="T66" fmla="*/ 114376 w 306"/>
                <a:gd name="T67" fmla="*/ 588447 h 397"/>
                <a:gd name="T68" fmla="*/ 31246 w 306"/>
                <a:gd name="T69" fmla="*/ 516494 h 397"/>
                <a:gd name="T70" fmla="*/ 0 w 306"/>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6"/>
                <a:gd name="T109" fmla="*/ 0 h 397"/>
                <a:gd name="T110" fmla="*/ 306 w 306"/>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6" h="397">
                  <a:moveTo>
                    <a:pt x="0" y="267"/>
                  </a:moveTo>
                  <a:cubicBezTo>
                    <a:pt x="48" y="263"/>
                    <a:pt x="48" y="263"/>
                    <a:pt x="48" y="263"/>
                  </a:cubicBezTo>
                  <a:cubicBezTo>
                    <a:pt x="50" y="282"/>
                    <a:pt x="56" y="298"/>
                    <a:pt x="64" y="310"/>
                  </a:cubicBezTo>
                  <a:cubicBezTo>
                    <a:pt x="72" y="323"/>
                    <a:pt x="85" y="333"/>
                    <a:pt x="102" y="340"/>
                  </a:cubicBezTo>
                  <a:cubicBezTo>
                    <a:pt x="120" y="348"/>
                    <a:pt x="139" y="352"/>
                    <a:pt x="161" y="352"/>
                  </a:cubicBezTo>
                  <a:cubicBezTo>
                    <a:pt x="181" y="352"/>
                    <a:pt x="198" y="349"/>
                    <a:pt x="213" y="343"/>
                  </a:cubicBezTo>
                  <a:cubicBezTo>
                    <a:pt x="227" y="337"/>
                    <a:pt x="238" y="329"/>
                    <a:pt x="246" y="319"/>
                  </a:cubicBezTo>
                  <a:cubicBezTo>
                    <a:pt x="253" y="309"/>
                    <a:pt x="257" y="298"/>
                    <a:pt x="257" y="286"/>
                  </a:cubicBezTo>
                  <a:cubicBezTo>
                    <a:pt x="257" y="274"/>
                    <a:pt x="253" y="264"/>
                    <a:pt x="246" y="255"/>
                  </a:cubicBezTo>
                  <a:cubicBezTo>
                    <a:pt x="239" y="246"/>
                    <a:pt x="228" y="238"/>
                    <a:pt x="212" y="232"/>
                  </a:cubicBezTo>
                  <a:cubicBezTo>
                    <a:pt x="201" y="228"/>
                    <a:pt x="178" y="222"/>
                    <a:pt x="143" y="214"/>
                  </a:cubicBezTo>
                  <a:cubicBezTo>
                    <a:pt x="108" y="205"/>
                    <a:pt x="83" y="197"/>
                    <a:pt x="69" y="190"/>
                  </a:cubicBezTo>
                  <a:cubicBezTo>
                    <a:pt x="51" y="180"/>
                    <a:pt x="37" y="168"/>
                    <a:pt x="28" y="154"/>
                  </a:cubicBezTo>
                  <a:cubicBezTo>
                    <a:pt x="19" y="140"/>
                    <a:pt x="15" y="124"/>
                    <a:pt x="15" y="106"/>
                  </a:cubicBezTo>
                  <a:cubicBezTo>
                    <a:pt x="15" y="87"/>
                    <a:pt x="20" y="69"/>
                    <a:pt x="31" y="52"/>
                  </a:cubicBezTo>
                  <a:cubicBezTo>
                    <a:pt x="42" y="35"/>
                    <a:pt x="58" y="22"/>
                    <a:pt x="79" y="13"/>
                  </a:cubicBezTo>
                  <a:cubicBezTo>
                    <a:pt x="100" y="5"/>
                    <a:pt x="124" y="0"/>
                    <a:pt x="150" y="0"/>
                  </a:cubicBezTo>
                  <a:cubicBezTo>
                    <a:pt x="178" y="0"/>
                    <a:pt x="203" y="5"/>
                    <a:pt x="225" y="14"/>
                  </a:cubicBezTo>
                  <a:cubicBezTo>
                    <a:pt x="247" y="23"/>
                    <a:pt x="263" y="37"/>
                    <a:pt x="275" y="55"/>
                  </a:cubicBezTo>
                  <a:cubicBezTo>
                    <a:pt x="287" y="72"/>
                    <a:pt x="293" y="93"/>
                    <a:pt x="294" y="115"/>
                  </a:cubicBezTo>
                  <a:cubicBezTo>
                    <a:pt x="245" y="119"/>
                    <a:pt x="245" y="119"/>
                    <a:pt x="245" y="119"/>
                  </a:cubicBezTo>
                  <a:cubicBezTo>
                    <a:pt x="243" y="94"/>
                    <a:pt x="234" y="76"/>
                    <a:pt x="219" y="64"/>
                  </a:cubicBezTo>
                  <a:cubicBezTo>
                    <a:pt x="204" y="51"/>
                    <a:pt x="181" y="45"/>
                    <a:pt x="152" y="45"/>
                  </a:cubicBezTo>
                  <a:cubicBezTo>
                    <a:pt x="121" y="45"/>
                    <a:pt x="99" y="51"/>
                    <a:pt x="85" y="62"/>
                  </a:cubicBezTo>
                  <a:cubicBezTo>
                    <a:pt x="71" y="73"/>
                    <a:pt x="64" y="87"/>
                    <a:pt x="64" y="103"/>
                  </a:cubicBezTo>
                  <a:cubicBezTo>
                    <a:pt x="64" y="117"/>
                    <a:pt x="69" y="128"/>
                    <a:pt x="79" y="137"/>
                  </a:cubicBezTo>
                  <a:cubicBezTo>
                    <a:pt x="88" y="146"/>
                    <a:pt x="114" y="155"/>
                    <a:pt x="155" y="164"/>
                  </a:cubicBezTo>
                  <a:cubicBezTo>
                    <a:pt x="196" y="173"/>
                    <a:pt x="225" y="182"/>
                    <a:pt x="240" y="189"/>
                  </a:cubicBezTo>
                  <a:cubicBezTo>
                    <a:pt x="262" y="199"/>
                    <a:pt x="279" y="212"/>
                    <a:pt x="290" y="228"/>
                  </a:cubicBezTo>
                  <a:cubicBezTo>
                    <a:pt x="300" y="244"/>
                    <a:pt x="306" y="262"/>
                    <a:pt x="306" y="282"/>
                  </a:cubicBezTo>
                  <a:cubicBezTo>
                    <a:pt x="306" y="303"/>
                    <a:pt x="300" y="322"/>
                    <a:pt x="288" y="340"/>
                  </a:cubicBezTo>
                  <a:cubicBezTo>
                    <a:pt x="276" y="358"/>
                    <a:pt x="259" y="372"/>
                    <a:pt x="238" y="382"/>
                  </a:cubicBezTo>
                  <a:cubicBezTo>
                    <a:pt x="216" y="392"/>
                    <a:pt x="191" y="397"/>
                    <a:pt x="164" y="397"/>
                  </a:cubicBezTo>
                  <a:cubicBezTo>
                    <a:pt x="129" y="397"/>
                    <a:pt x="100" y="392"/>
                    <a:pt x="76" y="382"/>
                  </a:cubicBezTo>
                  <a:cubicBezTo>
                    <a:pt x="53" y="372"/>
                    <a:pt x="34" y="357"/>
                    <a:pt x="21" y="336"/>
                  </a:cubicBezTo>
                  <a:cubicBezTo>
                    <a:pt x="8" y="316"/>
                    <a:pt x="1"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9" name="Rectangle 393"/>
            <p:cNvSpPr>
              <a:spLocks noChangeArrowheads="1"/>
            </p:cNvSpPr>
            <p:nvPr/>
          </p:nvSpPr>
          <p:spPr bwMode="auto">
            <a:xfrm>
              <a:off x="3225" y="6062"/>
              <a:ext cx="68" cy="521"/>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0" name="Freeform 394"/>
            <p:cNvSpPr>
              <a:spLocks/>
            </p:cNvSpPr>
            <p:nvPr/>
          </p:nvSpPr>
          <p:spPr bwMode="auto">
            <a:xfrm>
              <a:off x="3414" y="6062"/>
              <a:ext cx="411" cy="521"/>
            </a:xfrm>
            <a:custGeom>
              <a:avLst/>
              <a:gdLst>
                <a:gd name="T0" fmla="*/ 0 w 411"/>
                <a:gd name="T1" fmla="*/ 521 h 521"/>
                <a:gd name="T2" fmla="*/ 0 w 411"/>
                <a:gd name="T3" fmla="*/ 0 h 521"/>
                <a:gd name="T4" fmla="*/ 70 w 411"/>
                <a:gd name="T5" fmla="*/ 0 h 521"/>
                <a:gd name="T6" fmla="*/ 344 w 411"/>
                <a:gd name="T7" fmla="*/ 408 h 521"/>
                <a:gd name="T8" fmla="*/ 344 w 411"/>
                <a:gd name="T9" fmla="*/ 0 h 521"/>
                <a:gd name="T10" fmla="*/ 411 w 411"/>
                <a:gd name="T11" fmla="*/ 0 h 521"/>
                <a:gd name="T12" fmla="*/ 411 w 411"/>
                <a:gd name="T13" fmla="*/ 521 h 521"/>
                <a:gd name="T14" fmla="*/ 340 w 411"/>
                <a:gd name="T15" fmla="*/ 521 h 521"/>
                <a:gd name="T16" fmla="*/ 66 w 411"/>
                <a:gd name="T17" fmla="*/ 111 h 521"/>
                <a:gd name="T18" fmla="*/ 66 w 411"/>
                <a:gd name="T19" fmla="*/ 521 h 521"/>
                <a:gd name="T20" fmla="*/ 0 w 411"/>
                <a:gd name="T21" fmla="*/ 521 h 5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1"/>
                <a:gd name="T34" fmla="*/ 0 h 521"/>
                <a:gd name="T35" fmla="*/ 411 w 411"/>
                <a:gd name="T36" fmla="*/ 521 h 5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1" h="521">
                  <a:moveTo>
                    <a:pt x="0" y="521"/>
                  </a:moveTo>
                  <a:lnTo>
                    <a:pt x="0" y="0"/>
                  </a:lnTo>
                  <a:lnTo>
                    <a:pt x="70" y="0"/>
                  </a:lnTo>
                  <a:lnTo>
                    <a:pt x="344" y="408"/>
                  </a:lnTo>
                  <a:lnTo>
                    <a:pt x="344" y="0"/>
                  </a:lnTo>
                  <a:lnTo>
                    <a:pt x="411" y="0"/>
                  </a:lnTo>
                  <a:lnTo>
                    <a:pt x="411" y="521"/>
                  </a:lnTo>
                  <a:lnTo>
                    <a:pt x="340" y="521"/>
                  </a:lnTo>
                  <a:lnTo>
                    <a:pt x="66" y="111"/>
                  </a:lnTo>
                  <a:lnTo>
                    <a:pt x="66"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1" name="Freeform 395"/>
            <p:cNvSpPr>
              <a:spLocks/>
            </p:cNvSpPr>
            <p:nvPr/>
          </p:nvSpPr>
          <p:spPr bwMode="auto">
            <a:xfrm>
              <a:off x="3941" y="6062"/>
              <a:ext cx="388" cy="521"/>
            </a:xfrm>
            <a:custGeom>
              <a:avLst/>
              <a:gdLst>
                <a:gd name="T0" fmla="*/ 0 w 388"/>
                <a:gd name="T1" fmla="*/ 521 h 521"/>
                <a:gd name="T2" fmla="*/ 0 w 388"/>
                <a:gd name="T3" fmla="*/ 0 h 521"/>
                <a:gd name="T4" fmla="*/ 376 w 388"/>
                <a:gd name="T5" fmla="*/ 0 h 521"/>
                <a:gd name="T6" fmla="*/ 376 w 388"/>
                <a:gd name="T7" fmla="*/ 61 h 521"/>
                <a:gd name="T8" fmla="*/ 70 w 388"/>
                <a:gd name="T9" fmla="*/ 61 h 521"/>
                <a:gd name="T10" fmla="*/ 70 w 388"/>
                <a:gd name="T11" fmla="*/ 221 h 521"/>
                <a:gd name="T12" fmla="*/ 357 w 388"/>
                <a:gd name="T13" fmla="*/ 221 h 521"/>
                <a:gd name="T14" fmla="*/ 357 w 388"/>
                <a:gd name="T15" fmla="*/ 282 h 521"/>
                <a:gd name="T16" fmla="*/ 70 w 388"/>
                <a:gd name="T17" fmla="*/ 282 h 521"/>
                <a:gd name="T18" fmla="*/ 70 w 388"/>
                <a:gd name="T19" fmla="*/ 458 h 521"/>
                <a:gd name="T20" fmla="*/ 388 w 388"/>
                <a:gd name="T21" fmla="*/ 458 h 521"/>
                <a:gd name="T22" fmla="*/ 388 w 388"/>
                <a:gd name="T23" fmla="*/ 521 h 521"/>
                <a:gd name="T24" fmla="*/ 0 w 388"/>
                <a:gd name="T25" fmla="*/ 521 h 5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8"/>
                <a:gd name="T40" fmla="*/ 0 h 521"/>
                <a:gd name="T41" fmla="*/ 388 w 388"/>
                <a:gd name="T42" fmla="*/ 521 h 5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8" h="521">
                  <a:moveTo>
                    <a:pt x="0" y="521"/>
                  </a:moveTo>
                  <a:lnTo>
                    <a:pt x="0" y="0"/>
                  </a:lnTo>
                  <a:lnTo>
                    <a:pt x="376" y="0"/>
                  </a:lnTo>
                  <a:lnTo>
                    <a:pt x="376" y="61"/>
                  </a:lnTo>
                  <a:lnTo>
                    <a:pt x="70" y="61"/>
                  </a:lnTo>
                  <a:lnTo>
                    <a:pt x="70" y="221"/>
                  </a:lnTo>
                  <a:lnTo>
                    <a:pt x="357" y="221"/>
                  </a:lnTo>
                  <a:lnTo>
                    <a:pt x="357" y="282"/>
                  </a:lnTo>
                  <a:lnTo>
                    <a:pt x="70" y="282"/>
                  </a:lnTo>
                  <a:lnTo>
                    <a:pt x="70" y="458"/>
                  </a:lnTo>
                  <a:lnTo>
                    <a:pt x="388" y="458"/>
                  </a:lnTo>
                  <a:lnTo>
                    <a:pt x="388"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2" name="Freeform 396"/>
            <p:cNvSpPr>
              <a:spLocks/>
            </p:cNvSpPr>
            <p:nvPr/>
          </p:nvSpPr>
          <p:spPr bwMode="auto">
            <a:xfrm>
              <a:off x="4401" y="6052"/>
              <a:ext cx="415" cy="539"/>
            </a:xfrm>
            <a:custGeom>
              <a:avLst/>
              <a:gdLst>
                <a:gd name="T0" fmla="*/ 0 w 306"/>
                <a:gd name="T1" fmla="*/ 411368 h 397"/>
                <a:gd name="T2" fmla="*/ 71326 w 306"/>
                <a:gd name="T3" fmla="*/ 404341 h 397"/>
                <a:gd name="T4" fmla="*/ 96093 w 306"/>
                <a:gd name="T5" fmla="*/ 477531 h 397"/>
                <a:gd name="T6" fmla="*/ 155118 w 306"/>
                <a:gd name="T7" fmla="*/ 523149 h 397"/>
                <a:gd name="T8" fmla="*/ 241298 w 306"/>
                <a:gd name="T9" fmla="*/ 541768 h 397"/>
                <a:gd name="T10" fmla="*/ 319924 w 306"/>
                <a:gd name="T11" fmla="*/ 528035 h 397"/>
                <a:gd name="T12" fmla="*/ 369463 w 306"/>
                <a:gd name="T13" fmla="*/ 490413 h 397"/>
                <a:gd name="T14" fmla="*/ 385332 w 306"/>
                <a:gd name="T15" fmla="*/ 439662 h 397"/>
                <a:gd name="T16" fmla="*/ 369463 w 306"/>
                <a:gd name="T17" fmla="*/ 392213 h 397"/>
                <a:gd name="T18" fmla="*/ 318569 w 306"/>
                <a:gd name="T19" fmla="*/ 357213 h 397"/>
                <a:gd name="T20" fmla="*/ 214468 w 306"/>
                <a:gd name="T21" fmla="*/ 329470 h 397"/>
                <a:gd name="T22" fmla="*/ 103349 w 306"/>
                <a:gd name="T23" fmla="*/ 292071 h 397"/>
                <a:gd name="T24" fmla="*/ 42376 w 306"/>
                <a:gd name="T25" fmla="*/ 237085 h 397"/>
                <a:gd name="T26" fmla="*/ 22270 w 306"/>
                <a:gd name="T27" fmla="*/ 163507 h 397"/>
                <a:gd name="T28" fmla="*/ 45982 w 306"/>
                <a:gd name="T29" fmla="*/ 79623 h 397"/>
                <a:gd name="T30" fmla="*/ 119237 w 306"/>
                <a:gd name="T31" fmla="*/ 20403 h 397"/>
                <a:gd name="T32" fmla="*/ 223935 w 306"/>
                <a:gd name="T33" fmla="*/ 0 h 397"/>
                <a:gd name="T34" fmla="*/ 337269 w 306"/>
                <a:gd name="T35" fmla="*/ 21613 h 397"/>
                <a:gd name="T36" fmla="*/ 411885 w 306"/>
                <a:gd name="T37" fmla="*/ 84563 h 397"/>
                <a:gd name="T38" fmla="*/ 440885 w 306"/>
                <a:gd name="T39" fmla="*/ 177068 h 397"/>
                <a:gd name="T40" fmla="*/ 366628 w 306"/>
                <a:gd name="T41" fmla="*/ 183784 h 397"/>
                <a:gd name="T42" fmla="*/ 328685 w 306"/>
                <a:gd name="T43" fmla="*/ 98467 h 397"/>
                <a:gd name="T44" fmla="*/ 227363 w 306"/>
                <a:gd name="T45" fmla="*/ 69325 h 397"/>
                <a:gd name="T46" fmla="*/ 127710 w 306"/>
                <a:gd name="T47" fmla="*/ 94997 h 397"/>
                <a:gd name="T48" fmla="*/ 96093 w 306"/>
                <a:gd name="T49" fmla="*/ 158450 h 397"/>
                <a:gd name="T50" fmla="*/ 118316 w 306"/>
                <a:gd name="T51" fmla="*/ 210993 h 397"/>
                <a:gd name="T52" fmla="*/ 232735 w 306"/>
                <a:gd name="T53" fmla="*/ 252851 h 397"/>
                <a:gd name="T54" fmla="*/ 359363 w 306"/>
                <a:gd name="T55" fmla="*/ 291723 h 397"/>
                <a:gd name="T56" fmla="*/ 434703 w 306"/>
                <a:gd name="T57" fmla="*/ 351725 h 397"/>
                <a:gd name="T58" fmla="*/ 459008 w 306"/>
                <a:gd name="T59" fmla="*/ 434186 h 397"/>
                <a:gd name="T60" fmla="*/ 432046 w 306"/>
                <a:gd name="T61" fmla="*/ 523149 h 397"/>
                <a:gd name="T62" fmla="*/ 357060 w 306"/>
                <a:gd name="T63" fmla="*/ 588447 h 397"/>
                <a:gd name="T64" fmla="*/ 244896 w 306"/>
                <a:gd name="T65" fmla="*/ 611493 h 397"/>
                <a:gd name="T66" fmla="*/ 114376 w 306"/>
                <a:gd name="T67" fmla="*/ 588447 h 397"/>
                <a:gd name="T68" fmla="*/ 31246 w 306"/>
                <a:gd name="T69" fmla="*/ 516494 h 397"/>
                <a:gd name="T70" fmla="*/ 0 w 306"/>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6"/>
                <a:gd name="T109" fmla="*/ 0 h 397"/>
                <a:gd name="T110" fmla="*/ 306 w 306"/>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6" h="397">
                  <a:moveTo>
                    <a:pt x="0" y="267"/>
                  </a:moveTo>
                  <a:cubicBezTo>
                    <a:pt x="48" y="263"/>
                    <a:pt x="48" y="263"/>
                    <a:pt x="48" y="263"/>
                  </a:cubicBezTo>
                  <a:cubicBezTo>
                    <a:pt x="50" y="282"/>
                    <a:pt x="56" y="298"/>
                    <a:pt x="64" y="310"/>
                  </a:cubicBezTo>
                  <a:cubicBezTo>
                    <a:pt x="72" y="323"/>
                    <a:pt x="85" y="333"/>
                    <a:pt x="103" y="340"/>
                  </a:cubicBezTo>
                  <a:cubicBezTo>
                    <a:pt x="120" y="348"/>
                    <a:pt x="140" y="352"/>
                    <a:pt x="161" y="352"/>
                  </a:cubicBezTo>
                  <a:cubicBezTo>
                    <a:pt x="181" y="352"/>
                    <a:pt x="198" y="349"/>
                    <a:pt x="213" y="343"/>
                  </a:cubicBezTo>
                  <a:cubicBezTo>
                    <a:pt x="228" y="337"/>
                    <a:pt x="239" y="329"/>
                    <a:pt x="246" y="319"/>
                  </a:cubicBezTo>
                  <a:cubicBezTo>
                    <a:pt x="253" y="309"/>
                    <a:pt x="257" y="298"/>
                    <a:pt x="257" y="286"/>
                  </a:cubicBezTo>
                  <a:cubicBezTo>
                    <a:pt x="257" y="274"/>
                    <a:pt x="253" y="264"/>
                    <a:pt x="246" y="255"/>
                  </a:cubicBezTo>
                  <a:cubicBezTo>
                    <a:pt x="239" y="246"/>
                    <a:pt x="228" y="238"/>
                    <a:pt x="212" y="232"/>
                  </a:cubicBezTo>
                  <a:cubicBezTo>
                    <a:pt x="201" y="228"/>
                    <a:pt x="179" y="222"/>
                    <a:pt x="143" y="214"/>
                  </a:cubicBezTo>
                  <a:cubicBezTo>
                    <a:pt x="108" y="205"/>
                    <a:pt x="83" y="197"/>
                    <a:pt x="69" y="190"/>
                  </a:cubicBezTo>
                  <a:cubicBezTo>
                    <a:pt x="51" y="180"/>
                    <a:pt x="37" y="168"/>
                    <a:pt x="28" y="154"/>
                  </a:cubicBezTo>
                  <a:cubicBezTo>
                    <a:pt x="19" y="140"/>
                    <a:pt x="15" y="124"/>
                    <a:pt x="15" y="106"/>
                  </a:cubicBezTo>
                  <a:cubicBezTo>
                    <a:pt x="15" y="87"/>
                    <a:pt x="20" y="69"/>
                    <a:pt x="31" y="52"/>
                  </a:cubicBezTo>
                  <a:cubicBezTo>
                    <a:pt x="42" y="35"/>
                    <a:pt x="58" y="22"/>
                    <a:pt x="80" y="13"/>
                  </a:cubicBezTo>
                  <a:cubicBezTo>
                    <a:pt x="101" y="5"/>
                    <a:pt x="124" y="0"/>
                    <a:pt x="150" y="0"/>
                  </a:cubicBezTo>
                  <a:cubicBezTo>
                    <a:pt x="178" y="0"/>
                    <a:pt x="203" y="5"/>
                    <a:pt x="225" y="14"/>
                  </a:cubicBezTo>
                  <a:cubicBezTo>
                    <a:pt x="247" y="23"/>
                    <a:pt x="264" y="37"/>
                    <a:pt x="275" y="55"/>
                  </a:cubicBezTo>
                  <a:cubicBezTo>
                    <a:pt x="287" y="72"/>
                    <a:pt x="293" y="93"/>
                    <a:pt x="294" y="115"/>
                  </a:cubicBezTo>
                  <a:cubicBezTo>
                    <a:pt x="245" y="119"/>
                    <a:pt x="245" y="119"/>
                    <a:pt x="245" y="119"/>
                  </a:cubicBezTo>
                  <a:cubicBezTo>
                    <a:pt x="243" y="94"/>
                    <a:pt x="234" y="76"/>
                    <a:pt x="219" y="64"/>
                  </a:cubicBezTo>
                  <a:cubicBezTo>
                    <a:pt x="204" y="51"/>
                    <a:pt x="181" y="45"/>
                    <a:pt x="152" y="45"/>
                  </a:cubicBezTo>
                  <a:cubicBezTo>
                    <a:pt x="121" y="45"/>
                    <a:pt x="99" y="51"/>
                    <a:pt x="85" y="62"/>
                  </a:cubicBezTo>
                  <a:cubicBezTo>
                    <a:pt x="71" y="73"/>
                    <a:pt x="64" y="87"/>
                    <a:pt x="64" y="103"/>
                  </a:cubicBezTo>
                  <a:cubicBezTo>
                    <a:pt x="64" y="117"/>
                    <a:pt x="69" y="128"/>
                    <a:pt x="79" y="137"/>
                  </a:cubicBezTo>
                  <a:cubicBezTo>
                    <a:pt x="88" y="146"/>
                    <a:pt x="114" y="155"/>
                    <a:pt x="155" y="164"/>
                  </a:cubicBezTo>
                  <a:cubicBezTo>
                    <a:pt x="197" y="173"/>
                    <a:pt x="225" y="182"/>
                    <a:pt x="240" y="189"/>
                  </a:cubicBezTo>
                  <a:cubicBezTo>
                    <a:pt x="263" y="199"/>
                    <a:pt x="279" y="212"/>
                    <a:pt x="290" y="228"/>
                  </a:cubicBezTo>
                  <a:cubicBezTo>
                    <a:pt x="300" y="244"/>
                    <a:pt x="306" y="262"/>
                    <a:pt x="306" y="282"/>
                  </a:cubicBezTo>
                  <a:cubicBezTo>
                    <a:pt x="306" y="303"/>
                    <a:pt x="300" y="322"/>
                    <a:pt x="288" y="340"/>
                  </a:cubicBezTo>
                  <a:cubicBezTo>
                    <a:pt x="276" y="358"/>
                    <a:pt x="260" y="372"/>
                    <a:pt x="238" y="382"/>
                  </a:cubicBezTo>
                  <a:cubicBezTo>
                    <a:pt x="216" y="392"/>
                    <a:pt x="191" y="397"/>
                    <a:pt x="164" y="397"/>
                  </a:cubicBezTo>
                  <a:cubicBezTo>
                    <a:pt x="129" y="397"/>
                    <a:pt x="100" y="392"/>
                    <a:pt x="76" y="382"/>
                  </a:cubicBezTo>
                  <a:cubicBezTo>
                    <a:pt x="53" y="372"/>
                    <a:pt x="35" y="357"/>
                    <a:pt x="21" y="336"/>
                  </a:cubicBezTo>
                  <a:cubicBezTo>
                    <a:pt x="8" y="316"/>
                    <a:pt x="1"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3" name="Freeform 397"/>
            <p:cNvSpPr>
              <a:spLocks/>
            </p:cNvSpPr>
            <p:nvPr/>
          </p:nvSpPr>
          <p:spPr bwMode="auto">
            <a:xfrm>
              <a:off x="4887" y="6052"/>
              <a:ext cx="414" cy="539"/>
            </a:xfrm>
            <a:custGeom>
              <a:avLst/>
              <a:gdLst>
                <a:gd name="T0" fmla="*/ 0 w 305"/>
                <a:gd name="T1" fmla="*/ 411368 h 397"/>
                <a:gd name="T2" fmla="*/ 73142 w 305"/>
                <a:gd name="T3" fmla="*/ 404341 h 397"/>
                <a:gd name="T4" fmla="*/ 97384 w 305"/>
                <a:gd name="T5" fmla="*/ 477531 h 397"/>
                <a:gd name="T6" fmla="*/ 155431 w 305"/>
                <a:gd name="T7" fmla="*/ 523149 h 397"/>
                <a:gd name="T8" fmla="*/ 246447 w 305"/>
                <a:gd name="T9" fmla="*/ 541768 h 397"/>
                <a:gd name="T10" fmla="*/ 325226 w 305"/>
                <a:gd name="T11" fmla="*/ 528035 h 397"/>
                <a:gd name="T12" fmla="*/ 375673 w 305"/>
                <a:gd name="T13" fmla="*/ 490413 h 397"/>
                <a:gd name="T14" fmla="*/ 390914 w 305"/>
                <a:gd name="T15" fmla="*/ 439662 h 397"/>
                <a:gd name="T16" fmla="*/ 376375 w 305"/>
                <a:gd name="T17" fmla="*/ 392213 h 397"/>
                <a:gd name="T18" fmla="*/ 322488 w 305"/>
                <a:gd name="T19" fmla="*/ 357213 h 397"/>
                <a:gd name="T20" fmla="*/ 218458 w 305"/>
                <a:gd name="T21" fmla="*/ 329470 h 397"/>
                <a:gd name="T22" fmla="*/ 106151 w 305"/>
                <a:gd name="T23" fmla="*/ 292071 h 397"/>
                <a:gd name="T24" fmla="*/ 42998 w 305"/>
                <a:gd name="T25" fmla="*/ 237085 h 397"/>
                <a:gd name="T26" fmla="*/ 21546 w 305"/>
                <a:gd name="T27" fmla="*/ 163507 h 397"/>
                <a:gd name="T28" fmla="*/ 47410 w 305"/>
                <a:gd name="T29" fmla="*/ 79623 h 397"/>
                <a:gd name="T30" fmla="*/ 120074 w 305"/>
                <a:gd name="T31" fmla="*/ 20403 h 397"/>
                <a:gd name="T32" fmla="*/ 227487 w 305"/>
                <a:gd name="T33" fmla="*/ 0 h 397"/>
                <a:gd name="T34" fmla="*/ 344041 w 305"/>
                <a:gd name="T35" fmla="*/ 21613 h 397"/>
                <a:gd name="T36" fmla="*/ 420321 w 305"/>
                <a:gd name="T37" fmla="*/ 84563 h 397"/>
                <a:gd name="T38" fmla="*/ 450390 w 305"/>
                <a:gd name="T39" fmla="*/ 177068 h 397"/>
                <a:gd name="T40" fmla="*/ 375673 w 305"/>
                <a:gd name="T41" fmla="*/ 183784 h 397"/>
                <a:gd name="T42" fmla="*/ 334323 w 305"/>
                <a:gd name="T43" fmla="*/ 98467 h 397"/>
                <a:gd name="T44" fmla="*/ 232524 w 305"/>
                <a:gd name="T45" fmla="*/ 69325 h 397"/>
                <a:gd name="T46" fmla="*/ 128636 w 305"/>
                <a:gd name="T47" fmla="*/ 94997 h 397"/>
                <a:gd name="T48" fmla="*/ 97384 w 305"/>
                <a:gd name="T49" fmla="*/ 158450 h 397"/>
                <a:gd name="T50" fmla="*/ 119623 w 305"/>
                <a:gd name="T51" fmla="*/ 210993 h 397"/>
                <a:gd name="T52" fmla="*/ 237009 w 305"/>
                <a:gd name="T53" fmla="*/ 252851 h 397"/>
                <a:gd name="T54" fmla="*/ 367894 w 305"/>
                <a:gd name="T55" fmla="*/ 291723 h 397"/>
                <a:gd name="T56" fmla="*/ 441775 w 305"/>
                <a:gd name="T57" fmla="*/ 351725 h 397"/>
                <a:gd name="T58" fmla="*/ 466993 w 305"/>
                <a:gd name="T59" fmla="*/ 434186 h 397"/>
                <a:gd name="T60" fmla="*/ 441454 w 305"/>
                <a:gd name="T61" fmla="*/ 523149 h 397"/>
                <a:gd name="T62" fmla="*/ 363029 w 305"/>
                <a:gd name="T63" fmla="*/ 588447 h 397"/>
                <a:gd name="T64" fmla="*/ 248703 w 305"/>
                <a:gd name="T65" fmla="*/ 611493 h 397"/>
                <a:gd name="T66" fmla="*/ 116343 w 305"/>
                <a:gd name="T67" fmla="*/ 588447 h 397"/>
                <a:gd name="T68" fmla="*/ 32660 w 305"/>
                <a:gd name="T69" fmla="*/ 516494 h 397"/>
                <a:gd name="T70" fmla="*/ 0 w 305"/>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5"/>
                <a:gd name="T109" fmla="*/ 0 h 397"/>
                <a:gd name="T110" fmla="*/ 305 w 305"/>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5" h="397">
                  <a:moveTo>
                    <a:pt x="0" y="267"/>
                  </a:moveTo>
                  <a:cubicBezTo>
                    <a:pt x="48" y="263"/>
                    <a:pt x="48" y="263"/>
                    <a:pt x="48" y="263"/>
                  </a:cubicBezTo>
                  <a:cubicBezTo>
                    <a:pt x="50" y="282"/>
                    <a:pt x="55" y="298"/>
                    <a:pt x="63" y="310"/>
                  </a:cubicBezTo>
                  <a:cubicBezTo>
                    <a:pt x="72" y="323"/>
                    <a:pt x="85" y="333"/>
                    <a:pt x="102" y="340"/>
                  </a:cubicBezTo>
                  <a:cubicBezTo>
                    <a:pt x="120" y="348"/>
                    <a:pt x="139" y="352"/>
                    <a:pt x="161" y="352"/>
                  </a:cubicBezTo>
                  <a:cubicBezTo>
                    <a:pt x="180" y="352"/>
                    <a:pt x="197" y="349"/>
                    <a:pt x="212" y="343"/>
                  </a:cubicBezTo>
                  <a:cubicBezTo>
                    <a:pt x="227" y="337"/>
                    <a:pt x="238" y="329"/>
                    <a:pt x="245" y="319"/>
                  </a:cubicBezTo>
                  <a:cubicBezTo>
                    <a:pt x="253" y="309"/>
                    <a:pt x="256" y="298"/>
                    <a:pt x="256" y="286"/>
                  </a:cubicBezTo>
                  <a:cubicBezTo>
                    <a:pt x="256" y="274"/>
                    <a:pt x="253" y="264"/>
                    <a:pt x="246" y="255"/>
                  </a:cubicBezTo>
                  <a:cubicBezTo>
                    <a:pt x="239" y="246"/>
                    <a:pt x="227" y="238"/>
                    <a:pt x="211" y="232"/>
                  </a:cubicBezTo>
                  <a:cubicBezTo>
                    <a:pt x="201" y="228"/>
                    <a:pt x="178" y="222"/>
                    <a:pt x="143" y="214"/>
                  </a:cubicBezTo>
                  <a:cubicBezTo>
                    <a:pt x="108" y="205"/>
                    <a:pt x="83" y="197"/>
                    <a:pt x="69" y="190"/>
                  </a:cubicBezTo>
                  <a:cubicBezTo>
                    <a:pt x="51" y="180"/>
                    <a:pt x="37" y="168"/>
                    <a:pt x="28" y="154"/>
                  </a:cubicBezTo>
                  <a:cubicBezTo>
                    <a:pt x="19" y="140"/>
                    <a:pt x="14" y="124"/>
                    <a:pt x="14" y="106"/>
                  </a:cubicBezTo>
                  <a:cubicBezTo>
                    <a:pt x="14" y="87"/>
                    <a:pt x="20" y="69"/>
                    <a:pt x="31" y="52"/>
                  </a:cubicBezTo>
                  <a:cubicBezTo>
                    <a:pt x="42" y="35"/>
                    <a:pt x="58" y="22"/>
                    <a:pt x="79" y="13"/>
                  </a:cubicBezTo>
                  <a:cubicBezTo>
                    <a:pt x="100" y="5"/>
                    <a:pt x="124" y="0"/>
                    <a:pt x="149" y="0"/>
                  </a:cubicBezTo>
                  <a:cubicBezTo>
                    <a:pt x="178" y="0"/>
                    <a:pt x="203" y="5"/>
                    <a:pt x="225" y="14"/>
                  </a:cubicBezTo>
                  <a:cubicBezTo>
                    <a:pt x="246" y="23"/>
                    <a:pt x="263" y="37"/>
                    <a:pt x="275" y="55"/>
                  </a:cubicBezTo>
                  <a:cubicBezTo>
                    <a:pt x="287" y="72"/>
                    <a:pt x="293" y="93"/>
                    <a:pt x="294" y="115"/>
                  </a:cubicBezTo>
                  <a:cubicBezTo>
                    <a:pt x="245" y="119"/>
                    <a:pt x="245" y="119"/>
                    <a:pt x="245" y="119"/>
                  </a:cubicBezTo>
                  <a:cubicBezTo>
                    <a:pt x="242" y="94"/>
                    <a:pt x="234" y="76"/>
                    <a:pt x="218" y="64"/>
                  </a:cubicBezTo>
                  <a:cubicBezTo>
                    <a:pt x="203" y="51"/>
                    <a:pt x="181" y="45"/>
                    <a:pt x="152" y="45"/>
                  </a:cubicBezTo>
                  <a:cubicBezTo>
                    <a:pt x="121" y="45"/>
                    <a:pt x="98" y="51"/>
                    <a:pt x="84" y="62"/>
                  </a:cubicBezTo>
                  <a:cubicBezTo>
                    <a:pt x="70" y="73"/>
                    <a:pt x="63" y="87"/>
                    <a:pt x="63" y="103"/>
                  </a:cubicBezTo>
                  <a:cubicBezTo>
                    <a:pt x="63" y="117"/>
                    <a:pt x="68" y="128"/>
                    <a:pt x="78" y="137"/>
                  </a:cubicBezTo>
                  <a:cubicBezTo>
                    <a:pt x="88" y="146"/>
                    <a:pt x="114" y="155"/>
                    <a:pt x="155" y="164"/>
                  </a:cubicBezTo>
                  <a:cubicBezTo>
                    <a:pt x="196" y="173"/>
                    <a:pt x="224" y="182"/>
                    <a:pt x="240" y="189"/>
                  </a:cubicBezTo>
                  <a:cubicBezTo>
                    <a:pt x="262" y="199"/>
                    <a:pt x="279" y="212"/>
                    <a:pt x="289" y="228"/>
                  </a:cubicBezTo>
                  <a:cubicBezTo>
                    <a:pt x="300" y="244"/>
                    <a:pt x="305" y="262"/>
                    <a:pt x="305" y="282"/>
                  </a:cubicBezTo>
                  <a:cubicBezTo>
                    <a:pt x="305" y="303"/>
                    <a:pt x="299" y="322"/>
                    <a:pt x="288" y="340"/>
                  </a:cubicBezTo>
                  <a:cubicBezTo>
                    <a:pt x="276" y="358"/>
                    <a:pt x="259" y="372"/>
                    <a:pt x="237" y="382"/>
                  </a:cubicBezTo>
                  <a:cubicBezTo>
                    <a:pt x="215" y="392"/>
                    <a:pt x="191" y="397"/>
                    <a:pt x="163" y="397"/>
                  </a:cubicBezTo>
                  <a:cubicBezTo>
                    <a:pt x="129" y="397"/>
                    <a:pt x="100" y="392"/>
                    <a:pt x="76" y="382"/>
                  </a:cubicBezTo>
                  <a:cubicBezTo>
                    <a:pt x="53" y="372"/>
                    <a:pt x="34" y="357"/>
                    <a:pt x="21" y="336"/>
                  </a:cubicBezTo>
                  <a:cubicBezTo>
                    <a:pt x="7" y="316"/>
                    <a:pt x="0"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4" name="Freeform 398"/>
            <p:cNvSpPr>
              <a:spLocks/>
            </p:cNvSpPr>
            <p:nvPr/>
          </p:nvSpPr>
          <p:spPr bwMode="auto">
            <a:xfrm>
              <a:off x="5595" y="6062"/>
              <a:ext cx="496" cy="521"/>
            </a:xfrm>
            <a:custGeom>
              <a:avLst/>
              <a:gdLst>
                <a:gd name="T0" fmla="*/ 0 w 366"/>
                <a:gd name="T1" fmla="*/ 581245 h 384"/>
                <a:gd name="T2" fmla="*/ 0 w 366"/>
                <a:gd name="T3" fmla="*/ 0 h 384"/>
                <a:gd name="T4" fmla="*/ 112164 w 366"/>
                <a:gd name="T5" fmla="*/ 0 h 384"/>
                <a:gd name="T6" fmla="*/ 245511 w 366"/>
                <a:gd name="T7" fmla="*/ 412367 h 384"/>
                <a:gd name="T8" fmla="*/ 272927 w 366"/>
                <a:gd name="T9" fmla="*/ 496369 h 384"/>
                <a:gd name="T10" fmla="*/ 303101 w 366"/>
                <a:gd name="T11" fmla="*/ 404183 h 384"/>
                <a:gd name="T12" fmla="*/ 438296 w 366"/>
                <a:gd name="T13" fmla="*/ 0 h 384"/>
                <a:gd name="T14" fmla="*/ 539305 w 366"/>
                <a:gd name="T15" fmla="*/ 0 h 384"/>
                <a:gd name="T16" fmla="*/ 539305 w 366"/>
                <a:gd name="T17" fmla="*/ 581245 h 384"/>
                <a:gd name="T18" fmla="*/ 467214 w 366"/>
                <a:gd name="T19" fmla="*/ 581245 h 384"/>
                <a:gd name="T20" fmla="*/ 467214 w 366"/>
                <a:gd name="T21" fmla="*/ 94810 h 384"/>
                <a:gd name="T22" fmla="*/ 303101 w 366"/>
                <a:gd name="T23" fmla="*/ 581245 h 384"/>
                <a:gd name="T24" fmla="*/ 235035 w 366"/>
                <a:gd name="T25" fmla="*/ 581245 h 384"/>
                <a:gd name="T26" fmla="*/ 71572 w 366"/>
                <a:gd name="T27" fmla="*/ 85141 h 384"/>
                <a:gd name="T28" fmla="*/ 71572 w 366"/>
                <a:gd name="T29" fmla="*/ 581245 h 384"/>
                <a:gd name="T30" fmla="*/ 0 w 366"/>
                <a:gd name="T31" fmla="*/ 581245 h 3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6"/>
                <a:gd name="T49" fmla="*/ 0 h 384"/>
                <a:gd name="T50" fmla="*/ 366 w 366"/>
                <a:gd name="T51" fmla="*/ 384 h 3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6" h="384">
                  <a:moveTo>
                    <a:pt x="0" y="384"/>
                  </a:moveTo>
                  <a:cubicBezTo>
                    <a:pt x="0" y="0"/>
                    <a:pt x="0" y="0"/>
                    <a:pt x="0" y="0"/>
                  </a:cubicBezTo>
                  <a:cubicBezTo>
                    <a:pt x="76" y="0"/>
                    <a:pt x="76" y="0"/>
                    <a:pt x="76" y="0"/>
                  </a:cubicBezTo>
                  <a:cubicBezTo>
                    <a:pt x="167" y="272"/>
                    <a:pt x="167" y="272"/>
                    <a:pt x="167" y="272"/>
                  </a:cubicBezTo>
                  <a:cubicBezTo>
                    <a:pt x="176" y="297"/>
                    <a:pt x="182" y="316"/>
                    <a:pt x="185" y="328"/>
                  </a:cubicBezTo>
                  <a:cubicBezTo>
                    <a:pt x="190" y="314"/>
                    <a:pt x="197" y="294"/>
                    <a:pt x="206" y="267"/>
                  </a:cubicBezTo>
                  <a:cubicBezTo>
                    <a:pt x="298" y="0"/>
                    <a:pt x="298" y="0"/>
                    <a:pt x="298" y="0"/>
                  </a:cubicBezTo>
                  <a:cubicBezTo>
                    <a:pt x="366" y="0"/>
                    <a:pt x="366" y="0"/>
                    <a:pt x="366" y="0"/>
                  </a:cubicBezTo>
                  <a:cubicBezTo>
                    <a:pt x="366" y="384"/>
                    <a:pt x="366" y="384"/>
                    <a:pt x="366" y="384"/>
                  </a:cubicBezTo>
                  <a:cubicBezTo>
                    <a:pt x="317" y="384"/>
                    <a:pt x="317" y="384"/>
                    <a:pt x="317" y="384"/>
                  </a:cubicBezTo>
                  <a:cubicBezTo>
                    <a:pt x="317" y="63"/>
                    <a:pt x="317" y="63"/>
                    <a:pt x="317" y="63"/>
                  </a:cubicBezTo>
                  <a:cubicBezTo>
                    <a:pt x="206" y="384"/>
                    <a:pt x="206" y="384"/>
                    <a:pt x="206" y="384"/>
                  </a:cubicBezTo>
                  <a:cubicBezTo>
                    <a:pt x="160" y="384"/>
                    <a:pt x="160" y="384"/>
                    <a:pt x="160" y="384"/>
                  </a:cubicBezTo>
                  <a:cubicBezTo>
                    <a:pt x="49" y="57"/>
                    <a:pt x="49" y="57"/>
                    <a:pt x="49" y="57"/>
                  </a:cubicBezTo>
                  <a:cubicBezTo>
                    <a:pt x="49" y="384"/>
                    <a:pt x="49" y="384"/>
                    <a:pt x="49" y="384"/>
                  </a:cubicBezTo>
                  <a:lnTo>
                    <a:pt x="0" y="38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5" name="Freeform 399"/>
            <p:cNvSpPr>
              <a:spLocks noEditPoints="1"/>
            </p:cNvSpPr>
            <p:nvPr/>
          </p:nvSpPr>
          <p:spPr bwMode="auto">
            <a:xfrm>
              <a:off x="6182" y="6052"/>
              <a:ext cx="498" cy="539"/>
            </a:xfrm>
            <a:custGeom>
              <a:avLst/>
              <a:gdLst>
                <a:gd name="T0" fmla="*/ 0 w 367"/>
                <a:gd name="T1" fmla="*/ 313443 h 397"/>
                <a:gd name="T2" fmla="*/ 77780 w 367"/>
                <a:gd name="T3" fmla="*/ 82333 h 397"/>
                <a:gd name="T4" fmla="*/ 277648 w 367"/>
                <a:gd name="T5" fmla="*/ 0 h 397"/>
                <a:gd name="T6" fmla="*/ 423860 w 367"/>
                <a:gd name="T7" fmla="*/ 39840 h 397"/>
                <a:gd name="T8" fmla="*/ 522753 w 367"/>
                <a:gd name="T9" fmla="*/ 146770 h 397"/>
                <a:gd name="T10" fmla="*/ 557504 w 367"/>
                <a:gd name="T11" fmla="*/ 306229 h 397"/>
                <a:gd name="T12" fmla="*/ 520757 w 367"/>
                <a:gd name="T13" fmla="*/ 468683 h 397"/>
                <a:gd name="T14" fmla="*/ 420113 w 367"/>
                <a:gd name="T15" fmla="*/ 576105 h 397"/>
                <a:gd name="T16" fmla="*/ 277648 w 367"/>
                <a:gd name="T17" fmla="*/ 611493 h 397"/>
                <a:gd name="T18" fmla="*/ 131454 w 367"/>
                <a:gd name="T19" fmla="*/ 570853 h 397"/>
                <a:gd name="T20" fmla="*/ 34101 w 367"/>
                <a:gd name="T21" fmla="*/ 461848 h 397"/>
                <a:gd name="T22" fmla="*/ 0 w 367"/>
                <a:gd name="T23" fmla="*/ 313443 h 397"/>
                <a:gd name="T24" fmla="*/ 78839 w 367"/>
                <a:gd name="T25" fmla="*/ 315092 h 397"/>
                <a:gd name="T26" fmla="*/ 135731 w 367"/>
                <a:gd name="T27" fmla="*/ 482769 h 397"/>
                <a:gd name="T28" fmla="*/ 277648 w 367"/>
                <a:gd name="T29" fmla="*/ 545406 h 397"/>
                <a:gd name="T30" fmla="*/ 420585 w 367"/>
                <a:gd name="T31" fmla="*/ 481337 h 397"/>
                <a:gd name="T32" fmla="*/ 476636 w 367"/>
                <a:gd name="T33" fmla="*/ 306229 h 397"/>
                <a:gd name="T34" fmla="*/ 452590 w 367"/>
                <a:gd name="T35" fmla="*/ 180053 h 397"/>
                <a:gd name="T36" fmla="*/ 382928 w 367"/>
                <a:gd name="T37" fmla="*/ 97680 h 397"/>
                <a:gd name="T38" fmla="*/ 279424 w 367"/>
                <a:gd name="T39" fmla="*/ 67306 h 397"/>
                <a:gd name="T40" fmla="*/ 137766 w 367"/>
                <a:gd name="T41" fmla="*/ 124065 h 397"/>
                <a:gd name="T42" fmla="*/ 78839 w 367"/>
                <a:gd name="T43" fmla="*/ 315092 h 3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7"/>
                <a:gd name="T67" fmla="*/ 0 h 397"/>
                <a:gd name="T68" fmla="*/ 367 w 367"/>
                <a:gd name="T69" fmla="*/ 397 h 3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7" h="397">
                  <a:moveTo>
                    <a:pt x="0" y="204"/>
                  </a:moveTo>
                  <a:cubicBezTo>
                    <a:pt x="0" y="140"/>
                    <a:pt x="17" y="90"/>
                    <a:pt x="51" y="54"/>
                  </a:cubicBezTo>
                  <a:cubicBezTo>
                    <a:pt x="85" y="18"/>
                    <a:pt x="129" y="0"/>
                    <a:pt x="183" y="0"/>
                  </a:cubicBezTo>
                  <a:cubicBezTo>
                    <a:pt x="219" y="0"/>
                    <a:pt x="251" y="9"/>
                    <a:pt x="279" y="26"/>
                  </a:cubicBezTo>
                  <a:cubicBezTo>
                    <a:pt x="308" y="42"/>
                    <a:pt x="329" y="66"/>
                    <a:pt x="344" y="96"/>
                  </a:cubicBezTo>
                  <a:cubicBezTo>
                    <a:pt x="359" y="127"/>
                    <a:pt x="367" y="161"/>
                    <a:pt x="367" y="199"/>
                  </a:cubicBezTo>
                  <a:cubicBezTo>
                    <a:pt x="367" y="238"/>
                    <a:pt x="359" y="273"/>
                    <a:pt x="343" y="304"/>
                  </a:cubicBezTo>
                  <a:cubicBezTo>
                    <a:pt x="327" y="334"/>
                    <a:pt x="305" y="358"/>
                    <a:pt x="276" y="374"/>
                  </a:cubicBezTo>
                  <a:cubicBezTo>
                    <a:pt x="247" y="389"/>
                    <a:pt x="216" y="397"/>
                    <a:pt x="183" y="397"/>
                  </a:cubicBezTo>
                  <a:cubicBezTo>
                    <a:pt x="147" y="397"/>
                    <a:pt x="115" y="388"/>
                    <a:pt x="86" y="371"/>
                  </a:cubicBezTo>
                  <a:cubicBezTo>
                    <a:pt x="58" y="354"/>
                    <a:pt x="36" y="330"/>
                    <a:pt x="22" y="300"/>
                  </a:cubicBezTo>
                  <a:cubicBezTo>
                    <a:pt x="7" y="269"/>
                    <a:pt x="0" y="237"/>
                    <a:pt x="0" y="204"/>
                  </a:cubicBezTo>
                  <a:close/>
                  <a:moveTo>
                    <a:pt x="52" y="205"/>
                  </a:moveTo>
                  <a:cubicBezTo>
                    <a:pt x="52" y="251"/>
                    <a:pt x="64" y="287"/>
                    <a:pt x="89" y="314"/>
                  </a:cubicBezTo>
                  <a:cubicBezTo>
                    <a:pt x="114" y="340"/>
                    <a:pt x="145" y="354"/>
                    <a:pt x="183" y="354"/>
                  </a:cubicBezTo>
                  <a:cubicBezTo>
                    <a:pt x="221" y="354"/>
                    <a:pt x="252" y="340"/>
                    <a:pt x="277" y="313"/>
                  </a:cubicBezTo>
                  <a:cubicBezTo>
                    <a:pt x="302" y="287"/>
                    <a:pt x="314" y="248"/>
                    <a:pt x="314" y="199"/>
                  </a:cubicBezTo>
                  <a:cubicBezTo>
                    <a:pt x="314" y="168"/>
                    <a:pt x="309" y="141"/>
                    <a:pt x="298" y="117"/>
                  </a:cubicBezTo>
                  <a:cubicBezTo>
                    <a:pt x="288" y="94"/>
                    <a:pt x="272" y="76"/>
                    <a:pt x="252" y="63"/>
                  </a:cubicBezTo>
                  <a:cubicBezTo>
                    <a:pt x="232" y="50"/>
                    <a:pt x="209" y="44"/>
                    <a:pt x="184" y="44"/>
                  </a:cubicBezTo>
                  <a:cubicBezTo>
                    <a:pt x="148" y="44"/>
                    <a:pt x="117" y="56"/>
                    <a:pt x="91" y="81"/>
                  </a:cubicBezTo>
                  <a:cubicBezTo>
                    <a:pt x="65" y="106"/>
                    <a:pt x="52" y="147"/>
                    <a:pt x="52" y="205"/>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6" name="Freeform 400"/>
            <p:cNvSpPr>
              <a:spLocks noEditPoints="1"/>
            </p:cNvSpPr>
            <p:nvPr/>
          </p:nvSpPr>
          <p:spPr bwMode="auto">
            <a:xfrm>
              <a:off x="6768" y="6062"/>
              <a:ext cx="430" cy="521"/>
            </a:xfrm>
            <a:custGeom>
              <a:avLst/>
              <a:gdLst>
                <a:gd name="T0" fmla="*/ 0 w 317"/>
                <a:gd name="T1" fmla="*/ 581245 h 384"/>
                <a:gd name="T2" fmla="*/ 0 w 317"/>
                <a:gd name="T3" fmla="*/ 0 h 384"/>
                <a:gd name="T4" fmla="*/ 199458 w 317"/>
                <a:gd name="T5" fmla="*/ 0 h 384"/>
                <a:gd name="T6" fmla="*/ 301041 w 317"/>
                <a:gd name="T7" fmla="*/ 7398 h 384"/>
                <a:gd name="T8" fmla="*/ 387372 w 317"/>
                <a:gd name="T9" fmla="*/ 50584 h 384"/>
                <a:gd name="T10" fmla="*/ 455150 w 317"/>
                <a:gd name="T11" fmla="*/ 147819 h 384"/>
                <a:gd name="T12" fmla="*/ 477352 w 317"/>
                <a:gd name="T13" fmla="*/ 287866 h 384"/>
                <a:gd name="T14" fmla="*/ 461901 w 317"/>
                <a:gd name="T15" fmla="*/ 404183 h 384"/>
                <a:gd name="T16" fmla="*/ 423048 w 317"/>
                <a:gd name="T17" fmla="*/ 488509 h 384"/>
                <a:gd name="T18" fmla="*/ 370396 w 317"/>
                <a:gd name="T19" fmla="*/ 542065 h 384"/>
                <a:gd name="T20" fmla="*/ 301041 w 317"/>
                <a:gd name="T21" fmla="*/ 571461 h 384"/>
                <a:gd name="T22" fmla="*/ 208134 w 317"/>
                <a:gd name="T23" fmla="*/ 581245 h 384"/>
                <a:gd name="T24" fmla="*/ 0 w 317"/>
                <a:gd name="T25" fmla="*/ 581245 h 384"/>
                <a:gd name="T26" fmla="*/ 77389 w 317"/>
                <a:gd name="T27" fmla="*/ 512146 h 384"/>
                <a:gd name="T28" fmla="*/ 199520 w 317"/>
                <a:gd name="T29" fmla="*/ 512146 h 384"/>
                <a:gd name="T30" fmla="*/ 289020 w 317"/>
                <a:gd name="T31" fmla="*/ 500908 h 384"/>
                <a:gd name="T32" fmla="*/ 342039 w 317"/>
                <a:gd name="T33" fmla="*/ 470842 h 384"/>
                <a:gd name="T34" fmla="*/ 383959 w 317"/>
                <a:gd name="T35" fmla="*/ 398082 h 384"/>
                <a:gd name="T36" fmla="*/ 399180 w 317"/>
                <a:gd name="T37" fmla="*/ 285454 h 384"/>
                <a:gd name="T38" fmla="*/ 367958 w 317"/>
                <a:gd name="T39" fmla="*/ 144925 h 384"/>
                <a:gd name="T40" fmla="*/ 296084 w 317"/>
                <a:gd name="T41" fmla="*/ 80300 h 384"/>
                <a:gd name="T42" fmla="*/ 197496 w 317"/>
                <a:gd name="T43" fmla="*/ 68631 h 384"/>
                <a:gd name="T44" fmla="*/ 77389 w 317"/>
                <a:gd name="T45" fmla="*/ 68631 h 384"/>
                <a:gd name="T46" fmla="*/ 77389 w 317"/>
                <a:gd name="T47" fmla="*/ 512146 h 3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7"/>
                <a:gd name="T73" fmla="*/ 0 h 384"/>
                <a:gd name="T74" fmla="*/ 317 w 317"/>
                <a:gd name="T75" fmla="*/ 384 h 3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7" h="384">
                  <a:moveTo>
                    <a:pt x="0" y="384"/>
                  </a:moveTo>
                  <a:cubicBezTo>
                    <a:pt x="0" y="0"/>
                    <a:pt x="0" y="0"/>
                    <a:pt x="0" y="0"/>
                  </a:cubicBezTo>
                  <a:cubicBezTo>
                    <a:pt x="132" y="0"/>
                    <a:pt x="132" y="0"/>
                    <a:pt x="132" y="0"/>
                  </a:cubicBezTo>
                  <a:cubicBezTo>
                    <a:pt x="162" y="0"/>
                    <a:pt x="185" y="2"/>
                    <a:pt x="200" y="5"/>
                  </a:cubicBezTo>
                  <a:cubicBezTo>
                    <a:pt x="222" y="11"/>
                    <a:pt x="241" y="20"/>
                    <a:pt x="257" y="33"/>
                  </a:cubicBezTo>
                  <a:cubicBezTo>
                    <a:pt x="277" y="50"/>
                    <a:pt x="292" y="72"/>
                    <a:pt x="302" y="98"/>
                  </a:cubicBezTo>
                  <a:cubicBezTo>
                    <a:pt x="312" y="125"/>
                    <a:pt x="317" y="156"/>
                    <a:pt x="317" y="190"/>
                  </a:cubicBezTo>
                  <a:cubicBezTo>
                    <a:pt x="317" y="219"/>
                    <a:pt x="314" y="245"/>
                    <a:pt x="307" y="267"/>
                  </a:cubicBezTo>
                  <a:cubicBezTo>
                    <a:pt x="300" y="290"/>
                    <a:pt x="291" y="308"/>
                    <a:pt x="281" y="323"/>
                  </a:cubicBezTo>
                  <a:cubicBezTo>
                    <a:pt x="270" y="338"/>
                    <a:pt x="259" y="349"/>
                    <a:pt x="246" y="358"/>
                  </a:cubicBezTo>
                  <a:cubicBezTo>
                    <a:pt x="233" y="366"/>
                    <a:pt x="218" y="373"/>
                    <a:pt x="200" y="377"/>
                  </a:cubicBezTo>
                  <a:cubicBezTo>
                    <a:pt x="182" y="381"/>
                    <a:pt x="162" y="384"/>
                    <a:pt x="138" y="384"/>
                  </a:cubicBezTo>
                  <a:lnTo>
                    <a:pt x="0" y="384"/>
                  </a:lnTo>
                  <a:close/>
                  <a:moveTo>
                    <a:pt x="51" y="338"/>
                  </a:moveTo>
                  <a:cubicBezTo>
                    <a:pt x="133" y="338"/>
                    <a:pt x="133" y="338"/>
                    <a:pt x="133" y="338"/>
                  </a:cubicBezTo>
                  <a:cubicBezTo>
                    <a:pt x="158" y="338"/>
                    <a:pt x="178" y="336"/>
                    <a:pt x="192" y="331"/>
                  </a:cubicBezTo>
                  <a:cubicBezTo>
                    <a:pt x="207" y="327"/>
                    <a:pt x="218" y="320"/>
                    <a:pt x="227" y="311"/>
                  </a:cubicBezTo>
                  <a:cubicBezTo>
                    <a:pt x="239" y="299"/>
                    <a:pt x="248" y="283"/>
                    <a:pt x="255" y="263"/>
                  </a:cubicBezTo>
                  <a:cubicBezTo>
                    <a:pt x="262" y="243"/>
                    <a:pt x="265" y="218"/>
                    <a:pt x="265" y="189"/>
                  </a:cubicBezTo>
                  <a:cubicBezTo>
                    <a:pt x="265" y="149"/>
                    <a:pt x="258" y="118"/>
                    <a:pt x="245" y="96"/>
                  </a:cubicBezTo>
                  <a:cubicBezTo>
                    <a:pt x="232" y="75"/>
                    <a:pt x="216" y="60"/>
                    <a:pt x="197" y="53"/>
                  </a:cubicBezTo>
                  <a:cubicBezTo>
                    <a:pt x="183" y="48"/>
                    <a:pt x="162" y="45"/>
                    <a:pt x="131" y="45"/>
                  </a:cubicBezTo>
                  <a:cubicBezTo>
                    <a:pt x="51" y="45"/>
                    <a:pt x="51" y="45"/>
                    <a:pt x="51" y="45"/>
                  </a:cubicBezTo>
                  <a:lnTo>
                    <a:pt x="51" y="33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7" name="Freeform 401"/>
            <p:cNvSpPr>
              <a:spLocks/>
            </p:cNvSpPr>
            <p:nvPr/>
          </p:nvSpPr>
          <p:spPr bwMode="auto">
            <a:xfrm>
              <a:off x="7295" y="6062"/>
              <a:ext cx="388" cy="521"/>
            </a:xfrm>
            <a:custGeom>
              <a:avLst/>
              <a:gdLst>
                <a:gd name="T0" fmla="*/ 0 w 388"/>
                <a:gd name="T1" fmla="*/ 521 h 521"/>
                <a:gd name="T2" fmla="*/ 0 w 388"/>
                <a:gd name="T3" fmla="*/ 0 h 521"/>
                <a:gd name="T4" fmla="*/ 377 w 388"/>
                <a:gd name="T5" fmla="*/ 0 h 521"/>
                <a:gd name="T6" fmla="*/ 377 w 388"/>
                <a:gd name="T7" fmla="*/ 61 h 521"/>
                <a:gd name="T8" fmla="*/ 69 w 388"/>
                <a:gd name="T9" fmla="*/ 61 h 521"/>
                <a:gd name="T10" fmla="*/ 69 w 388"/>
                <a:gd name="T11" fmla="*/ 221 h 521"/>
                <a:gd name="T12" fmla="*/ 356 w 388"/>
                <a:gd name="T13" fmla="*/ 221 h 521"/>
                <a:gd name="T14" fmla="*/ 356 w 388"/>
                <a:gd name="T15" fmla="*/ 282 h 521"/>
                <a:gd name="T16" fmla="*/ 69 w 388"/>
                <a:gd name="T17" fmla="*/ 282 h 521"/>
                <a:gd name="T18" fmla="*/ 69 w 388"/>
                <a:gd name="T19" fmla="*/ 458 h 521"/>
                <a:gd name="T20" fmla="*/ 388 w 388"/>
                <a:gd name="T21" fmla="*/ 458 h 521"/>
                <a:gd name="T22" fmla="*/ 388 w 388"/>
                <a:gd name="T23" fmla="*/ 521 h 521"/>
                <a:gd name="T24" fmla="*/ 0 w 388"/>
                <a:gd name="T25" fmla="*/ 521 h 5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8"/>
                <a:gd name="T40" fmla="*/ 0 h 521"/>
                <a:gd name="T41" fmla="*/ 388 w 388"/>
                <a:gd name="T42" fmla="*/ 521 h 5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8" h="521">
                  <a:moveTo>
                    <a:pt x="0" y="521"/>
                  </a:moveTo>
                  <a:lnTo>
                    <a:pt x="0" y="0"/>
                  </a:lnTo>
                  <a:lnTo>
                    <a:pt x="377" y="0"/>
                  </a:lnTo>
                  <a:lnTo>
                    <a:pt x="377" y="61"/>
                  </a:lnTo>
                  <a:lnTo>
                    <a:pt x="69" y="61"/>
                  </a:lnTo>
                  <a:lnTo>
                    <a:pt x="69" y="221"/>
                  </a:lnTo>
                  <a:lnTo>
                    <a:pt x="356" y="221"/>
                  </a:lnTo>
                  <a:lnTo>
                    <a:pt x="356" y="282"/>
                  </a:lnTo>
                  <a:lnTo>
                    <a:pt x="69" y="282"/>
                  </a:lnTo>
                  <a:lnTo>
                    <a:pt x="69" y="458"/>
                  </a:lnTo>
                  <a:lnTo>
                    <a:pt x="388" y="458"/>
                  </a:lnTo>
                  <a:lnTo>
                    <a:pt x="388"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88" name="Freeform 402"/>
            <p:cNvSpPr>
              <a:spLocks/>
            </p:cNvSpPr>
            <p:nvPr/>
          </p:nvSpPr>
          <p:spPr bwMode="auto">
            <a:xfrm>
              <a:off x="7776" y="6062"/>
              <a:ext cx="324" cy="521"/>
            </a:xfrm>
            <a:custGeom>
              <a:avLst/>
              <a:gdLst>
                <a:gd name="T0" fmla="*/ 0 w 324"/>
                <a:gd name="T1" fmla="*/ 521 h 521"/>
                <a:gd name="T2" fmla="*/ 0 w 324"/>
                <a:gd name="T3" fmla="*/ 0 h 521"/>
                <a:gd name="T4" fmla="*/ 68 w 324"/>
                <a:gd name="T5" fmla="*/ 0 h 521"/>
                <a:gd name="T6" fmla="*/ 68 w 324"/>
                <a:gd name="T7" fmla="*/ 458 h 521"/>
                <a:gd name="T8" fmla="*/ 324 w 324"/>
                <a:gd name="T9" fmla="*/ 458 h 521"/>
                <a:gd name="T10" fmla="*/ 324 w 324"/>
                <a:gd name="T11" fmla="*/ 521 h 521"/>
                <a:gd name="T12" fmla="*/ 0 w 324"/>
                <a:gd name="T13" fmla="*/ 521 h 521"/>
                <a:gd name="T14" fmla="*/ 0 60000 65536"/>
                <a:gd name="T15" fmla="*/ 0 60000 65536"/>
                <a:gd name="T16" fmla="*/ 0 60000 65536"/>
                <a:gd name="T17" fmla="*/ 0 60000 65536"/>
                <a:gd name="T18" fmla="*/ 0 60000 65536"/>
                <a:gd name="T19" fmla="*/ 0 60000 65536"/>
                <a:gd name="T20" fmla="*/ 0 60000 65536"/>
                <a:gd name="T21" fmla="*/ 0 w 324"/>
                <a:gd name="T22" fmla="*/ 0 h 521"/>
                <a:gd name="T23" fmla="*/ 324 w 324"/>
                <a:gd name="T24" fmla="*/ 521 h 5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521">
                  <a:moveTo>
                    <a:pt x="0" y="521"/>
                  </a:moveTo>
                  <a:lnTo>
                    <a:pt x="0" y="0"/>
                  </a:lnTo>
                  <a:lnTo>
                    <a:pt x="68" y="0"/>
                  </a:lnTo>
                  <a:lnTo>
                    <a:pt x="68" y="458"/>
                  </a:lnTo>
                  <a:lnTo>
                    <a:pt x="324" y="458"/>
                  </a:lnTo>
                  <a:lnTo>
                    <a:pt x="324"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6" name="Group 546"/>
          <p:cNvGrpSpPr>
            <a:grpSpLocks/>
          </p:cNvGrpSpPr>
          <p:nvPr/>
        </p:nvGrpSpPr>
        <p:grpSpPr bwMode="auto">
          <a:xfrm>
            <a:off x="4941045" y="412553"/>
            <a:ext cx="1661896" cy="219075"/>
            <a:chOff x="8333" y="907"/>
            <a:chExt cx="2792" cy="368"/>
          </a:xfrm>
        </p:grpSpPr>
        <p:sp>
          <p:nvSpPr>
            <p:cNvPr id="8467" name="Freeform 403"/>
            <p:cNvSpPr>
              <a:spLocks/>
            </p:cNvSpPr>
            <p:nvPr/>
          </p:nvSpPr>
          <p:spPr bwMode="auto">
            <a:xfrm>
              <a:off x="8333" y="907"/>
              <a:ext cx="282" cy="368"/>
            </a:xfrm>
            <a:custGeom>
              <a:avLst/>
              <a:gdLst>
                <a:gd name="T0" fmla="*/ 0 w 208"/>
                <a:gd name="T1" fmla="*/ 280857 h 271"/>
                <a:gd name="T2" fmla="*/ 49670 w 208"/>
                <a:gd name="T3" fmla="*/ 276653 h 271"/>
                <a:gd name="T4" fmla="*/ 65576 w 208"/>
                <a:gd name="T5" fmla="*/ 327239 h 271"/>
                <a:gd name="T6" fmla="*/ 104267 w 208"/>
                <a:gd name="T7" fmla="*/ 358408 h 271"/>
                <a:gd name="T8" fmla="*/ 163419 w 208"/>
                <a:gd name="T9" fmla="*/ 371250 h 271"/>
                <a:gd name="T10" fmla="*/ 216164 w 208"/>
                <a:gd name="T11" fmla="*/ 362141 h 271"/>
                <a:gd name="T12" fmla="*/ 249886 w 208"/>
                <a:gd name="T13" fmla="*/ 336754 h 271"/>
                <a:gd name="T14" fmla="*/ 259839 w 208"/>
                <a:gd name="T15" fmla="*/ 301759 h 271"/>
                <a:gd name="T16" fmla="*/ 249886 w 208"/>
                <a:gd name="T17" fmla="*/ 268679 h 271"/>
                <a:gd name="T18" fmla="*/ 213574 w 208"/>
                <a:gd name="T19" fmla="*/ 245053 h 271"/>
                <a:gd name="T20" fmla="*/ 145905 w 208"/>
                <a:gd name="T21" fmla="*/ 225621 h 271"/>
                <a:gd name="T22" fmla="*/ 70998 w 208"/>
                <a:gd name="T23" fmla="*/ 199436 h 271"/>
                <a:gd name="T24" fmla="*/ 29727 w 208"/>
                <a:gd name="T25" fmla="*/ 162439 h 271"/>
                <a:gd name="T26" fmla="*/ 15391 w 208"/>
                <a:gd name="T27" fmla="*/ 112021 h 271"/>
                <a:gd name="T28" fmla="*/ 33677 w 208"/>
                <a:gd name="T29" fmla="*/ 54262 h 271"/>
                <a:gd name="T30" fmla="*/ 80257 w 208"/>
                <a:gd name="T31" fmla="*/ 13755 h 271"/>
                <a:gd name="T32" fmla="*/ 151377 w 208"/>
                <a:gd name="T33" fmla="*/ 0 h 271"/>
                <a:gd name="T34" fmla="*/ 229025 w 208"/>
                <a:gd name="T35" fmla="*/ 15958 h 271"/>
                <a:gd name="T36" fmla="*/ 280117 w 208"/>
                <a:gd name="T37" fmla="*/ 56929 h 271"/>
                <a:gd name="T38" fmla="*/ 299548 w 208"/>
                <a:gd name="T39" fmla="*/ 120678 h 271"/>
                <a:gd name="T40" fmla="*/ 247700 w 208"/>
                <a:gd name="T41" fmla="*/ 124566 h 271"/>
                <a:gd name="T42" fmla="*/ 221558 w 208"/>
                <a:gd name="T43" fmla="*/ 67553 h 271"/>
                <a:gd name="T44" fmla="*/ 154467 w 208"/>
                <a:gd name="T45" fmla="*/ 47772 h 271"/>
                <a:gd name="T46" fmla="*/ 86741 w 208"/>
                <a:gd name="T47" fmla="*/ 64871 h 271"/>
                <a:gd name="T48" fmla="*/ 65576 w 208"/>
                <a:gd name="T49" fmla="*/ 108155 h 271"/>
                <a:gd name="T50" fmla="*/ 80257 w 208"/>
                <a:gd name="T51" fmla="*/ 143134 h 271"/>
                <a:gd name="T52" fmla="*/ 157530 w 208"/>
                <a:gd name="T53" fmla="*/ 172912 h 271"/>
                <a:gd name="T54" fmla="*/ 243693 w 208"/>
                <a:gd name="T55" fmla="*/ 199436 h 271"/>
                <a:gd name="T56" fmla="*/ 293677 w 208"/>
                <a:gd name="T57" fmla="*/ 238975 h 271"/>
                <a:gd name="T58" fmla="*/ 309270 w 208"/>
                <a:gd name="T59" fmla="*/ 296765 h 271"/>
                <a:gd name="T60" fmla="*/ 292016 w 208"/>
                <a:gd name="T61" fmla="*/ 358408 h 271"/>
                <a:gd name="T62" fmla="*/ 241296 w 208"/>
                <a:gd name="T63" fmla="*/ 401345 h 271"/>
                <a:gd name="T64" fmla="*/ 166213 w 208"/>
                <a:gd name="T65" fmla="*/ 418913 h 271"/>
                <a:gd name="T66" fmla="*/ 77557 w 208"/>
                <a:gd name="T67" fmla="*/ 401345 h 271"/>
                <a:gd name="T68" fmla="*/ 21925 w 208"/>
                <a:gd name="T69" fmla="*/ 353447 h 271"/>
                <a:gd name="T70" fmla="*/ 0 w 208"/>
                <a:gd name="T71" fmla="*/ 280857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8"/>
                <a:gd name="T109" fmla="*/ 0 h 271"/>
                <a:gd name="T110" fmla="*/ 208 w 208"/>
                <a:gd name="T111" fmla="*/ 271 h 27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8" h="271">
                  <a:moveTo>
                    <a:pt x="0" y="182"/>
                  </a:moveTo>
                  <a:cubicBezTo>
                    <a:pt x="33" y="179"/>
                    <a:pt x="33" y="179"/>
                    <a:pt x="33" y="179"/>
                  </a:cubicBezTo>
                  <a:cubicBezTo>
                    <a:pt x="35" y="192"/>
                    <a:pt x="38" y="203"/>
                    <a:pt x="44" y="211"/>
                  </a:cubicBezTo>
                  <a:cubicBezTo>
                    <a:pt x="49" y="220"/>
                    <a:pt x="58" y="227"/>
                    <a:pt x="70" y="232"/>
                  </a:cubicBezTo>
                  <a:cubicBezTo>
                    <a:pt x="82" y="237"/>
                    <a:pt x="95" y="240"/>
                    <a:pt x="110" y="240"/>
                  </a:cubicBezTo>
                  <a:cubicBezTo>
                    <a:pt x="123" y="240"/>
                    <a:pt x="135" y="238"/>
                    <a:pt x="145" y="234"/>
                  </a:cubicBezTo>
                  <a:cubicBezTo>
                    <a:pt x="155" y="230"/>
                    <a:pt x="163" y="224"/>
                    <a:pt x="168" y="218"/>
                  </a:cubicBezTo>
                  <a:cubicBezTo>
                    <a:pt x="173" y="211"/>
                    <a:pt x="175" y="203"/>
                    <a:pt x="175" y="195"/>
                  </a:cubicBezTo>
                  <a:cubicBezTo>
                    <a:pt x="175" y="187"/>
                    <a:pt x="173" y="180"/>
                    <a:pt x="168" y="174"/>
                  </a:cubicBezTo>
                  <a:cubicBezTo>
                    <a:pt x="163" y="168"/>
                    <a:pt x="155" y="162"/>
                    <a:pt x="144" y="158"/>
                  </a:cubicBezTo>
                  <a:cubicBezTo>
                    <a:pt x="137" y="156"/>
                    <a:pt x="122" y="151"/>
                    <a:pt x="98" y="146"/>
                  </a:cubicBezTo>
                  <a:cubicBezTo>
                    <a:pt x="74" y="140"/>
                    <a:pt x="57" y="134"/>
                    <a:pt x="48" y="129"/>
                  </a:cubicBezTo>
                  <a:cubicBezTo>
                    <a:pt x="35" y="123"/>
                    <a:pt x="26" y="115"/>
                    <a:pt x="20" y="105"/>
                  </a:cubicBezTo>
                  <a:cubicBezTo>
                    <a:pt x="14" y="95"/>
                    <a:pt x="10" y="84"/>
                    <a:pt x="10" y="72"/>
                  </a:cubicBezTo>
                  <a:cubicBezTo>
                    <a:pt x="10" y="59"/>
                    <a:pt x="14" y="47"/>
                    <a:pt x="22" y="35"/>
                  </a:cubicBezTo>
                  <a:cubicBezTo>
                    <a:pt x="29" y="24"/>
                    <a:pt x="40" y="15"/>
                    <a:pt x="54" y="9"/>
                  </a:cubicBezTo>
                  <a:cubicBezTo>
                    <a:pt x="69" y="3"/>
                    <a:pt x="85" y="0"/>
                    <a:pt x="102" y="0"/>
                  </a:cubicBezTo>
                  <a:cubicBezTo>
                    <a:pt x="122" y="0"/>
                    <a:pt x="139" y="4"/>
                    <a:pt x="154" y="10"/>
                  </a:cubicBezTo>
                  <a:cubicBezTo>
                    <a:pt x="168" y="16"/>
                    <a:pt x="180" y="25"/>
                    <a:pt x="188" y="37"/>
                  </a:cubicBezTo>
                  <a:cubicBezTo>
                    <a:pt x="196" y="49"/>
                    <a:pt x="200" y="63"/>
                    <a:pt x="201" y="78"/>
                  </a:cubicBezTo>
                  <a:cubicBezTo>
                    <a:pt x="167" y="81"/>
                    <a:pt x="167" y="81"/>
                    <a:pt x="167" y="81"/>
                  </a:cubicBezTo>
                  <a:cubicBezTo>
                    <a:pt x="166" y="64"/>
                    <a:pt x="160" y="52"/>
                    <a:pt x="149" y="44"/>
                  </a:cubicBezTo>
                  <a:cubicBezTo>
                    <a:pt x="139" y="35"/>
                    <a:pt x="124" y="31"/>
                    <a:pt x="104" y="31"/>
                  </a:cubicBezTo>
                  <a:cubicBezTo>
                    <a:pt x="83" y="31"/>
                    <a:pt x="68" y="35"/>
                    <a:pt x="58" y="42"/>
                  </a:cubicBezTo>
                  <a:cubicBezTo>
                    <a:pt x="49" y="50"/>
                    <a:pt x="44" y="59"/>
                    <a:pt x="44" y="70"/>
                  </a:cubicBezTo>
                  <a:cubicBezTo>
                    <a:pt x="44" y="79"/>
                    <a:pt x="47" y="87"/>
                    <a:pt x="54" y="93"/>
                  </a:cubicBezTo>
                  <a:cubicBezTo>
                    <a:pt x="61" y="99"/>
                    <a:pt x="78" y="106"/>
                    <a:pt x="106" y="112"/>
                  </a:cubicBezTo>
                  <a:cubicBezTo>
                    <a:pt x="134" y="118"/>
                    <a:pt x="153" y="124"/>
                    <a:pt x="164" y="129"/>
                  </a:cubicBezTo>
                  <a:cubicBezTo>
                    <a:pt x="179" y="136"/>
                    <a:pt x="190" y="144"/>
                    <a:pt x="198" y="155"/>
                  </a:cubicBezTo>
                  <a:cubicBezTo>
                    <a:pt x="205" y="166"/>
                    <a:pt x="208" y="178"/>
                    <a:pt x="208" y="192"/>
                  </a:cubicBezTo>
                  <a:cubicBezTo>
                    <a:pt x="208" y="206"/>
                    <a:pt x="204" y="219"/>
                    <a:pt x="196" y="232"/>
                  </a:cubicBezTo>
                  <a:cubicBezTo>
                    <a:pt x="188" y="244"/>
                    <a:pt x="177" y="253"/>
                    <a:pt x="162" y="260"/>
                  </a:cubicBezTo>
                  <a:cubicBezTo>
                    <a:pt x="147" y="267"/>
                    <a:pt x="130" y="271"/>
                    <a:pt x="112" y="271"/>
                  </a:cubicBezTo>
                  <a:cubicBezTo>
                    <a:pt x="88" y="271"/>
                    <a:pt x="68" y="267"/>
                    <a:pt x="52" y="260"/>
                  </a:cubicBezTo>
                  <a:cubicBezTo>
                    <a:pt x="36" y="253"/>
                    <a:pt x="24" y="243"/>
                    <a:pt x="15" y="229"/>
                  </a:cubicBezTo>
                  <a:cubicBezTo>
                    <a:pt x="6" y="215"/>
                    <a:pt x="1" y="200"/>
                    <a:pt x="0" y="182"/>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8" name="Freeform 404"/>
            <p:cNvSpPr>
              <a:spLocks/>
            </p:cNvSpPr>
            <p:nvPr/>
          </p:nvSpPr>
          <p:spPr bwMode="auto">
            <a:xfrm>
              <a:off x="8653" y="914"/>
              <a:ext cx="281" cy="354"/>
            </a:xfrm>
            <a:custGeom>
              <a:avLst/>
              <a:gdLst>
                <a:gd name="T0" fmla="*/ 117 w 281"/>
                <a:gd name="T1" fmla="*/ 354 h 354"/>
                <a:gd name="T2" fmla="*/ 117 w 281"/>
                <a:gd name="T3" fmla="*/ 42 h 354"/>
                <a:gd name="T4" fmla="*/ 0 w 281"/>
                <a:gd name="T5" fmla="*/ 42 h 354"/>
                <a:gd name="T6" fmla="*/ 0 w 281"/>
                <a:gd name="T7" fmla="*/ 0 h 354"/>
                <a:gd name="T8" fmla="*/ 281 w 281"/>
                <a:gd name="T9" fmla="*/ 0 h 354"/>
                <a:gd name="T10" fmla="*/ 281 w 281"/>
                <a:gd name="T11" fmla="*/ 42 h 354"/>
                <a:gd name="T12" fmla="*/ 164 w 281"/>
                <a:gd name="T13" fmla="*/ 42 h 354"/>
                <a:gd name="T14" fmla="*/ 164 w 281"/>
                <a:gd name="T15" fmla="*/ 354 h 354"/>
                <a:gd name="T16" fmla="*/ 117 w 281"/>
                <a:gd name="T17" fmla="*/ 354 h 3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4"/>
                <a:gd name="T29" fmla="*/ 281 w 281"/>
                <a:gd name="T30" fmla="*/ 354 h 3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4">
                  <a:moveTo>
                    <a:pt x="117" y="354"/>
                  </a:moveTo>
                  <a:lnTo>
                    <a:pt x="117" y="42"/>
                  </a:lnTo>
                  <a:lnTo>
                    <a:pt x="0" y="42"/>
                  </a:lnTo>
                  <a:lnTo>
                    <a:pt x="0" y="0"/>
                  </a:lnTo>
                  <a:lnTo>
                    <a:pt x="281" y="0"/>
                  </a:lnTo>
                  <a:lnTo>
                    <a:pt x="281" y="42"/>
                  </a:lnTo>
                  <a:lnTo>
                    <a:pt x="164" y="42"/>
                  </a:lnTo>
                  <a:lnTo>
                    <a:pt x="164" y="354"/>
                  </a:lnTo>
                  <a:lnTo>
                    <a:pt x="117"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9" name="Freeform 405"/>
            <p:cNvSpPr>
              <a:spLocks noEditPoints="1"/>
            </p:cNvSpPr>
            <p:nvPr/>
          </p:nvSpPr>
          <p:spPr bwMode="auto">
            <a:xfrm>
              <a:off x="8983" y="914"/>
              <a:ext cx="312" cy="354"/>
            </a:xfrm>
            <a:custGeom>
              <a:avLst/>
              <a:gdLst>
                <a:gd name="T0" fmla="*/ 0 w 230"/>
                <a:gd name="T1" fmla="*/ 392015 h 261"/>
                <a:gd name="T2" fmla="*/ 0 w 230"/>
                <a:gd name="T3" fmla="*/ 0 h 261"/>
                <a:gd name="T4" fmla="*/ 174563 w 230"/>
                <a:gd name="T5" fmla="*/ 0 h 261"/>
                <a:gd name="T6" fmla="*/ 254709 w 230"/>
                <a:gd name="T7" fmla="*/ 9999 h 261"/>
                <a:gd name="T8" fmla="*/ 298581 w 230"/>
                <a:gd name="T9" fmla="*/ 47470 h 261"/>
                <a:gd name="T10" fmla="*/ 314991 w 230"/>
                <a:gd name="T11" fmla="*/ 105877 h 261"/>
                <a:gd name="T12" fmla="*/ 287583 w 230"/>
                <a:gd name="T13" fmla="*/ 177160 h 261"/>
                <a:gd name="T14" fmla="*/ 203127 w 230"/>
                <a:gd name="T15" fmla="*/ 213294 h 261"/>
                <a:gd name="T16" fmla="*/ 236017 w 230"/>
                <a:gd name="T17" fmla="*/ 233089 h 261"/>
                <a:gd name="T18" fmla="*/ 278152 w 230"/>
                <a:gd name="T19" fmla="*/ 285719 h 261"/>
                <a:gd name="T20" fmla="*/ 346871 w 230"/>
                <a:gd name="T21" fmla="*/ 392015 h 261"/>
                <a:gd name="T22" fmla="*/ 282490 w 230"/>
                <a:gd name="T23" fmla="*/ 392015 h 261"/>
                <a:gd name="T24" fmla="*/ 228571 w 230"/>
                <a:gd name="T25" fmla="*/ 311311 h 261"/>
                <a:gd name="T26" fmla="*/ 190750 w 230"/>
                <a:gd name="T27" fmla="*/ 256946 h 261"/>
                <a:gd name="T28" fmla="*/ 165600 w 230"/>
                <a:gd name="T29" fmla="*/ 230084 h 261"/>
                <a:gd name="T30" fmla="*/ 142440 w 230"/>
                <a:gd name="T31" fmla="*/ 219526 h 261"/>
                <a:gd name="T32" fmla="*/ 113168 w 230"/>
                <a:gd name="T33" fmla="*/ 217890 h 261"/>
                <a:gd name="T34" fmla="*/ 52485 w 230"/>
                <a:gd name="T35" fmla="*/ 217890 h 261"/>
                <a:gd name="T36" fmla="*/ 52485 w 230"/>
                <a:gd name="T37" fmla="*/ 392015 h 261"/>
                <a:gd name="T38" fmla="*/ 0 w 230"/>
                <a:gd name="T39" fmla="*/ 392015 h 261"/>
                <a:gd name="T40" fmla="*/ 52485 w 230"/>
                <a:gd name="T41" fmla="*/ 173463 h 261"/>
                <a:gd name="T42" fmla="*/ 164747 w 230"/>
                <a:gd name="T43" fmla="*/ 173463 h 261"/>
                <a:gd name="T44" fmla="*/ 220108 w 230"/>
                <a:gd name="T45" fmla="*/ 165264 h 261"/>
                <a:gd name="T46" fmla="*/ 250144 w 230"/>
                <a:gd name="T47" fmla="*/ 142393 h 261"/>
                <a:gd name="T48" fmla="*/ 261158 w 230"/>
                <a:gd name="T49" fmla="*/ 105877 h 261"/>
                <a:gd name="T50" fmla="*/ 241084 w 230"/>
                <a:gd name="T51" fmla="*/ 62248 h 261"/>
                <a:gd name="T52" fmla="*/ 176957 w 230"/>
                <a:gd name="T53" fmla="*/ 43398 h 261"/>
                <a:gd name="T54" fmla="*/ 52485 w 230"/>
                <a:gd name="T55" fmla="*/ 43398 h 261"/>
                <a:gd name="T56" fmla="*/ 52485 w 230"/>
                <a:gd name="T57" fmla="*/ 173463 h 2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1"/>
                <a:gd name="T89" fmla="*/ 230 w 230"/>
                <a:gd name="T90" fmla="*/ 261 h 2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1">
                  <a:moveTo>
                    <a:pt x="0" y="261"/>
                  </a:moveTo>
                  <a:cubicBezTo>
                    <a:pt x="0" y="0"/>
                    <a:pt x="0" y="0"/>
                    <a:pt x="0" y="0"/>
                  </a:cubicBezTo>
                  <a:cubicBezTo>
                    <a:pt x="116" y="0"/>
                    <a:pt x="116" y="0"/>
                    <a:pt x="116" y="0"/>
                  </a:cubicBezTo>
                  <a:cubicBezTo>
                    <a:pt x="139" y="0"/>
                    <a:pt x="157" y="2"/>
                    <a:pt x="169" y="7"/>
                  </a:cubicBezTo>
                  <a:cubicBezTo>
                    <a:pt x="181" y="12"/>
                    <a:pt x="191" y="20"/>
                    <a:pt x="198" y="32"/>
                  </a:cubicBezTo>
                  <a:cubicBezTo>
                    <a:pt x="205" y="44"/>
                    <a:pt x="209" y="57"/>
                    <a:pt x="209" y="71"/>
                  </a:cubicBezTo>
                  <a:cubicBezTo>
                    <a:pt x="209" y="90"/>
                    <a:pt x="203" y="105"/>
                    <a:pt x="191" y="118"/>
                  </a:cubicBezTo>
                  <a:cubicBezTo>
                    <a:pt x="179" y="131"/>
                    <a:pt x="160" y="139"/>
                    <a:pt x="135" y="142"/>
                  </a:cubicBezTo>
                  <a:cubicBezTo>
                    <a:pt x="144" y="147"/>
                    <a:pt x="151" y="151"/>
                    <a:pt x="156" y="155"/>
                  </a:cubicBezTo>
                  <a:cubicBezTo>
                    <a:pt x="166" y="164"/>
                    <a:pt x="176" y="176"/>
                    <a:pt x="185" y="190"/>
                  </a:cubicBezTo>
                  <a:cubicBezTo>
                    <a:pt x="230" y="261"/>
                    <a:pt x="230" y="261"/>
                    <a:pt x="230" y="261"/>
                  </a:cubicBezTo>
                  <a:cubicBezTo>
                    <a:pt x="187" y="261"/>
                    <a:pt x="187" y="261"/>
                    <a:pt x="187" y="261"/>
                  </a:cubicBezTo>
                  <a:cubicBezTo>
                    <a:pt x="152" y="207"/>
                    <a:pt x="152" y="207"/>
                    <a:pt x="152" y="207"/>
                  </a:cubicBezTo>
                  <a:cubicBezTo>
                    <a:pt x="142" y="191"/>
                    <a:pt x="134" y="179"/>
                    <a:pt x="127" y="171"/>
                  </a:cubicBezTo>
                  <a:cubicBezTo>
                    <a:pt x="121" y="162"/>
                    <a:pt x="115" y="157"/>
                    <a:pt x="110" y="153"/>
                  </a:cubicBezTo>
                  <a:cubicBezTo>
                    <a:pt x="105" y="150"/>
                    <a:pt x="99" y="148"/>
                    <a:pt x="94" y="146"/>
                  </a:cubicBezTo>
                  <a:cubicBezTo>
                    <a:pt x="90" y="145"/>
                    <a:pt x="84" y="145"/>
                    <a:pt x="75" y="145"/>
                  </a:cubicBezTo>
                  <a:cubicBezTo>
                    <a:pt x="35" y="145"/>
                    <a:pt x="35" y="145"/>
                    <a:pt x="35" y="145"/>
                  </a:cubicBezTo>
                  <a:cubicBezTo>
                    <a:pt x="35" y="261"/>
                    <a:pt x="35" y="261"/>
                    <a:pt x="35" y="261"/>
                  </a:cubicBezTo>
                  <a:lnTo>
                    <a:pt x="0" y="261"/>
                  </a:lnTo>
                  <a:close/>
                  <a:moveTo>
                    <a:pt x="35" y="115"/>
                  </a:moveTo>
                  <a:cubicBezTo>
                    <a:pt x="109" y="115"/>
                    <a:pt x="109" y="115"/>
                    <a:pt x="109" y="115"/>
                  </a:cubicBezTo>
                  <a:cubicBezTo>
                    <a:pt x="125" y="115"/>
                    <a:pt x="137" y="114"/>
                    <a:pt x="146" y="110"/>
                  </a:cubicBezTo>
                  <a:cubicBezTo>
                    <a:pt x="155" y="107"/>
                    <a:pt x="162" y="102"/>
                    <a:pt x="166" y="95"/>
                  </a:cubicBezTo>
                  <a:cubicBezTo>
                    <a:pt x="171" y="87"/>
                    <a:pt x="173" y="80"/>
                    <a:pt x="173" y="71"/>
                  </a:cubicBezTo>
                  <a:cubicBezTo>
                    <a:pt x="173" y="59"/>
                    <a:pt x="169" y="49"/>
                    <a:pt x="160" y="41"/>
                  </a:cubicBezTo>
                  <a:cubicBezTo>
                    <a:pt x="151" y="33"/>
                    <a:pt x="137" y="29"/>
                    <a:pt x="117" y="29"/>
                  </a:cubicBezTo>
                  <a:cubicBezTo>
                    <a:pt x="35" y="29"/>
                    <a:pt x="35" y="29"/>
                    <a:pt x="35" y="29"/>
                  </a:cubicBezTo>
                  <a:lnTo>
                    <a:pt x="35" y="1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0" name="Freeform 406"/>
            <p:cNvSpPr>
              <a:spLocks noEditPoints="1"/>
            </p:cNvSpPr>
            <p:nvPr/>
          </p:nvSpPr>
          <p:spPr bwMode="auto">
            <a:xfrm>
              <a:off x="9300" y="914"/>
              <a:ext cx="332" cy="354"/>
            </a:xfrm>
            <a:custGeom>
              <a:avLst/>
              <a:gdLst>
                <a:gd name="T0" fmla="*/ 0 w 245"/>
                <a:gd name="T1" fmla="*/ 392015 h 261"/>
                <a:gd name="T2" fmla="*/ 148533 w 245"/>
                <a:gd name="T3" fmla="*/ 0 h 261"/>
                <a:gd name="T4" fmla="*/ 202783 w 245"/>
                <a:gd name="T5" fmla="*/ 0 h 261"/>
                <a:gd name="T6" fmla="*/ 360536 w 245"/>
                <a:gd name="T7" fmla="*/ 392015 h 261"/>
                <a:gd name="T8" fmla="*/ 301562 w 245"/>
                <a:gd name="T9" fmla="*/ 392015 h 261"/>
                <a:gd name="T10" fmla="*/ 256637 w 245"/>
                <a:gd name="T11" fmla="*/ 273519 h 261"/>
                <a:gd name="T12" fmla="*/ 96829 w 245"/>
                <a:gd name="T13" fmla="*/ 273519 h 261"/>
                <a:gd name="T14" fmla="*/ 54279 w 245"/>
                <a:gd name="T15" fmla="*/ 392015 h 261"/>
                <a:gd name="T16" fmla="*/ 0 w 245"/>
                <a:gd name="T17" fmla="*/ 392015 h 261"/>
                <a:gd name="T18" fmla="*/ 112076 w 245"/>
                <a:gd name="T19" fmla="*/ 231485 h 261"/>
                <a:gd name="T20" fmla="*/ 240947 w 245"/>
                <a:gd name="T21" fmla="*/ 231485 h 261"/>
                <a:gd name="T22" fmla="*/ 201277 w 245"/>
                <a:gd name="T23" fmla="*/ 121847 h 261"/>
                <a:gd name="T24" fmla="*/ 173270 w 245"/>
                <a:gd name="T25" fmla="*/ 41040 h 261"/>
                <a:gd name="T26" fmla="*/ 153066 w 245"/>
                <a:gd name="T27" fmla="*/ 114866 h 261"/>
                <a:gd name="T28" fmla="*/ 112076 w 245"/>
                <a:gd name="T29" fmla="*/ 231485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5"/>
                <a:gd name="T46" fmla="*/ 0 h 261"/>
                <a:gd name="T47" fmla="*/ 245 w 245"/>
                <a:gd name="T48" fmla="*/ 261 h 2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5" h="261">
                  <a:moveTo>
                    <a:pt x="0" y="261"/>
                  </a:moveTo>
                  <a:cubicBezTo>
                    <a:pt x="101" y="0"/>
                    <a:pt x="101" y="0"/>
                    <a:pt x="101" y="0"/>
                  </a:cubicBezTo>
                  <a:cubicBezTo>
                    <a:pt x="138" y="0"/>
                    <a:pt x="138" y="0"/>
                    <a:pt x="138" y="0"/>
                  </a:cubicBezTo>
                  <a:cubicBezTo>
                    <a:pt x="245" y="261"/>
                    <a:pt x="245" y="261"/>
                    <a:pt x="245" y="261"/>
                  </a:cubicBezTo>
                  <a:cubicBezTo>
                    <a:pt x="205" y="261"/>
                    <a:pt x="205" y="261"/>
                    <a:pt x="205" y="261"/>
                  </a:cubicBezTo>
                  <a:cubicBezTo>
                    <a:pt x="175" y="182"/>
                    <a:pt x="175" y="182"/>
                    <a:pt x="175" y="182"/>
                  </a:cubicBezTo>
                  <a:cubicBezTo>
                    <a:pt x="66" y="182"/>
                    <a:pt x="66" y="182"/>
                    <a:pt x="66" y="182"/>
                  </a:cubicBezTo>
                  <a:cubicBezTo>
                    <a:pt x="37" y="261"/>
                    <a:pt x="37" y="261"/>
                    <a:pt x="37" y="261"/>
                  </a:cubicBezTo>
                  <a:lnTo>
                    <a:pt x="0" y="261"/>
                  </a:lnTo>
                  <a:close/>
                  <a:moveTo>
                    <a:pt x="76" y="154"/>
                  </a:moveTo>
                  <a:cubicBezTo>
                    <a:pt x="164" y="154"/>
                    <a:pt x="164" y="154"/>
                    <a:pt x="164" y="154"/>
                  </a:cubicBezTo>
                  <a:cubicBezTo>
                    <a:pt x="137" y="81"/>
                    <a:pt x="137" y="81"/>
                    <a:pt x="137" y="81"/>
                  </a:cubicBezTo>
                  <a:cubicBezTo>
                    <a:pt x="129" y="59"/>
                    <a:pt x="122" y="41"/>
                    <a:pt x="118" y="27"/>
                  </a:cubicBezTo>
                  <a:cubicBezTo>
                    <a:pt x="115" y="44"/>
                    <a:pt x="110" y="61"/>
                    <a:pt x="104" y="77"/>
                  </a:cubicBezTo>
                  <a:lnTo>
                    <a:pt x="76"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1" name="Freeform 407"/>
            <p:cNvSpPr>
              <a:spLocks/>
            </p:cNvSpPr>
            <p:nvPr/>
          </p:nvSpPr>
          <p:spPr bwMode="auto">
            <a:xfrm>
              <a:off x="9643" y="914"/>
              <a:ext cx="281" cy="354"/>
            </a:xfrm>
            <a:custGeom>
              <a:avLst/>
              <a:gdLst>
                <a:gd name="T0" fmla="*/ 117 w 281"/>
                <a:gd name="T1" fmla="*/ 354 h 354"/>
                <a:gd name="T2" fmla="*/ 117 w 281"/>
                <a:gd name="T3" fmla="*/ 42 h 354"/>
                <a:gd name="T4" fmla="*/ 0 w 281"/>
                <a:gd name="T5" fmla="*/ 42 h 354"/>
                <a:gd name="T6" fmla="*/ 0 w 281"/>
                <a:gd name="T7" fmla="*/ 0 h 354"/>
                <a:gd name="T8" fmla="*/ 281 w 281"/>
                <a:gd name="T9" fmla="*/ 0 h 354"/>
                <a:gd name="T10" fmla="*/ 281 w 281"/>
                <a:gd name="T11" fmla="*/ 42 h 354"/>
                <a:gd name="T12" fmla="*/ 163 w 281"/>
                <a:gd name="T13" fmla="*/ 42 h 354"/>
                <a:gd name="T14" fmla="*/ 163 w 281"/>
                <a:gd name="T15" fmla="*/ 354 h 354"/>
                <a:gd name="T16" fmla="*/ 117 w 281"/>
                <a:gd name="T17" fmla="*/ 354 h 3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4"/>
                <a:gd name="T29" fmla="*/ 281 w 281"/>
                <a:gd name="T30" fmla="*/ 354 h 3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4">
                  <a:moveTo>
                    <a:pt x="117" y="354"/>
                  </a:moveTo>
                  <a:lnTo>
                    <a:pt x="117" y="42"/>
                  </a:lnTo>
                  <a:lnTo>
                    <a:pt x="0" y="42"/>
                  </a:lnTo>
                  <a:lnTo>
                    <a:pt x="0" y="0"/>
                  </a:lnTo>
                  <a:lnTo>
                    <a:pt x="281" y="0"/>
                  </a:lnTo>
                  <a:lnTo>
                    <a:pt x="281" y="42"/>
                  </a:lnTo>
                  <a:lnTo>
                    <a:pt x="163" y="42"/>
                  </a:lnTo>
                  <a:lnTo>
                    <a:pt x="163" y="354"/>
                  </a:lnTo>
                  <a:lnTo>
                    <a:pt x="117"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2" name="Freeform 408"/>
            <p:cNvSpPr>
              <a:spLocks/>
            </p:cNvSpPr>
            <p:nvPr/>
          </p:nvSpPr>
          <p:spPr bwMode="auto">
            <a:xfrm>
              <a:off x="9973" y="914"/>
              <a:ext cx="264" cy="354"/>
            </a:xfrm>
            <a:custGeom>
              <a:avLst/>
              <a:gdLst>
                <a:gd name="T0" fmla="*/ 0 w 264"/>
                <a:gd name="T1" fmla="*/ 354 h 354"/>
                <a:gd name="T2" fmla="*/ 0 w 264"/>
                <a:gd name="T3" fmla="*/ 0 h 354"/>
                <a:gd name="T4" fmla="*/ 256 w 264"/>
                <a:gd name="T5" fmla="*/ 0 h 354"/>
                <a:gd name="T6" fmla="*/ 256 w 264"/>
                <a:gd name="T7" fmla="*/ 42 h 354"/>
                <a:gd name="T8" fmla="*/ 47 w 264"/>
                <a:gd name="T9" fmla="*/ 42 h 354"/>
                <a:gd name="T10" fmla="*/ 47 w 264"/>
                <a:gd name="T11" fmla="*/ 151 h 354"/>
                <a:gd name="T12" fmla="*/ 243 w 264"/>
                <a:gd name="T13" fmla="*/ 151 h 354"/>
                <a:gd name="T14" fmla="*/ 243 w 264"/>
                <a:gd name="T15" fmla="*/ 192 h 354"/>
                <a:gd name="T16" fmla="*/ 47 w 264"/>
                <a:gd name="T17" fmla="*/ 192 h 354"/>
                <a:gd name="T18" fmla="*/ 47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7" y="42"/>
                  </a:lnTo>
                  <a:lnTo>
                    <a:pt x="47" y="151"/>
                  </a:lnTo>
                  <a:lnTo>
                    <a:pt x="243" y="151"/>
                  </a:lnTo>
                  <a:lnTo>
                    <a:pt x="243" y="192"/>
                  </a:lnTo>
                  <a:lnTo>
                    <a:pt x="47" y="192"/>
                  </a:lnTo>
                  <a:lnTo>
                    <a:pt x="47"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3" name="Freeform 409"/>
            <p:cNvSpPr>
              <a:spLocks/>
            </p:cNvSpPr>
            <p:nvPr/>
          </p:nvSpPr>
          <p:spPr bwMode="auto">
            <a:xfrm>
              <a:off x="10290" y="907"/>
              <a:ext cx="327" cy="368"/>
            </a:xfrm>
            <a:custGeom>
              <a:avLst/>
              <a:gdLst>
                <a:gd name="T0" fmla="*/ 199275 w 241"/>
                <a:gd name="T1" fmla="*/ 253575 h 271"/>
                <a:gd name="T2" fmla="*/ 199275 w 241"/>
                <a:gd name="T3" fmla="*/ 206565 h 271"/>
                <a:gd name="T4" fmla="*/ 365748 w 241"/>
                <a:gd name="T5" fmla="*/ 206565 h 271"/>
                <a:gd name="T6" fmla="*/ 365748 w 241"/>
                <a:gd name="T7" fmla="*/ 355424 h 271"/>
                <a:gd name="T8" fmla="*/ 285883 w 241"/>
                <a:gd name="T9" fmla="*/ 401345 h 271"/>
                <a:gd name="T10" fmla="*/ 200800 w 241"/>
                <a:gd name="T11" fmla="*/ 418913 h 271"/>
                <a:gd name="T12" fmla="*/ 95057 w 241"/>
                <a:gd name="T13" fmla="*/ 392536 h 271"/>
                <a:gd name="T14" fmla="*/ 25110 w 241"/>
                <a:gd name="T15" fmla="*/ 318847 h 271"/>
                <a:gd name="T16" fmla="*/ 0 w 241"/>
                <a:gd name="T17" fmla="*/ 212089 h 271"/>
                <a:gd name="T18" fmla="*/ 25110 w 241"/>
                <a:gd name="T19" fmla="*/ 102566 h 271"/>
                <a:gd name="T20" fmla="*/ 94001 w 241"/>
                <a:gd name="T21" fmla="*/ 25363 h 271"/>
                <a:gd name="T22" fmla="*/ 199275 w 241"/>
                <a:gd name="T23" fmla="*/ 0 h 271"/>
                <a:gd name="T24" fmla="*/ 275939 w 241"/>
                <a:gd name="T25" fmla="*/ 15958 h 271"/>
                <a:gd name="T26" fmla="*/ 330708 w 241"/>
                <a:gd name="T27" fmla="*/ 54262 h 271"/>
                <a:gd name="T28" fmla="*/ 360636 w 241"/>
                <a:gd name="T29" fmla="*/ 120678 h 271"/>
                <a:gd name="T30" fmla="*/ 313167 w 241"/>
                <a:gd name="T31" fmla="*/ 133044 h 271"/>
                <a:gd name="T32" fmla="*/ 291102 w 241"/>
                <a:gd name="T33" fmla="*/ 86085 h 271"/>
                <a:gd name="T34" fmla="*/ 253382 w 241"/>
                <a:gd name="T35" fmla="*/ 56929 h 271"/>
                <a:gd name="T36" fmla="*/ 199275 w 241"/>
                <a:gd name="T37" fmla="*/ 46769 h 271"/>
                <a:gd name="T38" fmla="*/ 136546 w 241"/>
                <a:gd name="T39" fmla="*/ 56929 h 271"/>
                <a:gd name="T40" fmla="*/ 94001 w 241"/>
                <a:gd name="T41" fmla="*/ 86241 h 271"/>
                <a:gd name="T42" fmla="*/ 68670 w 241"/>
                <a:gd name="T43" fmla="*/ 126516 h 271"/>
                <a:gd name="T44" fmla="*/ 54662 w 241"/>
                <a:gd name="T45" fmla="*/ 208474 h 271"/>
                <a:gd name="T46" fmla="*/ 71910 w 241"/>
                <a:gd name="T47" fmla="*/ 298311 h 271"/>
                <a:gd name="T48" fmla="*/ 126424 w 241"/>
                <a:gd name="T49" fmla="*/ 353355 h 271"/>
                <a:gd name="T50" fmla="*/ 199275 w 241"/>
                <a:gd name="T51" fmla="*/ 369606 h 271"/>
                <a:gd name="T52" fmla="*/ 265456 w 241"/>
                <a:gd name="T53" fmla="*/ 356945 h 271"/>
                <a:gd name="T54" fmla="*/ 315807 w 241"/>
                <a:gd name="T55" fmla="*/ 327646 h 271"/>
                <a:gd name="T56" fmla="*/ 315807 w 241"/>
                <a:gd name="T57" fmla="*/ 253575 h 271"/>
                <a:gd name="T58" fmla="*/ 199275 w 241"/>
                <a:gd name="T59" fmla="*/ 253575 h 2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271"/>
                <a:gd name="T92" fmla="*/ 241 w 241"/>
                <a:gd name="T93" fmla="*/ 271 h 2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271">
                  <a:moveTo>
                    <a:pt x="131" y="164"/>
                  </a:moveTo>
                  <a:cubicBezTo>
                    <a:pt x="131" y="133"/>
                    <a:pt x="131" y="133"/>
                    <a:pt x="131" y="133"/>
                  </a:cubicBezTo>
                  <a:cubicBezTo>
                    <a:pt x="241" y="133"/>
                    <a:pt x="241" y="133"/>
                    <a:pt x="241" y="133"/>
                  </a:cubicBezTo>
                  <a:cubicBezTo>
                    <a:pt x="241" y="230"/>
                    <a:pt x="241" y="230"/>
                    <a:pt x="241" y="230"/>
                  </a:cubicBezTo>
                  <a:cubicBezTo>
                    <a:pt x="224" y="243"/>
                    <a:pt x="207" y="253"/>
                    <a:pt x="189" y="260"/>
                  </a:cubicBezTo>
                  <a:cubicBezTo>
                    <a:pt x="171" y="267"/>
                    <a:pt x="152" y="271"/>
                    <a:pt x="133" y="271"/>
                  </a:cubicBezTo>
                  <a:cubicBezTo>
                    <a:pt x="108" y="271"/>
                    <a:pt x="84" y="265"/>
                    <a:pt x="63" y="254"/>
                  </a:cubicBezTo>
                  <a:cubicBezTo>
                    <a:pt x="42" y="243"/>
                    <a:pt x="27" y="227"/>
                    <a:pt x="16" y="206"/>
                  </a:cubicBezTo>
                  <a:cubicBezTo>
                    <a:pt x="5" y="186"/>
                    <a:pt x="0" y="162"/>
                    <a:pt x="0" y="137"/>
                  </a:cubicBezTo>
                  <a:cubicBezTo>
                    <a:pt x="0" y="111"/>
                    <a:pt x="5" y="88"/>
                    <a:pt x="16" y="66"/>
                  </a:cubicBezTo>
                  <a:cubicBezTo>
                    <a:pt x="26" y="44"/>
                    <a:pt x="42" y="27"/>
                    <a:pt x="62" y="16"/>
                  </a:cubicBezTo>
                  <a:cubicBezTo>
                    <a:pt x="82" y="6"/>
                    <a:pt x="105" y="0"/>
                    <a:pt x="131" y="0"/>
                  </a:cubicBezTo>
                  <a:cubicBezTo>
                    <a:pt x="150" y="0"/>
                    <a:pt x="167" y="3"/>
                    <a:pt x="182" y="10"/>
                  </a:cubicBezTo>
                  <a:cubicBezTo>
                    <a:pt x="197" y="16"/>
                    <a:pt x="209" y="24"/>
                    <a:pt x="218" y="35"/>
                  </a:cubicBezTo>
                  <a:cubicBezTo>
                    <a:pt x="226" y="46"/>
                    <a:pt x="233" y="60"/>
                    <a:pt x="238" y="78"/>
                  </a:cubicBezTo>
                  <a:cubicBezTo>
                    <a:pt x="206" y="86"/>
                    <a:pt x="206" y="86"/>
                    <a:pt x="206" y="86"/>
                  </a:cubicBezTo>
                  <a:cubicBezTo>
                    <a:pt x="202" y="73"/>
                    <a:pt x="198" y="63"/>
                    <a:pt x="192" y="55"/>
                  </a:cubicBezTo>
                  <a:cubicBezTo>
                    <a:pt x="186" y="48"/>
                    <a:pt x="178" y="41"/>
                    <a:pt x="167" y="37"/>
                  </a:cubicBezTo>
                  <a:cubicBezTo>
                    <a:pt x="156" y="32"/>
                    <a:pt x="144" y="30"/>
                    <a:pt x="131" y="30"/>
                  </a:cubicBezTo>
                  <a:cubicBezTo>
                    <a:pt x="115" y="30"/>
                    <a:pt x="101" y="32"/>
                    <a:pt x="90" y="37"/>
                  </a:cubicBezTo>
                  <a:cubicBezTo>
                    <a:pt x="78" y="42"/>
                    <a:pt x="69" y="48"/>
                    <a:pt x="62" y="56"/>
                  </a:cubicBezTo>
                  <a:cubicBezTo>
                    <a:pt x="55" y="64"/>
                    <a:pt x="49" y="73"/>
                    <a:pt x="45" y="82"/>
                  </a:cubicBezTo>
                  <a:cubicBezTo>
                    <a:pt x="39" y="98"/>
                    <a:pt x="36" y="116"/>
                    <a:pt x="36" y="135"/>
                  </a:cubicBezTo>
                  <a:cubicBezTo>
                    <a:pt x="36" y="158"/>
                    <a:pt x="40" y="177"/>
                    <a:pt x="48" y="193"/>
                  </a:cubicBezTo>
                  <a:cubicBezTo>
                    <a:pt x="56" y="209"/>
                    <a:pt x="67" y="220"/>
                    <a:pt x="83" y="228"/>
                  </a:cubicBezTo>
                  <a:cubicBezTo>
                    <a:pt x="98" y="236"/>
                    <a:pt x="114" y="239"/>
                    <a:pt x="131" y="239"/>
                  </a:cubicBezTo>
                  <a:cubicBezTo>
                    <a:pt x="146" y="239"/>
                    <a:pt x="161" y="236"/>
                    <a:pt x="175" y="231"/>
                  </a:cubicBezTo>
                  <a:cubicBezTo>
                    <a:pt x="189" y="225"/>
                    <a:pt x="200" y="219"/>
                    <a:pt x="208" y="212"/>
                  </a:cubicBezTo>
                  <a:cubicBezTo>
                    <a:pt x="208" y="164"/>
                    <a:pt x="208" y="164"/>
                    <a:pt x="208" y="164"/>
                  </a:cubicBezTo>
                  <a:lnTo>
                    <a:pt x="131" y="16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4" name="Rectangle 410"/>
            <p:cNvSpPr>
              <a:spLocks noChangeArrowheads="1"/>
            </p:cNvSpPr>
            <p:nvPr/>
          </p:nvSpPr>
          <p:spPr bwMode="auto">
            <a:xfrm>
              <a:off x="10695" y="914"/>
              <a:ext cx="47" cy="354"/>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75" name="Freeform 411"/>
            <p:cNvSpPr>
              <a:spLocks/>
            </p:cNvSpPr>
            <p:nvPr/>
          </p:nvSpPr>
          <p:spPr bwMode="auto">
            <a:xfrm>
              <a:off x="10811" y="907"/>
              <a:ext cx="314" cy="368"/>
            </a:xfrm>
            <a:custGeom>
              <a:avLst/>
              <a:gdLst>
                <a:gd name="T0" fmla="*/ 310417 w 231"/>
                <a:gd name="T1" fmla="*/ 268679 h 271"/>
                <a:gd name="T2" fmla="*/ 365495 w 231"/>
                <a:gd name="T3" fmla="*/ 283094 h 271"/>
                <a:gd name="T4" fmla="*/ 304735 w 231"/>
                <a:gd name="T5" fmla="*/ 384017 h 271"/>
                <a:gd name="T6" fmla="*/ 194806 w 231"/>
                <a:gd name="T7" fmla="*/ 418913 h 271"/>
                <a:gd name="T8" fmla="*/ 85371 w 231"/>
                <a:gd name="T9" fmla="*/ 391089 h 271"/>
                <a:gd name="T10" fmla="*/ 22242 w 231"/>
                <a:gd name="T11" fmla="*/ 315296 h 271"/>
                <a:gd name="T12" fmla="*/ 0 w 231"/>
                <a:gd name="T13" fmla="*/ 206827 h 271"/>
                <a:gd name="T14" fmla="*/ 23069 w 231"/>
                <a:gd name="T15" fmla="*/ 95437 h 271"/>
                <a:gd name="T16" fmla="*/ 95149 w 231"/>
                <a:gd name="T17" fmla="*/ 25363 h 271"/>
                <a:gd name="T18" fmla="*/ 194806 w 231"/>
                <a:gd name="T19" fmla="*/ 0 h 271"/>
                <a:gd name="T20" fmla="*/ 298384 w 231"/>
                <a:gd name="T21" fmla="*/ 30873 h 271"/>
                <a:gd name="T22" fmla="*/ 357707 w 231"/>
                <a:gd name="T23" fmla="*/ 117110 h 271"/>
                <a:gd name="T24" fmla="*/ 304735 w 231"/>
                <a:gd name="T25" fmla="*/ 130849 h 271"/>
                <a:gd name="T26" fmla="*/ 263154 w 231"/>
                <a:gd name="T27" fmla="*/ 66025 h 271"/>
                <a:gd name="T28" fmla="*/ 193594 w 231"/>
                <a:gd name="T29" fmla="*/ 46769 h 271"/>
                <a:gd name="T30" fmla="*/ 113956 w 231"/>
                <a:gd name="T31" fmla="*/ 67553 h 271"/>
                <a:gd name="T32" fmla="*/ 69998 w 231"/>
                <a:gd name="T33" fmla="*/ 128174 h 271"/>
                <a:gd name="T34" fmla="*/ 55863 w 231"/>
                <a:gd name="T35" fmla="*/ 206565 h 271"/>
                <a:gd name="T36" fmla="*/ 71398 w 231"/>
                <a:gd name="T37" fmla="*/ 294726 h 271"/>
                <a:gd name="T38" fmla="*/ 118802 w 231"/>
                <a:gd name="T39" fmla="*/ 353447 h 271"/>
                <a:gd name="T40" fmla="*/ 190719 w 231"/>
                <a:gd name="T41" fmla="*/ 372109 h 271"/>
                <a:gd name="T42" fmla="*/ 268137 w 231"/>
                <a:gd name="T43" fmla="*/ 346315 h 271"/>
                <a:gd name="T44" fmla="*/ 310417 w 231"/>
                <a:gd name="T45" fmla="*/ 268679 h 27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1"/>
                <a:gd name="T70" fmla="*/ 0 h 271"/>
                <a:gd name="T71" fmla="*/ 231 w 231"/>
                <a:gd name="T72" fmla="*/ 271 h 27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1" h="271">
                  <a:moveTo>
                    <a:pt x="196" y="174"/>
                  </a:moveTo>
                  <a:cubicBezTo>
                    <a:pt x="231" y="183"/>
                    <a:pt x="231" y="183"/>
                    <a:pt x="231" y="183"/>
                  </a:cubicBezTo>
                  <a:cubicBezTo>
                    <a:pt x="223" y="212"/>
                    <a:pt x="210" y="233"/>
                    <a:pt x="192" y="248"/>
                  </a:cubicBezTo>
                  <a:cubicBezTo>
                    <a:pt x="173" y="263"/>
                    <a:pt x="150" y="271"/>
                    <a:pt x="123" y="271"/>
                  </a:cubicBezTo>
                  <a:cubicBezTo>
                    <a:pt x="94" y="271"/>
                    <a:pt x="72" y="265"/>
                    <a:pt x="54" y="253"/>
                  </a:cubicBezTo>
                  <a:cubicBezTo>
                    <a:pt x="36" y="242"/>
                    <a:pt x="23" y="225"/>
                    <a:pt x="14" y="204"/>
                  </a:cubicBezTo>
                  <a:cubicBezTo>
                    <a:pt x="4" y="182"/>
                    <a:pt x="0" y="158"/>
                    <a:pt x="0" y="134"/>
                  </a:cubicBezTo>
                  <a:cubicBezTo>
                    <a:pt x="0" y="106"/>
                    <a:pt x="5" y="83"/>
                    <a:pt x="15" y="62"/>
                  </a:cubicBezTo>
                  <a:cubicBezTo>
                    <a:pt x="26" y="42"/>
                    <a:pt x="41" y="27"/>
                    <a:pt x="60" y="16"/>
                  </a:cubicBezTo>
                  <a:cubicBezTo>
                    <a:pt x="79" y="6"/>
                    <a:pt x="100" y="0"/>
                    <a:pt x="123" y="0"/>
                  </a:cubicBezTo>
                  <a:cubicBezTo>
                    <a:pt x="149" y="0"/>
                    <a:pt x="171" y="7"/>
                    <a:pt x="189" y="20"/>
                  </a:cubicBezTo>
                  <a:cubicBezTo>
                    <a:pt x="207" y="34"/>
                    <a:pt x="219" y="52"/>
                    <a:pt x="226" y="76"/>
                  </a:cubicBezTo>
                  <a:cubicBezTo>
                    <a:pt x="192" y="85"/>
                    <a:pt x="192" y="85"/>
                    <a:pt x="192" y="85"/>
                  </a:cubicBezTo>
                  <a:cubicBezTo>
                    <a:pt x="186" y="66"/>
                    <a:pt x="177" y="52"/>
                    <a:pt x="166" y="43"/>
                  </a:cubicBezTo>
                  <a:cubicBezTo>
                    <a:pt x="154" y="34"/>
                    <a:pt x="140" y="30"/>
                    <a:pt x="122" y="30"/>
                  </a:cubicBezTo>
                  <a:cubicBezTo>
                    <a:pt x="102" y="30"/>
                    <a:pt x="86" y="35"/>
                    <a:pt x="72" y="44"/>
                  </a:cubicBezTo>
                  <a:cubicBezTo>
                    <a:pt x="59" y="54"/>
                    <a:pt x="49" y="67"/>
                    <a:pt x="44" y="83"/>
                  </a:cubicBezTo>
                  <a:cubicBezTo>
                    <a:pt x="38" y="99"/>
                    <a:pt x="35" y="116"/>
                    <a:pt x="35" y="133"/>
                  </a:cubicBezTo>
                  <a:cubicBezTo>
                    <a:pt x="35" y="156"/>
                    <a:pt x="39" y="175"/>
                    <a:pt x="45" y="191"/>
                  </a:cubicBezTo>
                  <a:cubicBezTo>
                    <a:pt x="52" y="208"/>
                    <a:pt x="62" y="220"/>
                    <a:pt x="75" y="229"/>
                  </a:cubicBezTo>
                  <a:cubicBezTo>
                    <a:pt x="89" y="237"/>
                    <a:pt x="104" y="241"/>
                    <a:pt x="120" y="241"/>
                  </a:cubicBezTo>
                  <a:cubicBezTo>
                    <a:pt x="139" y="241"/>
                    <a:pt x="155" y="235"/>
                    <a:pt x="169" y="224"/>
                  </a:cubicBezTo>
                  <a:cubicBezTo>
                    <a:pt x="182" y="213"/>
                    <a:pt x="191" y="196"/>
                    <a:pt x="196" y="174"/>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7" name="Group 529"/>
          <p:cNvGrpSpPr>
            <a:grpSpLocks/>
          </p:cNvGrpSpPr>
          <p:nvPr/>
        </p:nvGrpSpPr>
        <p:grpSpPr bwMode="auto">
          <a:xfrm>
            <a:off x="7749382" y="3477829"/>
            <a:ext cx="1198803" cy="94655"/>
            <a:chOff x="8567" y="4860"/>
            <a:chExt cx="3131" cy="247"/>
          </a:xfrm>
        </p:grpSpPr>
        <p:sp>
          <p:nvSpPr>
            <p:cNvPr id="8453" name="Freeform 412"/>
            <p:cNvSpPr>
              <a:spLocks/>
            </p:cNvSpPr>
            <p:nvPr/>
          </p:nvSpPr>
          <p:spPr bwMode="auto">
            <a:xfrm>
              <a:off x="8567" y="4864"/>
              <a:ext cx="188" cy="239"/>
            </a:xfrm>
            <a:custGeom>
              <a:avLst/>
              <a:gdLst>
                <a:gd name="T0" fmla="*/ 0 w 188"/>
                <a:gd name="T1" fmla="*/ 239 h 239"/>
                <a:gd name="T2" fmla="*/ 0 w 188"/>
                <a:gd name="T3" fmla="*/ 0 h 239"/>
                <a:gd name="T4" fmla="*/ 33 w 188"/>
                <a:gd name="T5" fmla="*/ 0 h 239"/>
                <a:gd name="T6" fmla="*/ 159 w 188"/>
                <a:gd name="T7" fmla="*/ 187 h 239"/>
                <a:gd name="T8" fmla="*/ 159 w 188"/>
                <a:gd name="T9" fmla="*/ 0 h 239"/>
                <a:gd name="T10" fmla="*/ 188 w 188"/>
                <a:gd name="T11" fmla="*/ 0 h 239"/>
                <a:gd name="T12" fmla="*/ 188 w 188"/>
                <a:gd name="T13" fmla="*/ 239 h 239"/>
                <a:gd name="T14" fmla="*/ 156 w 188"/>
                <a:gd name="T15" fmla="*/ 239 h 239"/>
                <a:gd name="T16" fmla="*/ 31 w 188"/>
                <a:gd name="T17" fmla="*/ 52 h 239"/>
                <a:gd name="T18" fmla="*/ 31 w 188"/>
                <a:gd name="T19" fmla="*/ 239 h 239"/>
                <a:gd name="T20" fmla="*/ 0 w 188"/>
                <a:gd name="T21" fmla="*/ 239 h 2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8"/>
                <a:gd name="T34" fmla="*/ 0 h 239"/>
                <a:gd name="T35" fmla="*/ 188 w 188"/>
                <a:gd name="T36" fmla="*/ 239 h 2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8" h="239">
                  <a:moveTo>
                    <a:pt x="0" y="239"/>
                  </a:moveTo>
                  <a:lnTo>
                    <a:pt x="0" y="0"/>
                  </a:lnTo>
                  <a:lnTo>
                    <a:pt x="33" y="0"/>
                  </a:lnTo>
                  <a:lnTo>
                    <a:pt x="159" y="187"/>
                  </a:lnTo>
                  <a:lnTo>
                    <a:pt x="159" y="0"/>
                  </a:lnTo>
                  <a:lnTo>
                    <a:pt x="188" y="0"/>
                  </a:lnTo>
                  <a:lnTo>
                    <a:pt x="188" y="239"/>
                  </a:lnTo>
                  <a:lnTo>
                    <a:pt x="156" y="239"/>
                  </a:lnTo>
                  <a:lnTo>
                    <a:pt x="31" y="52"/>
                  </a:lnTo>
                  <a:lnTo>
                    <a:pt x="31" y="239"/>
                  </a:lnTo>
                  <a:lnTo>
                    <a:pt x="0"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4" name="Freeform 413"/>
            <p:cNvSpPr>
              <a:spLocks/>
            </p:cNvSpPr>
            <p:nvPr/>
          </p:nvSpPr>
          <p:spPr bwMode="auto">
            <a:xfrm>
              <a:off x="8808" y="4864"/>
              <a:ext cx="179" cy="239"/>
            </a:xfrm>
            <a:custGeom>
              <a:avLst/>
              <a:gdLst>
                <a:gd name="T0" fmla="*/ 0 w 179"/>
                <a:gd name="T1" fmla="*/ 239 h 239"/>
                <a:gd name="T2" fmla="*/ 0 w 179"/>
                <a:gd name="T3" fmla="*/ 0 h 239"/>
                <a:gd name="T4" fmla="*/ 173 w 179"/>
                <a:gd name="T5" fmla="*/ 0 h 239"/>
                <a:gd name="T6" fmla="*/ 173 w 179"/>
                <a:gd name="T7" fmla="*/ 29 h 239"/>
                <a:gd name="T8" fmla="*/ 33 w 179"/>
                <a:gd name="T9" fmla="*/ 29 h 239"/>
                <a:gd name="T10" fmla="*/ 33 w 179"/>
                <a:gd name="T11" fmla="*/ 102 h 239"/>
                <a:gd name="T12" fmla="*/ 165 w 179"/>
                <a:gd name="T13" fmla="*/ 102 h 239"/>
                <a:gd name="T14" fmla="*/ 165 w 179"/>
                <a:gd name="T15" fmla="*/ 129 h 239"/>
                <a:gd name="T16" fmla="*/ 33 w 179"/>
                <a:gd name="T17" fmla="*/ 129 h 239"/>
                <a:gd name="T18" fmla="*/ 33 w 179"/>
                <a:gd name="T19" fmla="*/ 210 h 239"/>
                <a:gd name="T20" fmla="*/ 179 w 179"/>
                <a:gd name="T21" fmla="*/ 210 h 239"/>
                <a:gd name="T22" fmla="*/ 179 w 179"/>
                <a:gd name="T23" fmla="*/ 239 h 239"/>
                <a:gd name="T24" fmla="*/ 0 w 179"/>
                <a:gd name="T25" fmla="*/ 239 h 2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
                <a:gd name="T40" fmla="*/ 0 h 239"/>
                <a:gd name="T41" fmla="*/ 179 w 179"/>
                <a:gd name="T42" fmla="*/ 239 h 2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 h="239">
                  <a:moveTo>
                    <a:pt x="0" y="239"/>
                  </a:moveTo>
                  <a:lnTo>
                    <a:pt x="0" y="0"/>
                  </a:lnTo>
                  <a:lnTo>
                    <a:pt x="173" y="0"/>
                  </a:lnTo>
                  <a:lnTo>
                    <a:pt x="173" y="29"/>
                  </a:lnTo>
                  <a:lnTo>
                    <a:pt x="33" y="29"/>
                  </a:lnTo>
                  <a:lnTo>
                    <a:pt x="33" y="102"/>
                  </a:lnTo>
                  <a:lnTo>
                    <a:pt x="165" y="102"/>
                  </a:lnTo>
                  <a:lnTo>
                    <a:pt x="165" y="129"/>
                  </a:lnTo>
                  <a:lnTo>
                    <a:pt x="33" y="129"/>
                  </a:lnTo>
                  <a:lnTo>
                    <a:pt x="33" y="210"/>
                  </a:lnTo>
                  <a:lnTo>
                    <a:pt x="179" y="210"/>
                  </a:lnTo>
                  <a:lnTo>
                    <a:pt x="179" y="239"/>
                  </a:lnTo>
                  <a:lnTo>
                    <a:pt x="0"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5" name="Freeform 414"/>
            <p:cNvSpPr>
              <a:spLocks/>
            </p:cNvSpPr>
            <p:nvPr/>
          </p:nvSpPr>
          <p:spPr bwMode="auto">
            <a:xfrm>
              <a:off x="9006" y="4864"/>
              <a:ext cx="219" cy="239"/>
            </a:xfrm>
            <a:custGeom>
              <a:avLst/>
              <a:gdLst>
                <a:gd name="T0" fmla="*/ 0 w 161"/>
                <a:gd name="T1" fmla="*/ 272233 h 176"/>
                <a:gd name="T2" fmla="*/ 108594 w 161"/>
                <a:gd name="T3" fmla="*/ 129636 h 176"/>
                <a:gd name="T4" fmla="*/ 12603 w 161"/>
                <a:gd name="T5" fmla="*/ 0 h 176"/>
                <a:gd name="T6" fmla="*/ 58499 w 161"/>
                <a:gd name="T7" fmla="*/ 0 h 176"/>
                <a:gd name="T8" fmla="*/ 108239 w 161"/>
                <a:gd name="T9" fmla="*/ 69516 h 176"/>
                <a:gd name="T10" fmla="*/ 132672 w 161"/>
                <a:gd name="T11" fmla="*/ 103928 h 176"/>
                <a:gd name="T12" fmla="*/ 152497 w 161"/>
                <a:gd name="T13" fmla="*/ 72910 h 176"/>
                <a:gd name="T14" fmla="*/ 210459 w 161"/>
                <a:gd name="T15" fmla="*/ 0 h 176"/>
                <a:gd name="T16" fmla="*/ 250582 w 161"/>
                <a:gd name="T17" fmla="*/ 0 h 176"/>
                <a:gd name="T18" fmla="*/ 151479 w 161"/>
                <a:gd name="T19" fmla="*/ 128191 h 176"/>
                <a:gd name="T20" fmla="*/ 258974 w 161"/>
                <a:gd name="T21" fmla="*/ 272233 h 176"/>
                <a:gd name="T22" fmla="*/ 213060 w 161"/>
                <a:gd name="T23" fmla="*/ 272233 h 176"/>
                <a:gd name="T24" fmla="*/ 142004 w 161"/>
                <a:gd name="T25" fmla="*/ 174078 h 176"/>
                <a:gd name="T26" fmla="*/ 128324 w 161"/>
                <a:gd name="T27" fmla="*/ 156212 h 176"/>
                <a:gd name="T28" fmla="*/ 115809 w 161"/>
                <a:gd name="T29" fmla="*/ 177703 h 176"/>
                <a:gd name="T30" fmla="*/ 45752 w 161"/>
                <a:gd name="T31" fmla="*/ 272233 h 176"/>
                <a:gd name="T32" fmla="*/ 0 w 161"/>
                <a:gd name="T33" fmla="*/ 272233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1"/>
                <a:gd name="T52" fmla="*/ 0 h 176"/>
                <a:gd name="T53" fmla="*/ 161 w 161"/>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1" h="176">
                  <a:moveTo>
                    <a:pt x="0" y="176"/>
                  </a:moveTo>
                  <a:cubicBezTo>
                    <a:pt x="68" y="84"/>
                    <a:pt x="68" y="84"/>
                    <a:pt x="68" y="84"/>
                  </a:cubicBezTo>
                  <a:cubicBezTo>
                    <a:pt x="8" y="0"/>
                    <a:pt x="8" y="0"/>
                    <a:pt x="8" y="0"/>
                  </a:cubicBezTo>
                  <a:cubicBezTo>
                    <a:pt x="36" y="0"/>
                    <a:pt x="36" y="0"/>
                    <a:pt x="36" y="0"/>
                  </a:cubicBezTo>
                  <a:cubicBezTo>
                    <a:pt x="67" y="45"/>
                    <a:pt x="67" y="45"/>
                    <a:pt x="67" y="45"/>
                  </a:cubicBezTo>
                  <a:cubicBezTo>
                    <a:pt x="74" y="55"/>
                    <a:pt x="79" y="62"/>
                    <a:pt x="82" y="67"/>
                  </a:cubicBezTo>
                  <a:cubicBezTo>
                    <a:pt x="85" y="60"/>
                    <a:pt x="90" y="54"/>
                    <a:pt x="95" y="47"/>
                  </a:cubicBezTo>
                  <a:cubicBezTo>
                    <a:pt x="131" y="0"/>
                    <a:pt x="131" y="0"/>
                    <a:pt x="131" y="0"/>
                  </a:cubicBezTo>
                  <a:cubicBezTo>
                    <a:pt x="156" y="0"/>
                    <a:pt x="156" y="0"/>
                    <a:pt x="156" y="0"/>
                  </a:cubicBezTo>
                  <a:cubicBezTo>
                    <a:pt x="94" y="83"/>
                    <a:pt x="94" y="83"/>
                    <a:pt x="94" y="83"/>
                  </a:cubicBezTo>
                  <a:cubicBezTo>
                    <a:pt x="161" y="176"/>
                    <a:pt x="161" y="176"/>
                    <a:pt x="161" y="176"/>
                  </a:cubicBezTo>
                  <a:cubicBezTo>
                    <a:pt x="132" y="176"/>
                    <a:pt x="132" y="176"/>
                    <a:pt x="132" y="176"/>
                  </a:cubicBezTo>
                  <a:cubicBezTo>
                    <a:pt x="88" y="113"/>
                    <a:pt x="88" y="113"/>
                    <a:pt x="88" y="113"/>
                  </a:cubicBezTo>
                  <a:cubicBezTo>
                    <a:pt x="85" y="110"/>
                    <a:pt x="83" y="106"/>
                    <a:pt x="80" y="101"/>
                  </a:cubicBezTo>
                  <a:cubicBezTo>
                    <a:pt x="76" y="108"/>
                    <a:pt x="74" y="112"/>
                    <a:pt x="72" y="115"/>
                  </a:cubicBezTo>
                  <a:cubicBezTo>
                    <a:pt x="28" y="176"/>
                    <a:pt x="28" y="176"/>
                    <a:pt x="28" y="176"/>
                  </a:cubicBezTo>
                  <a:lnTo>
                    <a:pt x="0" y="17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6" name="Freeform 415"/>
            <p:cNvSpPr>
              <a:spLocks/>
            </p:cNvSpPr>
            <p:nvPr/>
          </p:nvSpPr>
          <p:spPr bwMode="auto">
            <a:xfrm>
              <a:off x="9234" y="4864"/>
              <a:ext cx="190" cy="239"/>
            </a:xfrm>
            <a:custGeom>
              <a:avLst/>
              <a:gdLst>
                <a:gd name="T0" fmla="*/ 79 w 190"/>
                <a:gd name="T1" fmla="*/ 239 h 239"/>
                <a:gd name="T2" fmla="*/ 79 w 190"/>
                <a:gd name="T3" fmla="*/ 29 h 239"/>
                <a:gd name="T4" fmla="*/ 0 w 190"/>
                <a:gd name="T5" fmla="*/ 29 h 239"/>
                <a:gd name="T6" fmla="*/ 0 w 190"/>
                <a:gd name="T7" fmla="*/ 0 h 239"/>
                <a:gd name="T8" fmla="*/ 190 w 190"/>
                <a:gd name="T9" fmla="*/ 0 h 239"/>
                <a:gd name="T10" fmla="*/ 190 w 190"/>
                <a:gd name="T11" fmla="*/ 29 h 239"/>
                <a:gd name="T12" fmla="*/ 110 w 190"/>
                <a:gd name="T13" fmla="*/ 29 h 239"/>
                <a:gd name="T14" fmla="*/ 110 w 190"/>
                <a:gd name="T15" fmla="*/ 239 h 239"/>
                <a:gd name="T16" fmla="*/ 79 w 190"/>
                <a:gd name="T17" fmla="*/ 239 h 2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239"/>
                <a:gd name="T29" fmla="*/ 190 w 190"/>
                <a:gd name="T30" fmla="*/ 239 h 2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239">
                  <a:moveTo>
                    <a:pt x="79" y="239"/>
                  </a:moveTo>
                  <a:lnTo>
                    <a:pt x="79" y="29"/>
                  </a:lnTo>
                  <a:lnTo>
                    <a:pt x="0" y="29"/>
                  </a:lnTo>
                  <a:lnTo>
                    <a:pt x="0" y="0"/>
                  </a:lnTo>
                  <a:lnTo>
                    <a:pt x="190" y="0"/>
                  </a:lnTo>
                  <a:lnTo>
                    <a:pt x="190" y="29"/>
                  </a:lnTo>
                  <a:lnTo>
                    <a:pt x="110" y="29"/>
                  </a:lnTo>
                  <a:lnTo>
                    <a:pt x="110" y="239"/>
                  </a:lnTo>
                  <a:lnTo>
                    <a:pt x="79"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7" name="Freeform 416"/>
            <p:cNvSpPr>
              <a:spLocks/>
            </p:cNvSpPr>
            <p:nvPr/>
          </p:nvSpPr>
          <p:spPr bwMode="auto">
            <a:xfrm>
              <a:off x="9541" y="4860"/>
              <a:ext cx="220" cy="247"/>
            </a:xfrm>
            <a:custGeom>
              <a:avLst/>
              <a:gdLst>
                <a:gd name="T0" fmla="*/ 136453 w 162"/>
                <a:gd name="T1" fmla="*/ 167144 h 182"/>
                <a:gd name="T2" fmla="*/ 136453 w 162"/>
                <a:gd name="T3" fmla="*/ 136067 h 182"/>
                <a:gd name="T4" fmla="*/ 250767 w 162"/>
                <a:gd name="T5" fmla="*/ 136067 h 182"/>
                <a:gd name="T6" fmla="*/ 250767 w 162"/>
                <a:gd name="T7" fmla="*/ 235102 h 182"/>
                <a:gd name="T8" fmla="*/ 196574 w 162"/>
                <a:gd name="T9" fmla="*/ 266935 h 182"/>
                <a:gd name="T10" fmla="*/ 139446 w 162"/>
                <a:gd name="T11" fmla="*/ 277865 h 182"/>
                <a:gd name="T12" fmla="*/ 66090 w 162"/>
                <a:gd name="T13" fmla="*/ 261291 h 182"/>
                <a:gd name="T14" fmla="*/ 16768 w 162"/>
                <a:gd name="T15" fmla="*/ 212932 h 182"/>
                <a:gd name="T16" fmla="*/ 0 w 162"/>
                <a:gd name="T17" fmla="*/ 140939 h 182"/>
                <a:gd name="T18" fmla="*/ 16019 w 162"/>
                <a:gd name="T19" fmla="*/ 66868 h 182"/>
                <a:gd name="T20" fmla="*/ 63592 w 162"/>
                <a:gd name="T21" fmla="*/ 16621 h 182"/>
                <a:gd name="T22" fmla="*/ 136453 w 162"/>
                <a:gd name="T23" fmla="*/ 0 h 182"/>
                <a:gd name="T24" fmla="*/ 189371 w 162"/>
                <a:gd name="T25" fmla="*/ 9024 h 182"/>
                <a:gd name="T26" fmla="*/ 225924 w 162"/>
                <a:gd name="T27" fmla="*/ 37388 h 182"/>
                <a:gd name="T28" fmla="*/ 248138 w 162"/>
                <a:gd name="T29" fmla="*/ 79047 h 182"/>
                <a:gd name="T30" fmla="*/ 215827 w 162"/>
                <a:gd name="T31" fmla="*/ 88213 h 182"/>
                <a:gd name="T32" fmla="*/ 199642 w 162"/>
                <a:gd name="T33" fmla="*/ 56384 h 182"/>
                <a:gd name="T34" fmla="*/ 173094 w 162"/>
                <a:gd name="T35" fmla="*/ 37795 h 182"/>
                <a:gd name="T36" fmla="*/ 136453 w 162"/>
                <a:gd name="T37" fmla="*/ 30613 h 182"/>
                <a:gd name="T38" fmla="*/ 91838 w 162"/>
                <a:gd name="T39" fmla="*/ 37795 h 182"/>
                <a:gd name="T40" fmla="*/ 64910 w 162"/>
                <a:gd name="T41" fmla="*/ 58245 h 182"/>
                <a:gd name="T42" fmla="*/ 46827 w 162"/>
                <a:gd name="T43" fmla="*/ 84148 h 182"/>
                <a:gd name="T44" fmla="*/ 37733 w 162"/>
                <a:gd name="T45" fmla="*/ 137179 h 182"/>
                <a:gd name="T46" fmla="*/ 48666 w 162"/>
                <a:gd name="T47" fmla="*/ 197589 h 182"/>
                <a:gd name="T48" fmla="*/ 86175 w 162"/>
                <a:gd name="T49" fmla="*/ 233609 h 182"/>
                <a:gd name="T50" fmla="*/ 136453 w 162"/>
                <a:gd name="T51" fmla="*/ 245692 h 182"/>
                <a:gd name="T52" fmla="*/ 182720 w 162"/>
                <a:gd name="T53" fmla="*/ 236147 h 182"/>
                <a:gd name="T54" fmla="*/ 216290 w 162"/>
                <a:gd name="T55" fmla="*/ 217963 h 182"/>
                <a:gd name="T56" fmla="*/ 216290 w 162"/>
                <a:gd name="T57" fmla="*/ 167144 h 182"/>
                <a:gd name="T58" fmla="*/ 136453 w 162"/>
                <a:gd name="T59" fmla="*/ 167144 h 18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2"/>
                <a:gd name="T91" fmla="*/ 0 h 182"/>
                <a:gd name="T92" fmla="*/ 162 w 162"/>
                <a:gd name="T93" fmla="*/ 182 h 18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2" h="182">
                  <a:moveTo>
                    <a:pt x="88" y="110"/>
                  </a:moveTo>
                  <a:cubicBezTo>
                    <a:pt x="88" y="89"/>
                    <a:pt x="88" y="89"/>
                    <a:pt x="88" y="89"/>
                  </a:cubicBezTo>
                  <a:cubicBezTo>
                    <a:pt x="162" y="89"/>
                    <a:pt x="162" y="89"/>
                    <a:pt x="162" y="89"/>
                  </a:cubicBezTo>
                  <a:cubicBezTo>
                    <a:pt x="162" y="154"/>
                    <a:pt x="162" y="154"/>
                    <a:pt x="162" y="154"/>
                  </a:cubicBezTo>
                  <a:cubicBezTo>
                    <a:pt x="151" y="164"/>
                    <a:pt x="139" y="170"/>
                    <a:pt x="127" y="175"/>
                  </a:cubicBezTo>
                  <a:cubicBezTo>
                    <a:pt x="115" y="180"/>
                    <a:pt x="102" y="182"/>
                    <a:pt x="90" y="182"/>
                  </a:cubicBezTo>
                  <a:cubicBezTo>
                    <a:pt x="72" y="182"/>
                    <a:pt x="57" y="178"/>
                    <a:pt x="43" y="171"/>
                  </a:cubicBezTo>
                  <a:cubicBezTo>
                    <a:pt x="28" y="163"/>
                    <a:pt x="18" y="153"/>
                    <a:pt x="11" y="139"/>
                  </a:cubicBezTo>
                  <a:cubicBezTo>
                    <a:pt x="3" y="125"/>
                    <a:pt x="0" y="109"/>
                    <a:pt x="0" y="92"/>
                  </a:cubicBezTo>
                  <a:cubicBezTo>
                    <a:pt x="0" y="75"/>
                    <a:pt x="3" y="59"/>
                    <a:pt x="10" y="44"/>
                  </a:cubicBezTo>
                  <a:cubicBezTo>
                    <a:pt x="18" y="29"/>
                    <a:pt x="28" y="18"/>
                    <a:pt x="41" y="11"/>
                  </a:cubicBezTo>
                  <a:cubicBezTo>
                    <a:pt x="55" y="4"/>
                    <a:pt x="70" y="0"/>
                    <a:pt x="88" y="0"/>
                  </a:cubicBezTo>
                  <a:cubicBezTo>
                    <a:pt x="100" y="0"/>
                    <a:pt x="112" y="2"/>
                    <a:pt x="122" y="6"/>
                  </a:cubicBezTo>
                  <a:cubicBezTo>
                    <a:pt x="133" y="10"/>
                    <a:pt x="141" y="16"/>
                    <a:pt x="146" y="24"/>
                  </a:cubicBezTo>
                  <a:cubicBezTo>
                    <a:pt x="152" y="31"/>
                    <a:pt x="157" y="40"/>
                    <a:pt x="160" y="52"/>
                  </a:cubicBezTo>
                  <a:cubicBezTo>
                    <a:pt x="139" y="58"/>
                    <a:pt x="139" y="58"/>
                    <a:pt x="139" y="58"/>
                  </a:cubicBezTo>
                  <a:cubicBezTo>
                    <a:pt x="136" y="49"/>
                    <a:pt x="133" y="42"/>
                    <a:pt x="129" y="37"/>
                  </a:cubicBezTo>
                  <a:cubicBezTo>
                    <a:pt x="125" y="32"/>
                    <a:pt x="119" y="28"/>
                    <a:pt x="112" y="25"/>
                  </a:cubicBezTo>
                  <a:cubicBezTo>
                    <a:pt x="105" y="22"/>
                    <a:pt x="97" y="20"/>
                    <a:pt x="88" y="20"/>
                  </a:cubicBezTo>
                  <a:cubicBezTo>
                    <a:pt x="77" y="20"/>
                    <a:pt x="68" y="22"/>
                    <a:pt x="60" y="25"/>
                  </a:cubicBezTo>
                  <a:cubicBezTo>
                    <a:pt x="53" y="28"/>
                    <a:pt x="46" y="32"/>
                    <a:pt x="42" y="38"/>
                  </a:cubicBezTo>
                  <a:cubicBezTo>
                    <a:pt x="37" y="43"/>
                    <a:pt x="33" y="49"/>
                    <a:pt x="30" y="55"/>
                  </a:cubicBezTo>
                  <a:cubicBezTo>
                    <a:pt x="26" y="66"/>
                    <a:pt x="24" y="78"/>
                    <a:pt x="24" y="90"/>
                  </a:cubicBezTo>
                  <a:cubicBezTo>
                    <a:pt x="24" y="106"/>
                    <a:pt x="26" y="119"/>
                    <a:pt x="32" y="130"/>
                  </a:cubicBezTo>
                  <a:cubicBezTo>
                    <a:pt x="37" y="140"/>
                    <a:pt x="45" y="148"/>
                    <a:pt x="55" y="153"/>
                  </a:cubicBezTo>
                  <a:cubicBezTo>
                    <a:pt x="66" y="158"/>
                    <a:pt x="77" y="161"/>
                    <a:pt x="88" y="161"/>
                  </a:cubicBezTo>
                  <a:cubicBezTo>
                    <a:pt x="98" y="161"/>
                    <a:pt x="108" y="159"/>
                    <a:pt x="118" y="155"/>
                  </a:cubicBezTo>
                  <a:cubicBezTo>
                    <a:pt x="127" y="151"/>
                    <a:pt x="135" y="147"/>
                    <a:pt x="140" y="143"/>
                  </a:cubicBezTo>
                  <a:cubicBezTo>
                    <a:pt x="140" y="110"/>
                    <a:pt x="140" y="110"/>
                    <a:pt x="140" y="110"/>
                  </a:cubicBezTo>
                  <a:lnTo>
                    <a:pt x="88" y="11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8" name="Freeform 417"/>
            <p:cNvSpPr>
              <a:spLocks/>
            </p:cNvSpPr>
            <p:nvPr/>
          </p:nvSpPr>
          <p:spPr bwMode="auto">
            <a:xfrm>
              <a:off x="9808" y="4864"/>
              <a:ext cx="178" cy="239"/>
            </a:xfrm>
            <a:custGeom>
              <a:avLst/>
              <a:gdLst>
                <a:gd name="T0" fmla="*/ 0 w 178"/>
                <a:gd name="T1" fmla="*/ 239 h 239"/>
                <a:gd name="T2" fmla="*/ 0 w 178"/>
                <a:gd name="T3" fmla="*/ 0 h 239"/>
                <a:gd name="T4" fmla="*/ 172 w 178"/>
                <a:gd name="T5" fmla="*/ 0 h 239"/>
                <a:gd name="T6" fmla="*/ 172 w 178"/>
                <a:gd name="T7" fmla="*/ 29 h 239"/>
                <a:gd name="T8" fmla="*/ 31 w 178"/>
                <a:gd name="T9" fmla="*/ 29 h 239"/>
                <a:gd name="T10" fmla="*/ 31 w 178"/>
                <a:gd name="T11" fmla="*/ 102 h 239"/>
                <a:gd name="T12" fmla="*/ 164 w 178"/>
                <a:gd name="T13" fmla="*/ 102 h 239"/>
                <a:gd name="T14" fmla="*/ 164 w 178"/>
                <a:gd name="T15" fmla="*/ 129 h 239"/>
                <a:gd name="T16" fmla="*/ 31 w 178"/>
                <a:gd name="T17" fmla="*/ 129 h 239"/>
                <a:gd name="T18" fmla="*/ 31 w 178"/>
                <a:gd name="T19" fmla="*/ 210 h 239"/>
                <a:gd name="T20" fmla="*/ 178 w 178"/>
                <a:gd name="T21" fmla="*/ 210 h 239"/>
                <a:gd name="T22" fmla="*/ 178 w 178"/>
                <a:gd name="T23" fmla="*/ 239 h 239"/>
                <a:gd name="T24" fmla="*/ 0 w 178"/>
                <a:gd name="T25" fmla="*/ 239 h 2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8"/>
                <a:gd name="T40" fmla="*/ 0 h 239"/>
                <a:gd name="T41" fmla="*/ 178 w 178"/>
                <a:gd name="T42" fmla="*/ 239 h 2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8" h="239">
                  <a:moveTo>
                    <a:pt x="0" y="239"/>
                  </a:moveTo>
                  <a:lnTo>
                    <a:pt x="0" y="0"/>
                  </a:lnTo>
                  <a:lnTo>
                    <a:pt x="172" y="0"/>
                  </a:lnTo>
                  <a:lnTo>
                    <a:pt x="172" y="29"/>
                  </a:lnTo>
                  <a:lnTo>
                    <a:pt x="31" y="29"/>
                  </a:lnTo>
                  <a:lnTo>
                    <a:pt x="31" y="102"/>
                  </a:lnTo>
                  <a:lnTo>
                    <a:pt x="164" y="102"/>
                  </a:lnTo>
                  <a:lnTo>
                    <a:pt x="164" y="129"/>
                  </a:lnTo>
                  <a:lnTo>
                    <a:pt x="31" y="129"/>
                  </a:lnTo>
                  <a:lnTo>
                    <a:pt x="31" y="210"/>
                  </a:lnTo>
                  <a:lnTo>
                    <a:pt x="178" y="210"/>
                  </a:lnTo>
                  <a:lnTo>
                    <a:pt x="178" y="239"/>
                  </a:lnTo>
                  <a:lnTo>
                    <a:pt x="0"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9" name="Freeform 418"/>
            <p:cNvSpPr>
              <a:spLocks/>
            </p:cNvSpPr>
            <p:nvPr/>
          </p:nvSpPr>
          <p:spPr bwMode="auto">
            <a:xfrm>
              <a:off x="10029" y="4864"/>
              <a:ext cx="189" cy="239"/>
            </a:xfrm>
            <a:custGeom>
              <a:avLst/>
              <a:gdLst>
                <a:gd name="T0" fmla="*/ 0 w 189"/>
                <a:gd name="T1" fmla="*/ 239 h 239"/>
                <a:gd name="T2" fmla="*/ 0 w 189"/>
                <a:gd name="T3" fmla="*/ 0 h 239"/>
                <a:gd name="T4" fmla="*/ 33 w 189"/>
                <a:gd name="T5" fmla="*/ 0 h 239"/>
                <a:gd name="T6" fmla="*/ 158 w 189"/>
                <a:gd name="T7" fmla="*/ 187 h 239"/>
                <a:gd name="T8" fmla="*/ 158 w 189"/>
                <a:gd name="T9" fmla="*/ 0 h 239"/>
                <a:gd name="T10" fmla="*/ 189 w 189"/>
                <a:gd name="T11" fmla="*/ 0 h 239"/>
                <a:gd name="T12" fmla="*/ 189 w 189"/>
                <a:gd name="T13" fmla="*/ 239 h 239"/>
                <a:gd name="T14" fmla="*/ 156 w 189"/>
                <a:gd name="T15" fmla="*/ 239 h 239"/>
                <a:gd name="T16" fmla="*/ 30 w 189"/>
                <a:gd name="T17" fmla="*/ 52 h 239"/>
                <a:gd name="T18" fmla="*/ 30 w 189"/>
                <a:gd name="T19" fmla="*/ 239 h 239"/>
                <a:gd name="T20" fmla="*/ 0 w 189"/>
                <a:gd name="T21" fmla="*/ 239 h 2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39"/>
                <a:gd name="T35" fmla="*/ 189 w 189"/>
                <a:gd name="T36" fmla="*/ 239 h 2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39">
                  <a:moveTo>
                    <a:pt x="0" y="239"/>
                  </a:moveTo>
                  <a:lnTo>
                    <a:pt x="0" y="0"/>
                  </a:lnTo>
                  <a:lnTo>
                    <a:pt x="33" y="0"/>
                  </a:lnTo>
                  <a:lnTo>
                    <a:pt x="158" y="187"/>
                  </a:lnTo>
                  <a:lnTo>
                    <a:pt x="158" y="0"/>
                  </a:lnTo>
                  <a:lnTo>
                    <a:pt x="189" y="0"/>
                  </a:lnTo>
                  <a:lnTo>
                    <a:pt x="189" y="239"/>
                  </a:lnTo>
                  <a:lnTo>
                    <a:pt x="156" y="239"/>
                  </a:lnTo>
                  <a:lnTo>
                    <a:pt x="30" y="52"/>
                  </a:lnTo>
                  <a:lnTo>
                    <a:pt x="30" y="239"/>
                  </a:lnTo>
                  <a:lnTo>
                    <a:pt x="0"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0" name="Freeform 419"/>
            <p:cNvSpPr>
              <a:spLocks/>
            </p:cNvSpPr>
            <p:nvPr/>
          </p:nvSpPr>
          <p:spPr bwMode="auto">
            <a:xfrm>
              <a:off x="10271" y="4864"/>
              <a:ext cx="177" cy="239"/>
            </a:xfrm>
            <a:custGeom>
              <a:avLst/>
              <a:gdLst>
                <a:gd name="T0" fmla="*/ 0 w 177"/>
                <a:gd name="T1" fmla="*/ 239 h 239"/>
                <a:gd name="T2" fmla="*/ 0 w 177"/>
                <a:gd name="T3" fmla="*/ 0 h 239"/>
                <a:gd name="T4" fmla="*/ 172 w 177"/>
                <a:gd name="T5" fmla="*/ 0 h 239"/>
                <a:gd name="T6" fmla="*/ 172 w 177"/>
                <a:gd name="T7" fmla="*/ 29 h 239"/>
                <a:gd name="T8" fmla="*/ 31 w 177"/>
                <a:gd name="T9" fmla="*/ 29 h 239"/>
                <a:gd name="T10" fmla="*/ 31 w 177"/>
                <a:gd name="T11" fmla="*/ 102 h 239"/>
                <a:gd name="T12" fmla="*/ 164 w 177"/>
                <a:gd name="T13" fmla="*/ 102 h 239"/>
                <a:gd name="T14" fmla="*/ 164 w 177"/>
                <a:gd name="T15" fmla="*/ 129 h 239"/>
                <a:gd name="T16" fmla="*/ 31 w 177"/>
                <a:gd name="T17" fmla="*/ 129 h 239"/>
                <a:gd name="T18" fmla="*/ 31 w 177"/>
                <a:gd name="T19" fmla="*/ 210 h 239"/>
                <a:gd name="T20" fmla="*/ 177 w 177"/>
                <a:gd name="T21" fmla="*/ 210 h 239"/>
                <a:gd name="T22" fmla="*/ 177 w 177"/>
                <a:gd name="T23" fmla="*/ 239 h 239"/>
                <a:gd name="T24" fmla="*/ 0 w 177"/>
                <a:gd name="T25" fmla="*/ 239 h 2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239"/>
                <a:gd name="T41" fmla="*/ 177 w 177"/>
                <a:gd name="T42" fmla="*/ 239 h 2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239">
                  <a:moveTo>
                    <a:pt x="0" y="239"/>
                  </a:moveTo>
                  <a:lnTo>
                    <a:pt x="0" y="0"/>
                  </a:lnTo>
                  <a:lnTo>
                    <a:pt x="172" y="0"/>
                  </a:lnTo>
                  <a:lnTo>
                    <a:pt x="172" y="29"/>
                  </a:lnTo>
                  <a:lnTo>
                    <a:pt x="31" y="29"/>
                  </a:lnTo>
                  <a:lnTo>
                    <a:pt x="31" y="102"/>
                  </a:lnTo>
                  <a:lnTo>
                    <a:pt x="164" y="102"/>
                  </a:lnTo>
                  <a:lnTo>
                    <a:pt x="164" y="129"/>
                  </a:lnTo>
                  <a:lnTo>
                    <a:pt x="31" y="129"/>
                  </a:lnTo>
                  <a:lnTo>
                    <a:pt x="31" y="210"/>
                  </a:lnTo>
                  <a:lnTo>
                    <a:pt x="177" y="210"/>
                  </a:lnTo>
                  <a:lnTo>
                    <a:pt x="177" y="239"/>
                  </a:lnTo>
                  <a:lnTo>
                    <a:pt x="0"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1" name="Freeform 420"/>
            <p:cNvSpPr>
              <a:spLocks noEditPoints="1"/>
            </p:cNvSpPr>
            <p:nvPr/>
          </p:nvSpPr>
          <p:spPr bwMode="auto">
            <a:xfrm>
              <a:off x="10493" y="4864"/>
              <a:ext cx="210" cy="239"/>
            </a:xfrm>
            <a:custGeom>
              <a:avLst/>
              <a:gdLst>
                <a:gd name="T0" fmla="*/ 0 w 155"/>
                <a:gd name="T1" fmla="*/ 272233 h 176"/>
                <a:gd name="T2" fmla="*/ 0 w 155"/>
                <a:gd name="T3" fmla="*/ 0 h 176"/>
                <a:gd name="T4" fmla="*/ 114758 w 155"/>
                <a:gd name="T5" fmla="*/ 0 h 176"/>
                <a:gd name="T6" fmla="*/ 164487 w 155"/>
                <a:gd name="T7" fmla="*/ 8684 h 176"/>
                <a:gd name="T8" fmla="*/ 194449 w 155"/>
                <a:gd name="T9" fmla="*/ 34445 h 176"/>
                <a:gd name="T10" fmla="*/ 204568 w 155"/>
                <a:gd name="T11" fmla="*/ 73945 h 176"/>
                <a:gd name="T12" fmla="*/ 186044 w 155"/>
                <a:gd name="T13" fmla="*/ 124270 h 176"/>
                <a:gd name="T14" fmla="*/ 132945 w 155"/>
                <a:gd name="T15" fmla="*/ 148274 h 176"/>
                <a:gd name="T16" fmla="*/ 152744 w 155"/>
                <a:gd name="T17" fmla="*/ 162455 h 176"/>
                <a:gd name="T18" fmla="*/ 182069 w 155"/>
                <a:gd name="T19" fmla="*/ 197926 h 176"/>
                <a:gd name="T20" fmla="*/ 227387 w 155"/>
                <a:gd name="T21" fmla="*/ 272233 h 176"/>
                <a:gd name="T22" fmla="*/ 182463 w 155"/>
                <a:gd name="T23" fmla="*/ 272233 h 176"/>
                <a:gd name="T24" fmla="*/ 149158 w 155"/>
                <a:gd name="T25" fmla="*/ 215662 h 176"/>
                <a:gd name="T26" fmla="*/ 123889 w 155"/>
                <a:gd name="T27" fmla="*/ 177703 h 176"/>
                <a:gd name="T28" fmla="*/ 107592 w 155"/>
                <a:gd name="T29" fmla="*/ 159057 h 176"/>
                <a:gd name="T30" fmla="*/ 91442 w 155"/>
                <a:gd name="T31" fmla="*/ 152338 h 176"/>
                <a:gd name="T32" fmla="*/ 73369 w 155"/>
                <a:gd name="T33" fmla="*/ 152147 h 176"/>
                <a:gd name="T34" fmla="*/ 33424 w 155"/>
                <a:gd name="T35" fmla="*/ 152147 h 176"/>
                <a:gd name="T36" fmla="*/ 33424 w 155"/>
                <a:gd name="T37" fmla="*/ 272233 h 176"/>
                <a:gd name="T38" fmla="*/ 0 w 155"/>
                <a:gd name="T39" fmla="*/ 272233 h 176"/>
                <a:gd name="T40" fmla="*/ 33424 w 155"/>
                <a:gd name="T41" fmla="*/ 120711 h 176"/>
                <a:gd name="T42" fmla="*/ 107470 w 155"/>
                <a:gd name="T43" fmla="*/ 120711 h 176"/>
                <a:gd name="T44" fmla="*/ 143522 w 155"/>
                <a:gd name="T45" fmla="*/ 114232 h 176"/>
                <a:gd name="T46" fmla="*/ 164160 w 155"/>
                <a:gd name="T47" fmla="*/ 99008 h 176"/>
                <a:gd name="T48" fmla="*/ 170023 w 155"/>
                <a:gd name="T49" fmla="*/ 73945 h 176"/>
                <a:gd name="T50" fmla="*/ 156516 w 155"/>
                <a:gd name="T51" fmla="*/ 43604 h 176"/>
                <a:gd name="T52" fmla="*/ 115524 w 155"/>
                <a:gd name="T53" fmla="*/ 30880 h 176"/>
                <a:gd name="T54" fmla="*/ 33424 w 155"/>
                <a:gd name="T55" fmla="*/ 30880 h 176"/>
                <a:gd name="T56" fmla="*/ 33424 w 155"/>
                <a:gd name="T57" fmla="*/ 1207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5"/>
                <a:gd name="T88" fmla="*/ 0 h 176"/>
                <a:gd name="T89" fmla="*/ 155 w 155"/>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5" h="176">
                  <a:moveTo>
                    <a:pt x="0" y="176"/>
                  </a:moveTo>
                  <a:cubicBezTo>
                    <a:pt x="0" y="0"/>
                    <a:pt x="0" y="0"/>
                    <a:pt x="0" y="0"/>
                  </a:cubicBezTo>
                  <a:cubicBezTo>
                    <a:pt x="78" y="0"/>
                    <a:pt x="78" y="0"/>
                    <a:pt x="78" y="0"/>
                  </a:cubicBezTo>
                  <a:cubicBezTo>
                    <a:pt x="93" y="0"/>
                    <a:pt x="105" y="2"/>
                    <a:pt x="113" y="5"/>
                  </a:cubicBezTo>
                  <a:cubicBezTo>
                    <a:pt x="122" y="8"/>
                    <a:pt x="128" y="14"/>
                    <a:pt x="133" y="22"/>
                  </a:cubicBezTo>
                  <a:cubicBezTo>
                    <a:pt x="138" y="30"/>
                    <a:pt x="140" y="38"/>
                    <a:pt x="140" y="48"/>
                  </a:cubicBezTo>
                  <a:cubicBezTo>
                    <a:pt x="140" y="61"/>
                    <a:pt x="136" y="71"/>
                    <a:pt x="128" y="80"/>
                  </a:cubicBezTo>
                  <a:cubicBezTo>
                    <a:pt x="120" y="88"/>
                    <a:pt x="108" y="94"/>
                    <a:pt x="91" y="96"/>
                  </a:cubicBezTo>
                  <a:cubicBezTo>
                    <a:pt x="97" y="99"/>
                    <a:pt x="102" y="102"/>
                    <a:pt x="105" y="105"/>
                  </a:cubicBezTo>
                  <a:cubicBezTo>
                    <a:pt x="112" y="111"/>
                    <a:pt x="118" y="119"/>
                    <a:pt x="124" y="128"/>
                  </a:cubicBezTo>
                  <a:cubicBezTo>
                    <a:pt x="155" y="176"/>
                    <a:pt x="155" y="176"/>
                    <a:pt x="155" y="176"/>
                  </a:cubicBezTo>
                  <a:cubicBezTo>
                    <a:pt x="125" y="176"/>
                    <a:pt x="125" y="176"/>
                    <a:pt x="125" y="176"/>
                  </a:cubicBezTo>
                  <a:cubicBezTo>
                    <a:pt x="102" y="139"/>
                    <a:pt x="102" y="139"/>
                    <a:pt x="102" y="139"/>
                  </a:cubicBezTo>
                  <a:cubicBezTo>
                    <a:pt x="95" y="129"/>
                    <a:pt x="90" y="121"/>
                    <a:pt x="85" y="115"/>
                  </a:cubicBezTo>
                  <a:cubicBezTo>
                    <a:pt x="81" y="110"/>
                    <a:pt x="77" y="106"/>
                    <a:pt x="74" y="103"/>
                  </a:cubicBezTo>
                  <a:cubicBezTo>
                    <a:pt x="70" y="101"/>
                    <a:pt x="67" y="100"/>
                    <a:pt x="63" y="99"/>
                  </a:cubicBezTo>
                  <a:cubicBezTo>
                    <a:pt x="60" y="98"/>
                    <a:pt x="56" y="98"/>
                    <a:pt x="50" y="98"/>
                  </a:cubicBezTo>
                  <a:cubicBezTo>
                    <a:pt x="23" y="98"/>
                    <a:pt x="23" y="98"/>
                    <a:pt x="23" y="98"/>
                  </a:cubicBezTo>
                  <a:cubicBezTo>
                    <a:pt x="23" y="176"/>
                    <a:pt x="23" y="176"/>
                    <a:pt x="23" y="176"/>
                  </a:cubicBezTo>
                  <a:lnTo>
                    <a:pt x="0" y="176"/>
                  </a:lnTo>
                  <a:close/>
                  <a:moveTo>
                    <a:pt x="23" y="78"/>
                  </a:moveTo>
                  <a:cubicBezTo>
                    <a:pt x="73" y="78"/>
                    <a:pt x="73" y="78"/>
                    <a:pt x="73" y="78"/>
                  </a:cubicBezTo>
                  <a:cubicBezTo>
                    <a:pt x="84" y="78"/>
                    <a:pt x="92" y="77"/>
                    <a:pt x="98" y="74"/>
                  </a:cubicBezTo>
                  <a:cubicBezTo>
                    <a:pt x="104" y="72"/>
                    <a:pt x="109" y="69"/>
                    <a:pt x="112" y="64"/>
                  </a:cubicBezTo>
                  <a:cubicBezTo>
                    <a:pt x="115" y="59"/>
                    <a:pt x="116" y="54"/>
                    <a:pt x="116" y="48"/>
                  </a:cubicBezTo>
                  <a:cubicBezTo>
                    <a:pt x="116" y="40"/>
                    <a:pt x="113" y="33"/>
                    <a:pt x="107" y="28"/>
                  </a:cubicBezTo>
                  <a:cubicBezTo>
                    <a:pt x="101" y="22"/>
                    <a:pt x="92" y="20"/>
                    <a:pt x="79" y="20"/>
                  </a:cubicBezTo>
                  <a:cubicBezTo>
                    <a:pt x="23" y="20"/>
                    <a:pt x="23" y="20"/>
                    <a:pt x="23" y="20"/>
                  </a:cubicBezTo>
                  <a:lnTo>
                    <a:pt x="23" y="7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2" name="Freeform 421"/>
            <p:cNvSpPr>
              <a:spLocks noEditPoints="1"/>
            </p:cNvSpPr>
            <p:nvPr/>
          </p:nvSpPr>
          <p:spPr bwMode="auto">
            <a:xfrm>
              <a:off x="10706" y="4864"/>
              <a:ext cx="224" cy="239"/>
            </a:xfrm>
            <a:custGeom>
              <a:avLst/>
              <a:gdLst>
                <a:gd name="T0" fmla="*/ 0 w 165"/>
                <a:gd name="T1" fmla="*/ 272233 h 176"/>
                <a:gd name="T2" fmla="*/ 104480 w 165"/>
                <a:gd name="T3" fmla="*/ 0 h 176"/>
                <a:gd name="T4" fmla="*/ 142581 w 165"/>
                <a:gd name="T5" fmla="*/ 0 h 176"/>
                <a:gd name="T6" fmla="*/ 253716 w 165"/>
                <a:gd name="T7" fmla="*/ 272233 h 176"/>
                <a:gd name="T8" fmla="*/ 211432 w 165"/>
                <a:gd name="T9" fmla="*/ 272233 h 176"/>
                <a:gd name="T10" fmla="*/ 180942 w 165"/>
                <a:gd name="T11" fmla="*/ 190163 h 176"/>
                <a:gd name="T12" fmla="*/ 67248 w 165"/>
                <a:gd name="T13" fmla="*/ 190163 h 176"/>
                <a:gd name="T14" fmla="*/ 37939 w 165"/>
                <a:gd name="T15" fmla="*/ 272233 h 176"/>
                <a:gd name="T16" fmla="*/ 0 w 165"/>
                <a:gd name="T17" fmla="*/ 272233 h 176"/>
                <a:gd name="T18" fmla="*/ 78437 w 165"/>
                <a:gd name="T19" fmla="*/ 159864 h 176"/>
                <a:gd name="T20" fmla="*/ 170654 w 165"/>
                <a:gd name="T21" fmla="*/ 159864 h 176"/>
                <a:gd name="T22" fmla="*/ 141840 w 165"/>
                <a:gd name="T23" fmla="*/ 86123 h 176"/>
                <a:gd name="T24" fmla="*/ 123619 w 165"/>
                <a:gd name="T25" fmla="*/ 29529 h 176"/>
                <a:gd name="T26" fmla="*/ 107531 w 165"/>
                <a:gd name="T27" fmla="*/ 80407 h 176"/>
                <a:gd name="T28" fmla="*/ 78437 w 165"/>
                <a:gd name="T29" fmla="*/ 159864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176"/>
                <a:gd name="T47" fmla="*/ 165 w 165"/>
                <a:gd name="T48" fmla="*/ 176 h 1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176">
                  <a:moveTo>
                    <a:pt x="0" y="176"/>
                  </a:moveTo>
                  <a:cubicBezTo>
                    <a:pt x="68" y="0"/>
                    <a:pt x="68" y="0"/>
                    <a:pt x="68" y="0"/>
                  </a:cubicBezTo>
                  <a:cubicBezTo>
                    <a:pt x="93" y="0"/>
                    <a:pt x="93" y="0"/>
                    <a:pt x="93" y="0"/>
                  </a:cubicBezTo>
                  <a:cubicBezTo>
                    <a:pt x="165" y="176"/>
                    <a:pt x="165" y="176"/>
                    <a:pt x="165" y="176"/>
                  </a:cubicBezTo>
                  <a:cubicBezTo>
                    <a:pt x="138" y="176"/>
                    <a:pt x="138" y="176"/>
                    <a:pt x="138" y="176"/>
                  </a:cubicBezTo>
                  <a:cubicBezTo>
                    <a:pt x="118" y="123"/>
                    <a:pt x="118" y="123"/>
                    <a:pt x="118" y="123"/>
                  </a:cubicBezTo>
                  <a:cubicBezTo>
                    <a:pt x="44" y="123"/>
                    <a:pt x="44" y="123"/>
                    <a:pt x="44" y="123"/>
                  </a:cubicBezTo>
                  <a:cubicBezTo>
                    <a:pt x="25" y="176"/>
                    <a:pt x="25" y="176"/>
                    <a:pt x="25" y="176"/>
                  </a:cubicBezTo>
                  <a:lnTo>
                    <a:pt x="0" y="176"/>
                  </a:lnTo>
                  <a:close/>
                  <a:moveTo>
                    <a:pt x="51" y="104"/>
                  </a:moveTo>
                  <a:cubicBezTo>
                    <a:pt x="111" y="104"/>
                    <a:pt x="111" y="104"/>
                    <a:pt x="111" y="104"/>
                  </a:cubicBezTo>
                  <a:cubicBezTo>
                    <a:pt x="92" y="55"/>
                    <a:pt x="92" y="55"/>
                    <a:pt x="92" y="55"/>
                  </a:cubicBezTo>
                  <a:cubicBezTo>
                    <a:pt x="87" y="40"/>
                    <a:pt x="83" y="28"/>
                    <a:pt x="80" y="19"/>
                  </a:cubicBezTo>
                  <a:cubicBezTo>
                    <a:pt x="78" y="30"/>
                    <a:pt x="75" y="41"/>
                    <a:pt x="70" y="52"/>
                  </a:cubicBezTo>
                  <a:lnTo>
                    <a:pt x="51" y="10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3" name="Freeform 422"/>
            <p:cNvSpPr>
              <a:spLocks/>
            </p:cNvSpPr>
            <p:nvPr/>
          </p:nvSpPr>
          <p:spPr bwMode="auto">
            <a:xfrm>
              <a:off x="10937" y="4864"/>
              <a:ext cx="190" cy="239"/>
            </a:xfrm>
            <a:custGeom>
              <a:avLst/>
              <a:gdLst>
                <a:gd name="T0" fmla="*/ 78 w 190"/>
                <a:gd name="T1" fmla="*/ 239 h 239"/>
                <a:gd name="T2" fmla="*/ 78 w 190"/>
                <a:gd name="T3" fmla="*/ 29 h 239"/>
                <a:gd name="T4" fmla="*/ 0 w 190"/>
                <a:gd name="T5" fmla="*/ 29 h 239"/>
                <a:gd name="T6" fmla="*/ 0 w 190"/>
                <a:gd name="T7" fmla="*/ 0 h 239"/>
                <a:gd name="T8" fmla="*/ 190 w 190"/>
                <a:gd name="T9" fmla="*/ 0 h 239"/>
                <a:gd name="T10" fmla="*/ 190 w 190"/>
                <a:gd name="T11" fmla="*/ 29 h 239"/>
                <a:gd name="T12" fmla="*/ 111 w 190"/>
                <a:gd name="T13" fmla="*/ 29 h 239"/>
                <a:gd name="T14" fmla="*/ 111 w 190"/>
                <a:gd name="T15" fmla="*/ 239 h 239"/>
                <a:gd name="T16" fmla="*/ 78 w 190"/>
                <a:gd name="T17" fmla="*/ 239 h 2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239"/>
                <a:gd name="T29" fmla="*/ 190 w 190"/>
                <a:gd name="T30" fmla="*/ 239 h 2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239">
                  <a:moveTo>
                    <a:pt x="78" y="239"/>
                  </a:moveTo>
                  <a:lnTo>
                    <a:pt x="78" y="29"/>
                  </a:lnTo>
                  <a:lnTo>
                    <a:pt x="0" y="29"/>
                  </a:lnTo>
                  <a:lnTo>
                    <a:pt x="0" y="0"/>
                  </a:lnTo>
                  <a:lnTo>
                    <a:pt x="190" y="0"/>
                  </a:lnTo>
                  <a:lnTo>
                    <a:pt x="190" y="29"/>
                  </a:lnTo>
                  <a:lnTo>
                    <a:pt x="111" y="29"/>
                  </a:lnTo>
                  <a:lnTo>
                    <a:pt x="111" y="239"/>
                  </a:lnTo>
                  <a:lnTo>
                    <a:pt x="78"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4" name="Rectangle 423"/>
            <p:cNvSpPr>
              <a:spLocks noChangeArrowheads="1"/>
            </p:cNvSpPr>
            <p:nvPr/>
          </p:nvSpPr>
          <p:spPr bwMode="auto">
            <a:xfrm>
              <a:off x="11163" y="4864"/>
              <a:ext cx="33" cy="239"/>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5" name="Freeform 424"/>
            <p:cNvSpPr>
              <a:spLocks noEditPoints="1"/>
            </p:cNvSpPr>
            <p:nvPr/>
          </p:nvSpPr>
          <p:spPr bwMode="auto">
            <a:xfrm>
              <a:off x="11242" y="4860"/>
              <a:ext cx="228" cy="247"/>
            </a:xfrm>
            <a:custGeom>
              <a:avLst/>
              <a:gdLst>
                <a:gd name="T0" fmla="*/ 0 w 168"/>
                <a:gd name="T1" fmla="*/ 141863 h 182"/>
                <a:gd name="T2" fmla="*/ 34884 w 168"/>
                <a:gd name="T3" fmla="*/ 37795 h 182"/>
                <a:gd name="T4" fmla="*/ 128213 w 168"/>
                <a:gd name="T5" fmla="*/ 0 h 182"/>
                <a:gd name="T6" fmla="*/ 194818 w 168"/>
                <a:gd name="T7" fmla="*/ 18549 h 182"/>
                <a:gd name="T8" fmla="*/ 239126 w 168"/>
                <a:gd name="T9" fmla="*/ 66868 h 182"/>
                <a:gd name="T10" fmla="*/ 255562 w 168"/>
                <a:gd name="T11" fmla="*/ 138754 h 182"/>
                <a:gd name="T12" fmla="*/ 239126 w 168"/>
                <a:gd name="T13" fmla="*/ 212932 h 182"/>
                <a:gd name="T14" fmla="*/ 192530 w 168"/>
                <a:gd name="T15" fmla="*/ 261291 h 182"/>
                <a:gd name="T16" fmla="*/ 128213 w 168"/>
                <a:gd name="T17" fmla="*/ 277865 h 182"/>
                <a:gd name="T18" fmla="*/ 60024 w 168"/>
                <a:gd name="T19" fmla="*/ 259586 h 182"/>
                <a:gd name="T20" fmla="*/ 15854 w 168"/>
                <a:gd name="T21" fmla="*/ 208437 h 182"/>
                <a:gd name="T22" fmla="*/ 0 w 168"/>
                <a:gd name="T23" fmla="*/ 141863 h 182"/>
                <a:gd name="T24" fmla="*/ 37388 w 168"/>
                <a:gd name="T25" fmla="*/ 143550 h 182"/>
                <a:gd name="T26" fmla="*/ 62927 w 168"/>
                <a:gd name="T27" fmla="*/ 219880 h 182"/>
                <a:gd name="T28" fmla="*/ 128213 w 168"/>
                <a:gd name="T29" fmla="*/ 247609 h 182"/>
                <a:gd name="T30" fmla="*/ 192718 w 168"/>
                <a:gd name="T31" fmla="*/ 219880 h 182"/>
                <a:gd name="T32" fmla="*/ 219880 w 168"/>
                <a:gd name="T33" fmla="*/ 138754 h 182"/>
                <a:gd name="T34" fmla="*/ 208437 w 168"/>
                <a:gd name="T35" fmla="*/ 81909 h 182"/>
                <a:gd name="T36" fmla="*/ 175981 w 168"/>
                <a:gd name="T37" fmla="*/ 44228 h 182"/>
                <a:gd name="T38" fmla="*/ 128213 w 168"/>
                <a:gd name="T39" fmla="*/ 30613 h 182"/>
                <a:gd name="T40" fmla="*/ 62927 w 168"/>
                <a:gd name="T41" fmla="*/ 56384 h 182"/>
                <a:gd name="T42" fmla="*/ 37388 w 168"/>
                <a:gd name="T43" fmla="*/ 143550 h 1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8"/>
                <a:gd name="T67" fmla="*/ 0 h 182"/>
                <a:gd name="T68" fmla="*/ 168 w 168"/>
                <a:gd name="T69" fmla="*/ 182 h 1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8" h="182">
                  <a:moveTo>
                    <a:pt x="0" y="93"/>
                  </a:moveTo>
                  <a:cubicBezTo>
                    <a:pt x="0" y="64"/>
                    <a:pt x="7" y="41"/>
                    <a:pt x="23" y="25"/>
                  </a:cubicBezTo>
                  <a:cubicBezTo>
                    <a:pt x="39" y="8"/>
                    <a:pt x="59" y="0"/>
                    <a:pt x="84" y="0"/>
                  </a:cubicBezTo>
                  <a:cubicBezTo>
                    <a:pt x="100" y="0"/>
                    <a:pt x="115" y="4"/>
                    <a:pt x="128" y="12"/>
                  </a:cubicBezTo>
                  <a:cubicBezTo>
                    <a:pt x="141" y="19"/>
                    <a:pt x="151" y="30"/>
                    <a:pt x="157" y="44"/>
                  </a:cubicBezTo>
                  <a:cubicBezTo>
                    <a:pt x="164" y="58"/>
                    <a:pt x="168" y="74"/>
                    <a:pt x="168" y="91"/>
                  </a:cubicBezTo>
                  <a:cubicBezTo>
                    <a:pt x="168" y="109"/>
                    <a:pt x="164" y="125"/>
                    <a:pt x="157" y="139"/>
                  </a:cubicBezTo>
                  <a:cubicBezTo>
                    <a:pt x="150" y="153"/>
                    <a:pt x="140" y="164"/>
                    <a:pt x="126" y="171"/>
                  </a:cubicBezTo>
                  <a:cubicBezTo>
                    <a:pt x="113" y="178"/>
                    <a:pt x="99" y="182"/>
                    <a:pt x="84" y="182"/>
                  </a:cubicBezTo>
                  <a:cubicBezTo>
                    <a:pt x="67" y="182"/>
                    <a:pt x="52" y="178"/>
                    <a:pt x="39" y="170"/>
                  </a:cubicBezTo>
                  <a:cubicBezTo>
                    <a:pt x="26" y="162"/>
                    <a:pt x="16" y="151"/>
                    <a:pt x="10" y="137"/>
                  </a:cubicBezTo>
                  <a:cubicBezTo>
                    <a:pt x="3" y="123"/>
                    <a:pt x="0" y="109"/>
                    <a:pt x="0" y="93"/>
                  </a:cubicBezTo>
                  <a:close/>
                  <a:moveTo>
                    <a:pt x="24" y="94"/>
                  </a:moveTo>
                  <a:cubicBezTo>
                    <a:pt x="24" y="115"/>
                    <a:pt x="29" y="132"/>
                    <a:pt x="41" y="144"/>
                  </a:cubicBezTo>
                  <a:cubicBezTo>
                    <a:pt x="52" y="156"/>
                    <a:pt x="66" y="162"/>
                    <a:pt x="84" y="162"/>
                  </a:cubicBezTo>
                  <a:cubicBezTo>
                    <a:pt x="101" y="162"/>
                    <a:pt x="115" y="156"/>
                    <a:pt x="127" y="144"/>
                  </a:cubicBezTo>
                  <a:cubicBezTo>
                    <a:pt x="138" y="131"/>
                    <a:pt x="144" y="114"/>
                    <a:pt x="144" y="91"/>
                  </a:cubicBezTo>
                  <a:cubicBezTo>
                    <a:pt x="144" y="77"/>
                    <a:pt x="141" y="64"/>
                    <a:pt x="137" y="54"/>
                  </a:cubicBezTo>
                  <a:cubicBezTo>
                    <a:pt x="132" y="43"/>
                    <a:pt x="125" y="35"/>
                    <a:pt x="115" y="29"/>
                  </a:cubicBezTo>
                  <a:cubicBezTo>
                    <a:pt x="106" y="23"/>
                    <a:pt x="96" y="20"/>
                    <a:pt x="84" y="20"/>
                  </a:cubicBezTo>
                  <a:cubicBezTo>
                    <a:pt x="67" y="20"/>
                    <a:pt x="53" y="26"/>
                    <a:pt x="41" y="37"/>
                  </a:cubicBezTo>
                  <a:cubicBezTo>
                    <a:pt x="30" y="48"/>
                    <a:pt x="24" y="67"/>
                    <a:pt x="24" y="94"/>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66" name="Freeform 425"/>
            <p:cNvSpPr>
              <a:spLocks/>
            </p:cNvSpPr>
            <p:nvPr/>
          </p:nvSpPr>
          <p:spPr bwMode="auto">
            <a:xfrm>
              <a:off x="11509" y="4864"/>
              <a:ext cx="189" cy="239"/>
            </a:xfrm>
            <a:custGeom>
              <a:avLst/>
              <a:gdLst>
                <a:gd name="T0" fmla="*/ 0 w 189"/>
                <a:gd name="T1" fmla="*/ 239 h 239"/>
                <a:gd name="T2" fmla="*/ 0 w 189"/>
                <a:gd name="T3" fmla="*/ 0 h 239"/>
                <a:gd name="T4" fmla="*/ 33 w 189"/>
                <a:gd name="T5" fmla="*/ 0 h 239"/>
                <a:gd name="T6" fmla="*/ 159 w 189"/>
                <a:gd name="T7" fmla="*/ 187 h 239"/>
                <a:gd name="T8" fmla="*/ 159 w 189"/>
                <a:gd name="T9" fmla="*/ 0 h 239"/>
                <a:gd name="T10" fmla="*/ 189 w 189"/>
                <a:gd name="T11" fmla="*/ 0 h 239"/>
                <a:gd name="T12" fmla="*/ 189 w 189"/>
                <a:gd name="T13" fmla="*/ 239 h 239"/>
                <a:gd name="T14" fmla="*/ 156 w 189"/>
                <a:gd name="T15" fmla="*/ 239 h 239"/>
                <a:gd name="T16" fmla="*/ 31 w 189"/>
                <a:gd name="T17" fmla="*/ 52 h 239"/>
                <a:gd name="T18" fmla="*/ 31 w 189"/>
                <a:gd name="T19" fmla="*/ 239 h 239"/>
                <a:gd name="T20" fmla="*/ 0 w 189"/>
                <a:gd name="T21" fmla="*/ 239 h 2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39"/>
                <a:gd name="T35" fmla="*/ 189 w 189"/>
                <a:gd name="T36" fmla="*/ 239 h 2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39">
                  <a:moveTo>
                    <a:pt x="0" y="239"/>
                  </a:moveTo>
                  <a:lnTo>
                    <a:pt x="0" y="0"/>
                  </a:lnTo>
                  <a:lnTo>
                    <a:pt x="33" y="0"/>
                  </a:lnTo>
                  <a:lnTo>
                    <a:pt x="159" y="187"/>
                  </a:lnTo>
                  <a:lnTo>
                    <a:pt x="159" y="0"/>
                  </a:lnTo>
                  <a:lnTo>
                    <a:pt x="189" y="0"/>
                  </a:lnTo>
                  <a:lnTo>
                    <a:pt x="189" y="239"/>
                  </a:lnTo>
                  <a:lnTo>
                    <a:pt x="156" y="239"/>
                  </a:lnTo>
                  <a:lnTo>
                    <a:pt x="31" y="52"/>
                  </a:lnTo>
                  <a:lnTo>
                    <a:pt x="31" y="239"/>
                  </a:lnTo>
                  <a:lnTo>
                    <a:pt x="0" y="2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8" name="Group 527"/>
          <p:cNvGrpSpPr>
            <a:grpSpLocks/>
          </p:cNvGrpSpPr>
          <p:nvPr/>
        </p:nvGrpSpPr>
        <p:grpSpPr bwMode="auto">
          <a:xfrm>
            <a:off x="7058297" y="4702982"/>
            <a:ext cx="1867252" cy="245269"/>
            <a:chOff x="13537" y="8354"/>
            <a:chExt cx="1881" cy="247"/>
          </a:xfrm>
        </p:grpSpPr>
        <p:sp>
          <p:nvSpPr>
            <p:cNvPr id="8444" name="Freeform 426"/>
            <p:cNvSpPr>
              <a:spLocks noEditPoints="1"/>
            </p:cNvSpPr>
            <p:nvPr/>
          </p:nvSpPr>
          <p:spPr bwMode="auto">
            <a:xfrm>
              <a:off x="13537" y="8360"/>
              <a:ext cx="182" cy="237"/>
            </a:xfrm>
            <a:custGeom>
              <a:avLst/>
              <a:gdLst>
                <a:gd name="T0" fmla="*/ 0 w 134"/>
                <a:gd name="T1" fmla="*/ 254007 h 175"/>
                <a:gd name="T2" fmla="*/ 0 w 134"/>
                <a:gd name="T3" fmla="*/ 0 h 175"/>
                <a:gd name="T4" fmla="*/ 104168 w 134"/>
                <a:gd name="T5" fmla="*/ 0 h 175"/>
                <a:gd name="T6" fmla="*/ 143842 w 134"/>
                <a:gd name="T7" fmla="*/ 1 h 175"/>
                <a:gd name="T8" fmla="*/ 178357 w 134"/>
                <a:gd name="T9" fmla="*/ 13115 h 175"/>
                <a:gd name="T10" fmla="*/ 200227 w 134"/>
                <a:gd name="T11" fmla="*/ 37621 h 175"/>
                <a:gd name="T12" fmla="*/ 207608 w 134"/>
                <a:gd name="T13" fmla="*/ 72881 h 175"/>
                <a:gd name="T14" fmla="*/ 185730 w 134"/>
                <a:gd name="T15" fmla="*/ 127304 h 175"/>
                <a:gd name="T16" fmla="*/ 107808 w 134"/>
                <a:gd name="T17" fmla="*/ 151075 h 175"/>
                <a:gd name="T18" fmla="*/ 37974 w 134"/>
                <a:gd name="T19" fmla="*/ 151075 h 175"/>
                <a:gd name="T20" fmla="*/ 37974 w 134"/>
                <a:gd name="T21" fmla="*/ 254007 h 175"/>
                <a:gd name="T22" fmla="*/ 0 w 134"/>
                <a:gd name="T23" fmla="*/ 254007 h 175"/>
                <a:gd name="T24" fmla="*/ 37974 w 134"/>
                <a:gd name="T25" fmla="*/ 120281 h 175"/>
                <a:gd name="T26" fmla="*/ 107808 w 134"/>
                <a:gd name="T27" fmla="*/ 120281 h 175"/>
                <a:gd name="T28" fmla="*/ 156854 w 134"/>
                <a:gd name="T29" fmla="*/ 109173 h 175"/>
                <a:gd name="T30" fmla="*/ 169754 w 134"/>
                <a:gd name="T31" fmla="*/ 73715 h 175"/>
                <a:gd name="T32" fmla="*/ 163163 w 134"/>
                <a:gd name="T33" fmla="*/ 45940 h 175"/>
                <a:gd name="T34" fmla="*/ 139726 w 134"/>
                <a:gd name="T35" fmla="*/ 32575 h 175"/>
                <a:gd name="T36" fmla="*/ 105499 w 134"/>
                <a:gd name="T37" fmla="*/ 29342 h 175"/>
                <a:gd name="T38" fmla="*/ 37974 w 134"/>
                <a:gd name="T39" fmla="*/ 29342 h 175"/>
                <a:gd name="T40" fmla="*/ 37974 w 134"/>
                <a:gd name="T41" fmla="*/ 120281 h 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
                <a:gd name="T64" fmla="*/ 0 h 175"/>
                <a:gd name="T65" fmla="*/ 134 w 134"/>
                <a:gd name="T66" fmla="*/ 175 h 1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 h="175">
                  <a:moveTo>
                    <a:pt x="0" y="175"/>
                  </a:moveTo>
                  <a:cubicBezTo>
                    <a:pt x="0" y="0"/>
                    <a:pt x="0" y="0"/>
                    <a:pt x="0" y="0"/>
                  </a:cubicBezTo>
                  <a:cubicBezTo>
                    <a:pt x="67" y="0"/>
                    <a:pt x="67" y="0"/>
                    <a:pt x="67" y="0"/>
                  </a:cubicBezTo>
                  <a:cubicBezTo>
                    <a:pt x="78" y="0"/>
                    <a:pt x="87" y="0"/>
                    <a:pt x="93" y="1"/>
                  </a:cubicBezTo>
                  <a:cubicBezTo>
                    <a:pt x="102" y="3"/>
                    <a:pt x="109" y="5"/>
                    <a:pt x="115" y="9"/>
                  </a:cubicBezTo>
                  <a:cubicBezTo>
                    <a:pt x="121" y="13"/>
                    <a:pt x="126" y="19"/>
                    <a:pt x="129" y="26"/>
                  </a:cubicBezTo>
                  <a:cubicBezTo>
                    <a:pt x="133" y="34"/>
                    <a:pt x="134" y="42"/>
                    <a:pt x="134" y="50"/>
                  </a:cubicBezTo>
                  <a:cubicBezTo>
                    <a:pt x="134" y="65"/>
                    <a:pt x="130" y="78"/>
                    <a:pt x="120" y="88"/>
                  </a:cubicBezTo>
                  <a:cubicBezTo>
                    <a:pt x="111" y="99"/>
                    <a:pt x="93" y="104"/>
                    <a:pt x="69" y="104"/>
                  </a:cubicBezTo>
                  <a:cubicBezTo>
                    <a:pt x="24" y="104"/>
                    <a:pt x="24" y="104"/>
                    <a:pt x="24" y="104"/>
                  </a:cubicBezTo>
                  <a:cubicBezTo>
                    <a:pt x="24" y="175"/>
                    <a:pt x="24" y="175"/>
                    <a:pt x="24" y="175"/>
                  </a:cubicBezTo>
                  <a:lnTo>
                    <a:pt x="0" y="175"/>
                  </a:lnTo>
                  <a:close/>
                  <a:moveTo>
                    <a:pt x="24" y="83"/>
                  </a:moveTo>
                  <a:cubicBezTo>
                    <a:pt x="69" y="83"/>
                    <a:pt x="69" y="83"/>
                    <a:pt x="69" y="83"/>
                  </a:cubicBezTo>
                  <a:cubicBezTo>
                    <a:pt x="84" y="83"/>
                    <a:pt x="95" y="80"/>
                    <a:pt x="101" y="75"/>
                  </a:cubicBezTo>
                  <a:cubicBezTo>
                    <a:pt x="107" y="69"/>
                    <a:pt x="110" y="61"/>
                    <a:pt x="110" y="51"/>
                  </a:cubicBezTo>
                  <a:cubicBezTo>
                    <a:pt x="110" y="44"/>
                    <a:pt x="109" y="37"/>
                    <a:pt x="105" y="32"/>
                  </a:cubicBezTo>
                  <a:cubicBezTo>
                    <a:pt x="101" y="27"/>
                    <a:pt x="96" y="24"/>
                    <a:pt x="90" y="22"/>
                  </a:cubicBezTo>
                  <a:cubicBezTo>
                    <a:pt x="86" y="21"/>
                    <a:pt x="79" y="20"/>
                    <a:pt x="68" y="20"/>
                  </a:cubicBezTo>
                  <a:cubicBezTo>
                    <a:pt x="24" y="20"/>
                    <a:pt x="24" y="20"/>
                    <a:pt x="24" y="20"/>
                  </a:cubicBezTo>
                  <a:lnTo>
                    <a:pt x="24" y="83"/>
                  </a:ln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5" name="Freeform 427"/>
            <p:cNvSpPr>
              <a:spLocks noEditPoints="1"/>
            </p:cNvSpPr>
            <p:nvPr/>
          </p:nvSpPr>
          <p:spPr bwMode="auto">
            <a:xfrm>
              <a:off x="13759" y="8360"/>
              <a:ext cx="211" cy="237"/>
            </a:xfrm>
            <a:custGeom>
              <a:avLst/>
              <a:gdLst>
                <a:gd name="T0" fmla="*/ 0 w 155"/>
                <a:gd name="T1" fmla="*/ 254007 h 175"/>
                <a:gd name="T2" fmla="*/ 0 w 155"/>
                <a:gd name="T3" fmla="*/ 0 h 175"/>
                <a:gd name="T4" fmla="*/ 127296 w 155"/>
                <a:gd name="T5" fmla="*/ 0 h 175"/>
                <a:gd name="T6" fmla="*/ 186656 w 155"/>
                <a:gd name="T7" fmla="*/ 5280 h 175"/>
                <a:gd name="T8" fmla="*/ 219537 w 155"/>
                <a:gd name="T9" fmla="*/ 29678 h 175"/>
                <a:gd name="T10" fmla="*/ 230988 w 155"/>
                <a:gd name="T11" fmla="*/ 69001 h 175"/>
                <a:gd name="T12" fmla="*/ 212612 w 155"/>
                <a:gd name="T13" fmla="*/ 114109 h 175"/>
                <a:gd name="T14" fmla="*/ 149520 w 155"/>
                <a:gd name="T15" fmla="*/ 138492 h 175"/>
                <a:gd name="T16" fmla="*/ 171981 w 155"/>
                <a:gd name="T17" fmla="*/ 151075 h 175"/>
                <a:gd name="T18" fmla="*/ 203895 w 155"/>
                <a:gd name="T19" fmla="*/ 184364 h 175"/>
                <a:gd name="T20" fmla="*/ 254093 w 155"/>
                <a:gd name="T21" fmla="*/ 254007 h 175"/>
                <a:gd name="T22" fmla="*/ 207491 w 155"/>
                <a:gd name="T23" fmla="*/ 254007 h 175"/>
                <a:gd name="T24" fmla="*/ 169056 w 155"/>
                <a:gd name="T25" fmla="*/ 200977 h 175"/>
                <a:gd name="T26" fmla="*/ 140455 w 155"/>
                <a:gd name="T27" fmla="*/ 166852 h 175"/>
                <a:gd name="T28" fmla="*/ 120534 w 155"/>
                <a:gd name="T29" fmla="*/ 148401 h 175"/>
                <a:gd name="T30" fmla="*/ 104679 w 155"/>
                <a:gd name="T31" fmla="*/ 142012 h 175"/>
                <a:gd name="T32" fmla="*/ 83263 w 155"/>
                <a:gd name="T33" fmla="*/ 139926 h 175"/>
                <a:gd name="T34" fmla="*/ 39686 w 155"/>
                <a:gd name="T35" fmla="*/ 139926 h 175"/>
                <a:gd name="T36" fmla="*/ 39686 w 155"/>
                <a:gd name="T37" fmla="*/ 254007 h 175"/>
                <a:gd name="T38" fmla="*/ 0 w 155"/>
                <a:gd name="T39" fmla="*/ 254007 h 175"/>
                <a:gd name="T40" fmla="*/ 39686 w 155"/>
                <a:gd name="T41" fmla="*/ 111553 h 175"/>
                <a:gd name="T42" fmla="*/ 120534 w 155"/>
                <a:gd name="T43" fmla="*/ 111553 h 175"/>
                <a:gd name="T44" fmla="*/ 162394 w 155"/>
                <a:gd name="T45" fmla="*/ 106783 h 175"/>
                <a:gd name="T46" fmla="*/ 183460 w 155"/>
                <a:gd name="T47" fmla="*/ 90973 h 175"/>
                <a:gd name="T48" fmla="*/ 191200 w 155"/>
                <a:gd name="T49" fmla="*/ 69001 h 175"/>
                <a:gd name="T50" fmla="*/ 176716 w 155"/>
                <a:gd name="T51" fmla="*/ 39737 h 175"/>
                <a:gd name="T52" fmla="*/ 129815 w 155"/>
                <a:gd name="T53" fmla="*/ 27779 h 175"/>
                <a:gd name="T54" fmla="*/ 39686 w 155"/>
                <a:gd name="T55" fmla="*/ 27779 h 175"/>
                <a:gd name="T56" fmla="*/ 39686 w 155"/>
                <a:gd name="T57" fmla="*/ 111553 h 1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5"/>
                <a:gd name="T88" fmla="*/ 0 h 175"/>
                <a:gd name="T89" fmla="*/ 155 w 155"/>
                <a:gd name="T90" fmla="*/ 175 h 1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5" h="175">
                  <a:moveTo>
                    <a:pt x="0" y="175"/>
                  </a:moveTo>
                  <a:cubicBezTo>
                    <a:pt x="0" y="0"/>
                    <a:pt x="0" y="0"/>
                    <a:pt x="0" y="0"/>
                  </a:cubicBezTo>
                  <a:cubicBezTo>
                    <a:pt x="78" y="0"/>
                    <a:pt x="78" y="0"/>
                    <a:pt x="78" y="0"/>
                  </a:cubicBezTo>
                  <a:cubicBezTo>
                    <a:pt x="94" y="0"/>
                    <a:pt x="106" y="1"/>
                    <a:pt x="114" y="4"/>
                  </a:cubicBezTo>
                  <a:cubicBezTo>
                    <a:pt x="122" y="7"/>
                    <a:pt x="129" y="13"/>
                    <a:pt x="134" y="21"/>
                  </a:cubicBezTo>
                  <a:cubicBezTo>
                    <a:pt x="138" y="29"/>
                    <a:pt x="141" y="38"/>
                    <a:pt x="141" y="47"/>
                  </a:cubicBezTo>
                  <a:cubicBezTo>
                    <a:pt x="141" y="60"/>
                    <a:pt x="137" y="70"/>
                    <a:pt x="129" y="79"/>
                  </a:cubicBezTo>
                  <a:cubicBezTo>
                    <a:pt x="121" y="88"/>
                    <a:pt x="108" y="93"/>
                    <a:pt x="91" y="95"/>
                  </a:cubicBezTo>
                  <a:cubicBezTo>
                    <a:pt x="98" y="98"/>
                    <a:pt x="102" y="101"/>
                    <a:pt x="105" y="104"/>
                  </a:cubicBezTo>
                  <a:cubicBezTo>
                    <a:pt x="112" y="110"/>
                    <a:pt x="119" y="118"/>
                    <a:pt x="125" y="127"/>
                  </a:cubicBezTo>
                  <a:cubicBezTo>
                    <a:pt x="155" y="175"/>
                    <a:pt x="155" y="175"/>
                    <a:pt x="155" y="175"/>
                  </a:cubicBezTo>
                  <a:cubicBezTo>
                    <a:pt x="126" y="175"/>
                    <a:pt x="126" y="175"/>
                    <a:pt x="126" y="175"/>
                  </a:cubicBezTo>
                  <a:cubicBezTo>
                    <a:pt x="103" y="139"/>
                    <a:pt x="103" y="139"/>
                    <a:pt x="103" y="139"/>
                  </a:cubicBezTo>
                  <a:cubicBezTo>
                    <a:pt x="96" y="128"/>
                    <a:pt x="90" y="120"/>
                    <a:pt x="86" y="115"/>
                  </a:cubicBezTo>
                  <a:cubicBezTo>
                    <a:pt x="82" y="109"/>
                    <a:pt x="78" y="105"/>
                    <a:pt x="74" y="103"/>
                  </a:cubicBezTo>
                  <a:cubicBezTo>
                    <a:pt x="71" y="101"/>
                    <a:pt x="67" y="99"/>
                    <a:pt x="64" y="98"/>
                  </a:cubicBezTo>
                  <a:cubicBezTo>
                    <a:pt x="61" y="98"/>
                    <a:pt x="57" y="97"/>
                    <a:pt x="51" y="97"/>
                  </a:cubicBezTo>
                  <a:cubicBezTo>
                    <a:pt x="24" y="97"/>
                    <a:pt x="24" y="97"/>
                    <a:pt x="24" y="97"/>
                  </a:cubicBezTo>
                  <a:cubicBezTo>
                    <a:pt x="24" y="175"/>
                    <a:pt x="24" y="175"/>
                    <a:pt x="24" y="175"/>
                  </a:cubicBezTo>
                  <a:lnTo>
                    <a:pt x="0" y="175"/>
                  </a:lnTo>
                  <a:close/>
                  <a:moveTo>
                    <a:pt x="24" y="77"/>
                  </a:moveTo>
                  <a:cubicBezTo>
                    <a:pt x="74" y="77"/>
                    <a:pt x="74" y="77"/>
                    <a:pt x="74" y="77"/>
                  </a:cubicBezTo>
                  <a:cubicBezTo>
                    <a:pt x="84" y="77"/>
                    <a:pt x="93" y="76"/>
                    <a:pt x="99" y="74"/>
                  </a:cubicBezTo>
                  <a:cubicBezTo>
                    <a:pt x="105" y="72"/>
                    <a:pt x="109" y="68"/>
                    <a:pt x="112" y="63"/>
                  </a:cubicBezTo>
                  <a:cubicBezTo>
                    <a:pt x="115" y="58"/>
                    <a:pt x="117" y="53"/>
                    <a:pt x="117" y="47"/>
                  </a:cubicBezTo>
                  <a:cubicBezTo>
                    <a:pt x="117" y="39"/>
                    <a:pt x="114" y="32"/>
                    <a:pt x="108" y="27"/>
                  </a:cubicBezTo>
                  <a:cubicBezTo>
                    <a:pt x="102" y="22"/>
                    <a:pt x="92" y="19"/>
                    <a:pt x="79" y="19"/>
                  </a:cubicBezTo>
                  <a:cubicBezTo>
                    <a:pt x="24" y="19"/>
                    <a:pt x="24" y="19"/>
                    <a:pt x="24" y="19"/>
                  </a:cubicBezTo>
                  <a:lnTo>
                    <a:pt x="24" y="77"/>
                  </a:ln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6" name="Freeform 428"/>
            <p:cNvSpPr>
              <a:spLocks noEditPoints="1"/>
            </p:cNvSpPr>
            <p:nvPr/>
          </p:nvSpPr>
          <p:spPr bwMode="auto">
            <a:xfrm>
              <a:off x="13990" y="8354"/>
              <a:ext cx="228" cy="247"/>
            </a:xfrm>
            <a:custGeom>
              <a:avLst/>
              <a:gdLst>
                <a:gd name="T0" fmla="*/ 0 w 168"/>
                <a:gd name="T1" fmla="*/ 143550 h 182"/>
                <a:gd name="T2" fmla="*/ 37388 w 168"/>
                <a:gd name="T3" fmla="*/ 37795 h 182"/>
                <a:gd name="T4" fmla="*/ 128213 w 168"/>
                <a:gd name="T5" fmla="*/ 0 h 182"/>
                <a:gd name="T6" fmla="*/ 194818 w 168"/>
                <a:gd name="T7" fmla="*/ 18549 h 182"/>
                <a:gd name="T8" fmla="*/ 240354 w 168"/>
                <a:gd name="T9" fmla="*/ 66868 h 182"/>
                <a:gd name="T10" fmla="*/ 255562 w 168"/>
                <a:gd name="T11" fmla="*/ 140939 h 182"/>
                <a:gd name="T12" fmla="*/ 240354 w 168"/>
                <a:gd name="T13" fmla="*/ 212932 h 182"/>
                <a:gd name="T14" fmla="*/ 192718 w 168"/>
                <a:gd name="T15" fmla="*/ 261291 h 182"/>
                <a:gd name="T16" fmla="*/ 128213 w 168"/>
                <a:gd name="T17" fmla="*/ 277865 h 182"/>
                <a:gd name="T18" fmla="*/ 60353 w 168"/>
                <a:gd name="T19" fmla="*/ 259586 h 182"/>
                <a:gd name="T20" fmla="*/ 15854 w 168"/>
                <a:gd name="T21" fmla="*/ 210340 h 182"/>
                <a:gd name="T22" fmla="*/ 0 w 168"/>
                <a:gd name="T23" fmla="*/ 143550 h 182"/>
                <a:gd name="T24" fmla="*/ 37388 w 168"/>
                <a:gd name="T25" fmla="*/ 143550 h 182"/>
                <a:gd name="T26" fmla="*/ 62927 w 168"/>
                <a:gd name="T27" fmla="*/ 219880 h 182"/>
                <a:gd name="T28" fmla="*/ 128213 w 168"/>
                <a:gd name="T29" fmla="*/ 247609 h 182"/>
                <a:gd name="T30" fmla="*/ 192718 w 168"/>
                <a:gd name="T31" fmla="*/ 219880 h 182"/>
                <a:gd name="T32" fmla="*/ 219880 w 168"/>
                <a:gd name="T33" fmla="*/ 140939 h 182"/>
                <a:gd name="T34" fmla="*/ 208437 w 168"/>
                <a:gd name="T35" fmla="*/ 81909 h 182"/>
                <a:gd name="T36" fmla="*/ 176198 w 168"/>
                <a:gd name="T37" fmla="*/ 44228 h 182"/>
                <a:gd name="T38" fmla="*/ 129670 w 168"/>
                <a:gd name="T39" fmla="*/ 30613 h 182"/>
                <a:gd name="T40" fmla="*/ 64251 w 168"/>
                <a:gd name="T41" fmla="*/ 56384 h 182"/>
                <a:gd name="T42" fmla="*/ 37388 w 168"/>
                <a:gd name="T43" fmla="*/ 143550 h 1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8"/>
                <a:gd name="T67" fmla="*/ 0 h 182"/>
                <a:gd name="T68" fmla="*/ 168 w 168"/>
                <a:gd name="T69" fmla="*/ 182 h 1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8" h="182">
                  <a:moveTo>
                    <a:pt x="0" y="94"/>
                  </a:moveTo>
                  <a:cubicBezTo>
                    <a:pt x="0" y="65"/>
                    <a:pt x="8" y="42"/>
                    <a:pt x="24" y="25"/>
                  </a:cubicBezTo>
                  <a:cubicBezTo>
                    <a:pt x="39" y="9"/>
                    <a:pt x="60" y="0"/>
                    <a:pt x="84" y="0"/>
                  </a:cubicBezTo>
                  <a:cubicBezTo>
                    <a:pt x="101" y="0"/>
                    <a:pt x="115" y="4"/>
                    <a:pt x="128" y="12"/>
                  </a:cubicBezTo>
                  <a:cubicBezTo>
                    <a:pt x="141" y="20"/>
                    <a:pt x="151" y="31"/>
                    <a:pt x="158" y="44"/>
                  </a:cubicBezTo>
                  <a:cubicBezTo>
                    <a:pt x="165" y="58"/>
                    <a:pt x="168" y="74"/>
                    <a:pt x="168" y="92"/>
                  </a:cubicBezTo>
                  <a:cubicBezTo>
                    <a:pt x="168" y="109"/>
                    <a:pt x="165" y="125"/>
                    <a:pt x="158" y="139"/>
                  </a:cubicBezTo>
                  <a:cubicBezTo>
                    <a:pt x="150" y="154"/>
                    <a:pt x="140" y="164"/>
                    <a:pt x="127" y="171"/>
                  </a:cubicBezTo>
                  <a:cubicBezTo>
                    <a:pt x="114" y="179"/>
                    <a:pt x="100" y="182"/>
                    <a:pt x="84" y="182"/>
                  </a:cubicBezTo>
                  <a:cubicBezTo>
                    <a:pt x="68" y="182"/>
                    <a:pt x="53" y="178"/>
                    <a:pt x="40" y="170"/>
                  </a:cubicBezTo>
                  <a:cubicBezTo>
                    <a:pt x="27" y="162"/>
                    <a:pt x="17" y="151"/>
                    <a:pt x="10" y="138"/>
                  </a:cubicBezTo>
                  <a:cubicBezTo>
                    <a:pt x="4" y="124"/>
                    <a:pt x="0" y="109"/>
                    <a:pt x="0" y="94"/>
                  </a:cubicBezTo>
                  <a:close/>
                  <a:moveTo>
                    <a:pt x="24" y="94"/>
                  </a:moveTo>
                  <a:cubicBezTo>
                    <a:pt x="24" y="115"/>
                    <a:pt x="30" y="132"/>
                    <a:pt x="41" y="144"/>
                  </a:cubicBezTo>
                  <a:cubicBezTo>
                    <a:pt x="53" y="156"/>
                    <a:pt x="67" y="162"/>
                    <a:pt x="84" y="162"/>
                  </a:cubicBezTo>
                  <a:cubicBezTo>
                    <a:pt x="102" y="162"/>
                    <a:pt x="116" y="156"/>
                    <a:pt x="127" y="144"/>
                  </a:cubicBezTo>
                  <a:cubicBezTo>
                    <a:pt x="139" y="132"/>
                    <a:pt x="144" y="114"/>
                    <a:pt x="144" y="92"/>
                  </a:cubicBezTo>
                  <a:cubicBezTo>
                    <a:pt x="144" y="77"/>
                    <a:pt x="142" y="65"/>
                    <a:pt x="137" y="54"/>
                  </a:cubicBezTo>
                  <a:cubicBezTo>
                    <a:pt x="132" y="43"/>
                    <a:pt x="125" y="35"/>
                    <a:pt x="116" y="29"/>
                  </a:cubicBezTo>
                  <a:cubicBezTo>
                    <a:pt x="107" y="23"/>
                    <a:pt x="96" y="20"/>
                    <a:pt x="85" y="20"/>
                  </a:cubicBezTo>
                  <a:cubicBezTo>
                    <a:pt x="68" y="20"/>
                    <a:pt x="54" y="26"/>
                    <a:pt x="42" y="37"/>
                  </a:cubicBezTo>
                  <a:cubicBezTo>
                    <a:pt x="30" y="49"/>
                    <a:pt x="24" y="68"/>
                    <a:pt x="24" y="94"/>
                  </a:cubicBez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7" name="Freeform 429"/>
            <p:cNvSpPr>
              <a:spLocks noEditPoints="1"/>
            </p:cNvSpPr>
            <p:nvPr/>
          </p:nvSpPr>
          <p:spPr bwMode="auto">
            <a:xfrm>
              <a:off x="14233" y="8360"/>
              <a:ext cx="224" cy="237"/>
            </a:xfrm>
            <a:custGeom>
              <a:avLst/>
              <a:gdLst>
                <a:gd name="T0" fmla="*/ 0 w 165"/>
                <a:gd name="T1" fmla="*/ 254007 h 175"/>
                <a:gd name="T2" fmla="*/ 104480 w 165"/>
                <a:gd name="T3" fmla="*/ 0 h 175"/>
                <a:gd name="T4" fmla="*/ 142581 w 165"/>
                <a:gd name="T5" fmla="*/ 0 h 175"/>
                <a:gd name="T6" fmla="*/ 253716 w 165"/>
                <a:gd name="T7" fmla="*/ 254007 h 175"/>
                <a:gd name="T8" fmla="*/ 211432 w 165"/>
                <a:gd name="T9" fmla="*/ 254007 h 175"/>
                <a:gd name="T10" fmla="*/ 180942 w 165"/>
                <a:gd name="T11" fmla="*/ 176179 h 175"/>
                <a:gd name="T12" fmla="*/ 67248 w 165"/>
                <a:gd name="T13" fmla="*/ 176179 h 175"/>
                <a:gd name="T14" fmla="*/ 37939 w 165"/>
                <a:gd name="T15" fmla="*/ 254007 h 175"/>
                <a:gd name="T16" fmla="*/ 0 w 165"/>
                <a:gd name="T17" fmla="*/ 254007 h 175"/>
                <a:gd name="T18" fmla="*/ 78437 w 165"/>
                <a:gd name="T19" fmla="*/ 148401 h 175"/>
                <a:gd name="T20" fmla="*/ 168257 w 165"/>
                <a:gd name="T21" fmla="*/ 148401 h 175"/>
                <a:gd name="T22" fmla="*/ 141840 w 165"/>
                <a:gd name="T23" fmla="*/ 77991 h 175"/>
                <a:gd name="T24" fmla="*/ 123619 w 165"/>
                <a:gd name="T25" fmla="*/ 26403 h 175"/>
                <a:gd name="T26" fmla="*/ 107531 w 165"/>
                <a:gd name="T27" fmla="*/ 75510 h 175"/>
                <a:gd name="T28" fmla="*/ 78437 w 165"/>
                <a:gd name="T29" fmla="*/ 148401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175"/>
                <a:gd name="T47" fmla="*/ 165 w 165"/>
                <a:gd name="T48" fmla="*/ 175 h 1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175">
                  <a:moveTo>
                    <a:pt x="0" y="175"/>
                  </a:moveTo>
                  <a:cubicBezTo>
                    <a:pt x="68" y="0"/>
                    <a:pt x="68" y="0"/>
                    <a:pt x="68" y="0"/>
                  </a:cubicBezTo>
                  <a:cubicBezTo>
                    <a:pt x="93" y="0"/>
                    <a:pt x="93" y="0"/>
                    <a:pt x="93" y="0"/>
                  </a:cubicBezTo>
                  <a:cubicBezTo>
                    <a:pt x="165" y="175"/>
                    <a:pt x="165" y="175"/>
                    <a:pt x="165" y="175"/>
                  </a:cubicBezTo>
                  <a:cubicBezTo>
                    <a:pt x="138" y="175"/>
                    <a:pt x="138" y="175"/>
                    <a:pt x="138" y="175"/>
                  </a:cubicBezTo>
                  <a:cubicBezTo>
                    <a:pt x="118" y="122"/>
                    <a:pt x="118" y="122"/>
                    <a:pt x="118" y="122"/>
                  </a:cubicBezTo>
                  <a:cubicBezTo>
                    <a:pt x="44" y="122"/>
                    <a:pt x="44" y="122"/>
                    <a:pt x="44" y="122"/>
                  </a:cubicBezTo>
                  <a:cubicBezTo>
                    <a:pt x="25" y="175"/>
                    <a:pt x="25" y="175"/>
                    <a:pt x="25" y="175"/>
                  </a:cubicBezTo>
                  <a:lnTo>
                    <a:pt x="0" y="175"/>
                  </a:lnTo>
                  <a:close/>
                  <a:moveTo>
                    <a:pt x="51" y="103"/>
                  </a:moveTo>
                  <a:cubicBezTo>
                    <a:pt x="110" y="103"/>
                    <a:pt x="110" y="103"/>
                    <a:pt x="110" y="103"/>
                  </a:cubicBezTo>
                  <a:cubicBezTo>
                    <a:pt x="92" y="54"/>
                    <a:pt x="92" y="54"/>
                    <a:pt x="92" y="54"/>
                  </a:cubicBezTo>
                  <a:cubicBezTo>
                    <a:pt x="86" y="40"/>
                    <a:pt x="82" y="28"/>
                    <a:pt x="80" y="18"/>
                  </a:cubicBezTo>
                  <a:cubicBezTo>
                    <a:pt x="77" y="29"/>
                    <a:pt x="74" y="40"/>
                    <a:pt x="70" y="52"/>
                  </a:cubicBezTo>
                  <a:lnTo>
                    <a:pt x="51" y="103"/>
                  </a:ln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8" name="Freeform 430"/>
            <p:cNvSpPr>
              <a:spLocks/>
            </p:cNvSpPr>
            <p:nvPr/>
          </p:nvSpPr>
          <p:spPr bwMode="auto">
            <a:xfrm>
              <a:off x="14472" y="8355"/>
              <a:ext cx="211" cy="246"/>
            </a:xfrm>
            <a:custGeom>
              <a:avLst/>
              <a:gdLst>
                <a:gd name="T0" fmla="*/ 185734 w 156"/>
                <a:gd name="T1" fmla="*/ 184947 h 181"/>
                <a:gd name="T2" fmla="*/ 218902 w 156"/>
                <a:gd name="T3" fmla="*/ 194364 h 181"/>
                <a:gd name="T4" fmla="*/ 180521 w 156"/>
                <a:gd name="T5" fmla="*/ 262250 h 181"/>
                <a:gd name="T6" fmla="*/ 115942 w 156"/>
                <a:gd name="T7" fmla="*/ 285299 h 181"/>
                <a:gd name="T8" fmla="*/ 52076 w 156"/>
                <a:gd name="T9" fmla="*/ 268268 h 181"/>
                <a:gd name="T10" fmla="*/ 14800 w 156"/>
                <a:gd name="T11" fmla="*/ 214070 h 181"/>
                <a:gd name="T12" fmla="*/ 0 w 156"/>
                <a:gd name="T13" fmla="*/ 140148 h 181"/>
                <a:gd name="T14" fmla="*/ 15560 w 156"/>
                <a:gd name="T15" fmla="*/ 64622 h 181"/>
                <a:gd name="T16" fmla="*/ 56825 w 156"/>
                <a:gd name="T17" fmla="*/ 16286 h 181"/>
                <a:gd name="T18" fmla="*/ 115942 w 156"/>
                <a:gd name="T19" fmla="*/ 0 h 181"/>
                <a:gd name="T20" fmla="*/ 179945 w 156"/>
                <a:gd name="T21" fmla="*/ 20853 h 181"/>
                <a:gd name="T22" fmla="*/ 215554 w 156"/>
                <a:gd name="T23" fmla="*/ 80325 h 181"/>
                <a:gd name="T24" fmla="*/ 183070 w 156"/>
                <a:gd name="T25" fmla="*/ 87829 h 181"/>
                <a:gd name="T26" fmla="*/ 156819 w 156"/>
                <a:gd name="T27" fmla="*/ 44504 h 181"/>
                <a:gd name="T28" fmla="*/ 115942 w 156"/>
                <a:gd name="T29" fmla="*/ 30084 h 181"/>
                <a:gd name="T30" fmla="*/ 67866 w 156"/>
                <a:gd name="T31" fmla="*/ 45265 h 181"/>
                <a:gd name="T32" fmla="*/ 42013 w 156"/>
                <a:gd name="T33" fmla="*/ 87248 h 181"/>
                <a:gd name="T34" fmla="*/ 32668 w 156"/>
                <a:gd name="T35" fmla="*/ 140148 h 181"/>
                <a:gd name="T36" fmla="*/ 43731 w 156"/>
                <a:gd name="T37" fmla="*/ 201660 h 181"/>
                <a:gd name="T38" fmla="*/ 71378 w 156"/>
                <a:gd name="T39" fmla="*/ 241927 h 181"/>
                <a:gd name="T40" fmla="*/ 114528 w 156"/>
                <a:gd name="T41" fmla="*/ 254467 h 181"/>
                <a:gd name="T42" fmla="*/ 159490 w 156"/>
                <a:gd name="T43" fmla="*/ 236607 h 181"/>
                <a:gd name="T44" fmla="*/ 185734 w 156"/>
                <a:gd name="T45" fmla="*/ 184947 h 1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6"/>
                <a:gd name="T70" fmla="*/ 0 h 181"/>
                <a:gd name="T71" fmla="*/ 156 w 156"/>
                <a:gd name="T72" fmla="*/ 181 h 1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6" h="181">
                  <a:moveTo>
                    <a:pt x="132" y="117"/>
                  </a:moveTo>
                  <a:cubicBezTo>
                    <a:pt x="156" y="123"/>
                    <a:pt x="156" y="123"/>
                    <a:pt x="156" y="123"/>
                  </a:cubicBezTo>
                  <a:cubicBezTo>
                    <a:pt x="151" y="142"/>
                    <a:pt x="142" y="156"/>
                    <a:pt x="129" y="166"/>
                  </a:cubicBezTo>
                  <a:cubicBezTo>
                    <a:pt x="117" y="176"/>
                    <a:pt x="101" y="181"/>
                    <a:pt x="83" y="181"/>
                  </a:cubicBezTo>
                  <a:cubicBezTo>
                    <a:pt x="64" y="181"/>
                    <a:pt x="49" y="177"/>
                    <a:pt x="37" y="170"/>
                  </a:cubicBezTo>
                  <a:cubicBezTo>
                    <a:pt x="25" y="162"/>
                    <a:pt x="16" y="151"/>
                    <a:pt x="10" y="136"/>
                  </a:cubicBezTo>
                  <a:cubicBezTo>
                    <a:pt x="3" y="122"/>
                    <a:pt x="0" y="106"/>
                    <a:pt x="0" y="89"/>
                  </a:cubicBezTo>
                  <a:cubicBezTo>
                    <a:pt x="0" y="71"/>
                    <a:pt x="4" y="55"/>
                    <a:pt x="11" y="41"/>
                  </a:cubicBezTo>
                  <a:cubicBezTo>
                    <a:pt x="18" y="28"/>
                    <a:pt x="28" y="17"/>
                    <a:pt x="41" y="10"/>
                  </a:cubicBezTo>
                  <a:cubicBezTo>
                    <a:pt x="54" y="3"/>
                    <a:pt x="68" y="0"/>
                    <a:pt x="83" y="0"/>
                  </a:cubicBezTo>
                  <a:cubicBezTo>
                    <a:pt x="101" y="0"/>
                    <a:pt x="116" y="4"/>
                    <a:pt x="128" y="13"/>
                  </a:cubicBezTo>
                  <a:cubicBezTo>
                    <a:pt x="140" y="22"/>
                    <a:pt x="148" y="35"/>
                    <a:pt x="153" y="51"/>
                  </a:cubicBezTo>
                  <a:cubicBezTo>
                    <a:pt x="130" y="56"/>
                    <a:pt x="130" y="56"/>
                    <a:pt x="130" y="56"/>
                  </a:cubicBezTo>
                  <a:cubicBezTo>
                    <a:pt x="126" y="43"/>
                    <a:pt x="120" y="34"/>
                    <a:pt x="112" y="28"/>
                  </a:cubicBezTo>
                  <a:cubicBezTo>
                    <a:pt x="104" y="22"/>
                    <a:pt x="95" y="19"/>
                    <a:pt x="83" y="19"/>
                  </a:cubicBezTo>
                  <a:cubicBezTo>
                    <a:pt x="69" y="19"/>
                    <a:pt x="58" y="23"/>
                    <a:pt x="49" y="29"/>
                  </a:cubicBezTo>
                  <a:cubicBezTo>
                    <a:pt x="40" y="36"/>
                    <a:pt x="34" y="44"/>
                    <a:pt x="30" y="55"/>
                  </a:cubicBezTo>
                  <a:cubicBezTo>
                    <a:pt x="26" y="66"/>
                    <a:pt x="24" y="77"/>
                    <a:pt x="24" y="89"/>
                  </a:cubicBezTo>
                  <a:cubicBezTo>
                    <a:pt x="24" y="104"/>
                    <a:pt x="27" y="117"/>
                    <a:pt x="31" y="128"/>
                  </a:cubicBezTo>
                  <a:cubicBezTo>
                    <a:pt x="35" y="139"/>
                    <a:pt x="42" y="148"/>
                    <a:pt x="51" y="153"/>
                  </a:cubicBezTo>
                  <a:cubicBezTo>
                    <a:pt x="60" y="159"/>
                    <a:pt x="70" y="161"/>
                    <a:pt x="81" y="161"/>
                  </a:cubicBezTo>
                  <a:cubicBezTo>
                    <a:pt x="94" y="161"/>
                    <a:pt x="105" y="158"/>
                    <a:pt x="114" y="150"/>
                  </a:cubicBezTo>
                  <a:cubicBezTo>
                    <a:pt x="123" y="143"/>
                    <a:pt x="129" y="131"/>
                    <a:pt x="132" y="117"/>
                  </a:cubicBez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9" name="Freeform 431"/>
            <p:cNvSpPr>
              <a:spLocks/>
            </p:cNvSpPr>
            <p:nvPr/>
          </p:nvSpPr>
          <p:spPr bwMode="auto">
            <a:xfrm>
              <a:off x="14704" y="8360"/>
              <a:ext cx="190" cy="237"/>
            </a:xfrm>
            <a:custGeom>
              <a:avLst/>
              <a:gdLst>
                <a:gd name="T0" fmla="*/ 78 w 190"/>
                <a:gd name="T1" fmla="*/ 237 h 237"/>
                <a:gd name="T2" fmla="*/ 78 w 190"/>
                <a:gd name="T3" fmla="*/ 27 h 237"/>
                <a:gd name="T4" fmla="*/ 0 w 190"/>
                <a:gd name="T5" fmla="*/ 27 h 237"/>
                <a:gd name="T6" fmla="*/ 0 w 190"/>
                <a:gd name="T7" fmla="*/ 0 h 237"/>
                <a:gd name="T8" fmla="*/ 190 w 190"/>
                <a:gd name="T9" fmla="*/ 0 h 237"/>
                <a:gd name="T10" fmla="*/ 190 w 190"/>
                <a:gd name="T11" fmla="*/ 27 h 237"/>
                <a:gd name="T12" fmla="*/ 109 w 190"/>
                <a:gd name="T13" fmla="*/ 27 h 237"/>
                <a:gd name="T14" fmla="*/ 109 w 190"/>
                <a:gd name="T15" fmla="*/ 237 h 237"/>
                <a:gd name="T16" fmla="*/ 78 w 190"/>
                <a:gd name="T17" fmla="*/ 237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237"/>
                <a:gd name="T29" fmla="*/ 190 w 190"/>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237">
                  <a:moveTo>
                    <a:pt x="78" y="237"/>
                  </a:moveTo>
                  <a:lnTo>
                    <a:pt x="78" y="27"/>
                  </a:lnTo>
                  <a:lnTo>
                    <a:pt x="0" y="27"/>
                  </a:lnTo>
                  <a:lnTo>
                    <a:pt x="0" y="0"/>
                  </a:lnTo>
                  <a:lnTo>
                    <a:pt x="190" y="0"/>
                  </a:lnTo>
                  <a:lnTo>
                    <a:pt x="190" y="27"/>
                  </a:lnTo>
                  <a:lnTo>
                    <a:pt x="109" y="27"/>
                  </a:lnTo>
                  <a:lnTo>
                    <a:pt x="109" y="237"/>
                  </a:lnTo>
                  <a:lnTo>
                    <a:pt x="78" y="237"/>
                  </a:ln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0" name="Rectangle 432"/>
            <p:cNvSpPr>
              <a:spLocks noChangeArrowheads="1"/>
            </p:cNvSpPr>
            <p:nvPr/>
          </p:nvSpPr>
          <p:spPr bwMode="auto">
            <a:xfrm>
              <a:off x="14930" y="8360"/>
              <a:ext cx="33" cy="237"/>
            </a:xfrm>
            <a:prstGeom prst="rect">
              <a:avLst/>
            </a:prstGeom>
            <a:solidFill>
              <a:srgbClr val="666766"/>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1" name="Freeform 433"/>
            <p:cNvSpPr>
              <a:spLocks/>
            </p:cNvSpPr>
            <p:nvPr/>
          </p:nvSpPr>
          <p:spPr bwMode="auto">
            <a:xfrm>
              <a:off x="14994" y="8360"/>
              <a:ext cx="218" cy="237"/>
            </a:xfrm>
            <a:custGeom>
              <a:avLst/>
              <a:gdLst>
                <a:gd name="T0" fmla="*/ 98352 w 161"/>
                <a:gd name="T1" fmla="*/ 254007 h 175"/>
                <a:gd name="T2" fmla="*/ 0 w 161"/>
                <a:gd name="T3" fmla="*/ 0 h 175"/>
                <a:gd name="T4" fmla="*/ 36155 w 161"/>
                <a:gd name="T5" fmla="*/ 0 h 175"/>
                <a:gd name="T6" fmla="*/ 102029 w 161"/>
                <a:gd name="T7" fmla="*/ 184364 h 175"/>
                <a:gd name="T8" fmla="*/ 115095 w 161"/>
                <a:gd name="T9" fmla="*/ 225965 h 175"/>
                <a:gd name="T10" fmla="*/ 129088 w 161"/>
                <a:gd name="T11" fmla="*/ 184364 h 175"/>
                <a:gd name="T12" fmla="*/ 198407 w 161"/>
                <a:gd name="T13" fmla="*/ 0 h 175"/>
                <a:gd name="T14" fmla="*/ 231641 w 161"/>
                <a:gd name="T15" fmla="*/ 0 h 175"/>
                <a:gd name="T16" fmla="*/ 133172 w 161"/>
                <a:gd name="T17" fmla="*/ 254007 h 175"/>
                <a:gd name="T18" fmla="*/ 98352 w 161"/>
                <a:gd name="T19" fmla="*/ 254007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75"/>
                <a:gd name="T32" fmla="*/ 161 w 161"/>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75">
                  <a:moveTo>
                    <a:pt x="68" y="175"/>
                  </a:moveTo>
                  <a:cubicBezTo>
                    <a:pt x="0" y="0"/>
                    <a:pt x="0" y="0"/>
                    <a:pt x="0" y="0"/>
                  </a:cubicBezTo>
                  <a:cubicBezTo>
                    <a:pt x="25" y="0"/>
                    <a:pt x="25" y="0"/>
                    <a:pt x="25" y="0"/>
                  </a:cubicBezTo>
                  <a:cubicBezTo>
                    <a:pt x="71" y="127"/>
                    <a:pt x="71" y="127"/>
                    <a:pt x="71" y="127"/>
                  </a:cubicBezTo>
                  <a:cubicBezTo>
                    <a:pt x="74" y="137"/>
                    <a:pt x="77" y="147"/>
                    <a:pt x="80" y="156"/>
                  </a:cubicBezTo>
                  <a:cubicBezTo>
                    <a:pt x="83" y="146"/>
                    <a:pt x="86" y="137"/>
                    <a:pt x="89" y="127"/>
                  </a:cubicBezTo>
                  <a:cubicBezTo>
                    <a:pt x="137" y="0"/>
                    <a:pt x="137" y="0"/>
                    <a:pt x="137" y="0"/>
                  </a:cubicBezTo>
                  <a:cubicBezTo>
                    <a:pt x="161" y="0"/>
                    <a:pt x="161" y="0"/>
                    <a:pt x="161" y="0"/>
                  </a:cubicBezTo>
                  <a:cubicBezTo>
                    <a:pt x="92" y="175"/>
                    <a:pt x="92" y="175"/>
                    <a:pt x="92" y="175"/>
                  </a:cubicBezTo>
                  <a:lnTo>
                    <a:pt x="68" y="175"/>
                  </a:ln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52" name="Freeform 434"/>
            <p:cNvSpPr>
              <a:spLocks/>
            </p:cNvSpPr>
            <p:nvPr/>
          </p:nvSpPr>
          <p:spPr bwMode="auto">
            <a:xfrm>
              <a:off x="15241" y="8360"/>
              <a:ext cx="177" cy="237"/>
            </a:xfrm>
            <a:custGeom>
              <a:avLst/>
              <a:gdLst>
                <a:gd name="T0" fmla="*/ 0 w 177"/>
                <a:gd name="T1" fmla="*/ 237 h 237"/>
                <a:gd name="T2" fmla="*/ 0 w 177"/>
                <a:gd name="T3" fmla="*/ 0 h 237"/>
                <a:gd name="T4" fmla="*/ 172 w 177"/>
                <a:gd name="T5" fmla="*/ 0 h 237"/>
                <a:gd name="T6" fmla="*/ 172 w 177"/>
                <a:gd name="T7" fmla="*/ 27 h 237"/>
                <a:gd name="T8" fmla="*/ 31 w 177"/>
                <a:gd name="T9" fmla="*/ 27 h 237"/>
                <a:gd name="T10" fmla="*/ 31 w 177"/>
                <a:gd name="T11" fmla="*/ 100 h 237"/>
                <a:gd name="T12" fmla="*/ 163 w 177"/>
                <a:gd name="T13" fmla="*/ 100 h 237"/>
                <a:gd name="T14" fmla="*/ 163 w 177"/>
                <a:gd name="T15" fmla="*/ 128 h 237"/>
                <a:gd name="T16" fmla="*/ 31 w 177"/>
                <a:gd name="T17" fmla="*/ 128 h 237"/>
                <a:gd name="T18" fmla="*/ 31 w 177"/>
                <a:gd name="T19" fmla="*/ 210 h 237"/>
                <a:gd name="T20" fmla="*/ 177 w 177"/>
                <a:gd name="T21" fmla="*/ 210 h 237"/>
                <a:gd name="T22" fmla="*/ 177 w 177"/>
                <a:gd name="T23" fmla="*/ 237 h 237"/>
                <a:gd name="T24" fmla="*/ 0 w 177"/>
                <a:gd name="T25" fmla="*/ 237 h 2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237"/>
                <a:gd name="T41" fmla="*/ 177 w 177"/>
                <a:gd name="T42" fmla="*/ 237 h 2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237">
                  <a:moveTo>
                    <a:pt x="0" y="237"/>
                  </a:moveTo>
                  <a:lnTo>
                    <a:pt x="0" y="0"/>
                  </a:lnTo>
                  <a:lnTo>
                    <a:pt x="172" y="0"/>
                  </a:lnTo>
                  <a:lnTo>
                    <a:pt x="172" y="27"/>
                  </a:lnTo>
                  <a:lnTo>
                    <a:pt x="31" y="27"/>
                  </a:lnTo>
                  <a:lnTo>
                    <a:pt x="31" y="100"/>
                  </a:lnTo>
                  <a:lnTo>
                    <a:pt x="163" y="100"/>
                  </a:lnTo>
                  <a:lnTo>
                    <a:pt x="163" y="128"/>
                  </a:lnTo>
                  <a:lnTo>
                    <a:pt x="31" y="128"/>
                  </a:lnTo>
                  <a:lnTo>
                    <a:pt x="31" y="210"/>
                  </a:lnTo>
                  <a:lnTo>
                    <a:pt x="177" y="210"/>
                  </a:lnTo>
                  <a:lnTo>
                    <a:pt x="177" y="237"/>
                  </a:lnTo>
                  <a:lnTo>
                    <a:pt x="0" y="237"/>
                  </a:lnTo>
                  <a:close/>
                </a:path>
              </a:pathLst>
            </a:custGeom>
            <a:solidFill>
              <a:srgbClr val="666766"/>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19" name="Group 534"/>
          <p:cNvGrpSpPr>
            <a:grpSpLocks/>
          </p:cNvGrpSpPr>
          <p:nvPr/>
        </p:nvGrpSpPr>
        <p:grpSpPr bwMode="auto">
          <a:xfrm>
            <a:off x="3748814" y="1528168"/>
            <a:ext cx="1128565" cy="109538"/>
            <a:chOff x="2263" y="2659"/>
            <a:chExt cx="3780" cy="367"/>
          </a:xfrm>
        </p:grpSpPr>
        <p:sp>
          <p:nvSpPr>
            <p:cNvPr id="8433" name="Freeform 435"/>
            <p:cNvSpPr>
              <a:spLocks/>
            </p:cNvSpPr>
            <p:nvPr/>
          </p:nvSpPr>
          <p:spPr bwMode="auto">
            <a:xfrm>
              <a:off x="2263" y="2665"/>
              <a:ext cx="280" cy="354"/>
            </a:xfrm>
            <a:custGeom>
              <a:avLst/>
              <a:gdLst>
                <a:gd name="T0" fmla="*/ 0 w 280"/>
                <a:gd name="T1" fmla="*/ 354 h 354"/>
                <a:gd name="T2" fmla="*/ 0 w 280"/>
                <a:gd name="T3" fmla="*/ 0 h 354"/>
                <a:gd name="T4" fmla="*/ 49 w 280"/>
                <a:gd name="T5" fmla="*/ 0 h 354"/>
                <a:gd name="T6" fmla="*/ 235 w 280"/>
                <a:gd name="T7" fmla="*/ 278 h 354"/>
                <a:gd name="T8" fmla="*/ 235 w 280"/>
                <a:gd name="T9" fmla="*/ 0 h 354"/>
                <a:gd name="T10" fmla="*/ 280 w 280"/>
                <a:gd name="T11" fmla="*/ 0 h 354"/>
                <a:gd name="T12" fmla="*/ 280 w 280"/>
                <a:gd name="T13" fmla="*/ 354 h 354"/>
                <a:gd name="T14" fmla="*/ 232 w 280"/>
                <a:gd name="T15" fmla="*/ 354 h 354"/>
                <a:gd name="T16" fmla="*/ 47 w 280"/>
                <a:gd name="T17" fmla="*/ 76 h 354"/>
                <a:gd name="T18" fmla="*/ 47 w 280"/>
                <a:gd name="T19" fmla="*/ 354 h 354"/>
                <a:gd name="T20" fmla="*/ 0 w 280"/>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0"/>
                <a:gd name="T34" fmla="*/ 0 h 354"/>
                <a:gd name="T35" fmla="*/ 280 w 280"/>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0" h="354">
                  <a:moveTo>
                    <a:pt x="0" y="354"/>
                  </a:moveTo>
                  <a:lnTo>
                    <a:pt x="0" y="0"/>
                  </a:lnTo>
                  <a:lnTo>
                    <a:pt x="49" y="0"/>
                  </a:lnTo>
                  <a:lnTo>
                    <a:pt x="235" y="278"/>
                  </a:lnTo>
                  <a:lnTo>
                    <a:pt x="235" y="0"/>
                  </a:lnTo>
                  <a:lnTo>
                    <a:pt x="280" y="0"/>
                  </a:lnTo>
                  <a:lnTo>
                    <a:pt x="280" y="354"/>
                  </a:lnTo>
                  <a:lnTo>
                    <a:pt x="232" y="354"/>
                  </a:lnTo>
                  <a:lnTo>
                    <a:pt x="47" y="76"/>
                  </a:lnTo>
                  <a:lnTo>
                    <a:pt x="47"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4" name="Freeform 436"/>
            <p:cNvSpPr>
              <a:spLocks/>
            </p:cNvSpPr>
            <p:nvPr/>
          </p:nvSpPr>
          <p:spPr bwMode="auto">
            <a:xfrm>
              <a:off x="2623" y="2665"/>
              <a:ext cx="264" cy="354"/>
            </a:xfrm>
            <a:custGeom>
              <a:avLst/>
              <a:gdLst>
                <a:gd name="T0" fmla="*/ 0 w 264"/>
                <a:gd name="T1" fmla="*/ 354 h 354"/>
                <a:gd name="T2" fmla="*/ 0 w 264"/>
                <a:gd name="T3" fmla="*/ 0 h 354"/>
                <a:gd name="T4" fmla="*/ 256 w 264"/>
                <a:gd name="T5" fmla="*/ 0 h 354"/>
                <a:gd name="T6" fmla="*/ 256 w 264"/>
                <a:gd name="T7" fmla="*/ 42 h 354"/>
                <a:gd name="T8" fmla="*/ 47 w 264"/>
                <a:gd name="T9" fmla="*/ 42 h 354"/>
                <a:gd name="T10" fmla="*/ 47 w 264"/>
                <a:gd name="T11" fmla="*/ 151 h 354"/>
                <a:gd name="T12" fmla="*/ 243 w 264"/>
                <a:gd name="T13" fmla="*/ 151 h 354"/>
                <a:gd name="T14" fmla="*/ 243 w 264"/>
                <a:gd name="T15" fmla="*/ 192 h 354"/>
                <a:gd name="T16" fmla="*/ 47 w 264"/>
                <a:gd name="T17" fmla="*/ 192 h 354"/>
                <a:gd name="T18" fmla="*/ 47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7" y="42"/>
                  </a:lnTo>
                  <a:lnTo>
                    <a:pt x="47" y="151"/>
                  </a:lnTo>
                  <a:lnTo>
                    <a:pt x="243" y="151"/>
                  </a:lnTo>
                  <a:lnTo>
                    <a:pt x="243" y="192"/>
                  </a:lnTo>
                  <a:lnTo>
                    <a:pt x="47" y="192"/>
                  </a:lnTo>
                  <a:lnTo>
                    <a:pt x="47"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5" name="Freeform 437"/>
            <p:cNvSpPr>
              <a:spLocks/>
            </p:cNvSpPr>
            <p:nvPr/>
          </p:nvSpPr>
          <p:spPr bwMode="auto">
            <a:xfrm>
              <a:off x="2920" y="2665"/>
              <a:ext cx="456" cy="354"/>
            </a:xfrm>
            <a:custGeom>
              <a:avLst/>
              <a:gdLst>
                <a:gd name="T0" fmla="*/ 105774 w 336"/>
                <a:gd name="T1" fmla="*/ 392015 h 261"/>
                <a:gd name="T2" fmla="*/ 0 w 336"/>
                <a:gd name="T3" fmla="*/ 0 h 261"/>
                <a:gd name="T4" fmla="*/ 53782 w 336"/>
                <a:gd name="T5" fmla="*/ 0 h 261"/>
                <a:gd name="T6" fmla="*/ 114201 w 336"/>
                <a:gd name="T7" fmla="*/ 256946 h 261"/>
                <a:gd name="T8" fmla="*/ 131719 w 336"/>
                <a:gd name="T9" fmla="*/ 338389 h 261"/>
                <a:gd name="T10" fmla="*/ 150038 w 336"/>
                <a:gd name="T11" fmla="*/ 264173 h 261"/>
                <a:gd name="T12" fmla="*/ 226275 w 336"/>
                <a:gd name="T13" fmla="*/ 0 h 261"/>
                <a:gd name="T14" fmla="*/ 288979 w 336"/>
                <a:gd name="T15" fmla="*/ 0 h 261"/>
                <a:gd name="T16" fmla="*/ 345869 w 336"/>
                <a:gd name="T17" fmla="*/ 199135 h 261"/>
                <a:gd name="T18" fmla="*/ 377104 w 336"/>
                <a:gd name="T19" fmla="*/ 338389 h 261"/>
                <a:gd name="T20" fmla="*/ 396385 w 336"/>
                <a:gd name="T21" fmla="*/ 251885 h 261"/>
                <a:gd name="T22" fmla="*/ 459018 w 336"/>
                <a:gd name="T23" fmla="*/ 0 h 261"/>
                <a:gd name="T24" fmla="*/ 512249 w 336"/>
                <a:gd name="T25" fmla="*/ 0 h 261"/>
                <a:gd name="T26" fmla="*/ 402468 w 336"/>
                <a:gd name="T27" fmla="*/ 392015 h 261"/>
                <a:gd name="T28" fmla="*/ 352295 w 336"/>
                <a:gd name="T29" fmla="*/ 392015 h 261"/>
                <a:gd name="T30" fmla="*/ 268156 w 336"/>
                <a:gd name="T31" fmla="*/ 93419 h 261"/>
                <a:gd name="T32" fmla="*/ 255562 w 336"/>
                <a:gd name="T33" fmla="*/ 47470 h 261"/>
                <a:gd name="T34" fmla="*/ 243984 w 336"/>
                <a:gd name="T35" fmla="*/ 93419 h 261"/>
                <a:gd name="T36" fmla="*/ 160604 w 336"/>
                <a:gd name="T37" fmla="*/ 392015 h 261"/>
                <a:gd name="T38" fmla="*/ 105774 w 336"/>
                <a:gd name="T39" fmla="*/ 392015 h 2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261"/>
                <a:gd name="T62" fmla="*/ 336 w 336"/>
                <a:gd name="T63" fmla="*/ 261 h 2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261">
                  <a:moveTo>
                    <a:pt x="69" y="261"/>
                  </a:moveTo>
                  <a:cubicBezTo>
                    <a:pt x="0" y="0"/>
                    <a:pt x="0" y="0"/>
                    <a:pt x="0" y="0"/>
                  </a:cubicBezTo>
                  <a:cubicBezTo>
                    <a:pt x="35" y="0"/>
                    <a:pt x="35" y="0"/>
                    <a:pt x="35" y="0"/>
                  </a:cubicBezTo>
                  <a:cubicBezTo>
                    <a:pt x="75" y="171"/>
                    <a:pt x="75" y="171"/>
                    <a:pt x="75" y="171"/>
                  </a:cubicBezTo>
                  <a:cubicBezTo>
                    <a:pt x="79" y="189"/>
                    <a:pt x="83" y="207"/>
                    <a:pt x="86" y="225"/>
                  </a:cubicBezTo>
                  <a:cubicBezTo>
                    <a:pt x="93" y="197"/>
                    <a:pt x="97" y="181"/>
                    <a:pt x="98" y="176"/>
                  </a:cubicBezTo>
                  <a:cubicBezTo>
                    <a:pt x="148" y="0"/>
                    <a:pt x="148" y="0"/>
                    <a:pt x="148" y="0"/>
                  </a:cubicBezTo>
                  <a:cubicBezTo>
                    <a:pt x="189" y="0"/>
                    <a:pt x="189" y="0"/>
                    <a:pt x="189" y="0"/>
                  </a:cubicBezTo>
                  <a:cubicBezTo>
                    <a:pt x="227" y="132"/>
                    <a:pt x="227" y="132"/>
                    <a:pt x="227" y="132"/>
                  </a:cubicBezTo>
                  <a:cubicBezTo>
                    <a:pt x="236" y="165"/>
                    <a:pt x="243" y="196"/>
                    <a:pt x="247" y="225"/>
                  </a:cubicBezTo>
                  <a:cubicBezTo>
                    <a:pt x="250" y="208"/>
                    <a:pt x="255" y="189"/>
                    <a:pt x="260" y="168"/>
                  </a:cubicBezTo>
                  <a:cubicBezTo>
                    <a:pt x="301" y="0"/>
                    <a:pt x="301" y="0"/>
                    <a:pt x="301" y="0"/>
                  </a:cubicBezTo>
                  <a:cubicBezTo>
                    <a:pt x="336" y="0"/>
                    <a:pt x="336" y="0"/>
                    <a:pt x="336" y="0"/>
                  </a:cubicBezTo>
                  <a:cubicBezTo>
                    <a:pt x="264" y="261"/>
                    <a:pt x="264" y="261"/>
                    <a:pt x="264" y="261"/>
                  </a:cubicBezTo>
                  <a:cubicBezTo>
                    <a:pt x="231" y="261"/>
                    <a:pt x="231" y="261"/>
                    <a:pt x="231" y="261"/>
                  </a:cubicBezTo>
                  <a:cubicBezTo>
                    <a:pt x="176" y="62"/>
                    <a:pt x="176" y="62"/>
                    <a:pt x="176" y="62"/>
                  </a:cubicBezTo>
                  <a:cubicBezTo>
                    <a:pt x="171" y="46"/>
                    <a:pt x="168" y="35"/>
                    <a:pt x="168" y="32"/>
                  </a:cubicBezTo>
                  <a:cubicBezTo>
                    <a:pt x="165" y="44"/>
                    <a:pt x="162" y="54"/>
                    <a:pt x="160" y="62"/>
                  </a:cubicBezTo>
                  <a:cubicBezTo>
                    <a:pt x="105" y="261"/>
                    <a:pt x="105" y="261"/>
                    <a:pt x="105" y="261"/>
                  </a:cubicBezTo>
                  <a:lnTo>
                    <a:pt x="69" y="26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6" name="Freeform 438"/>
            <p:cNvSpPr>
              <a:spLocks/>
            </p:cNvSpPr>
            <p:nvPr/>
          </p:nvSpPr>
          <p:spPr bwMode="auto">
            <a:xfrm>
              <a:off x="3559" y="2665"/>
              <a:ext cx="239" cy="354"/>
            </a:xfrm>
            <a:custGeom>
              <a:avLst/>
              <a:gdLst>
                <a:gd name="T0" fmla="*/ 0 w 239"/>
                <a:gd name="T1" fmla="*/ 354 h 354"/>
                <a:gd name="T2" fmla="*/ 0 w 239"/>
                <a:gd name="T3" fmla="*/ 0 h 354"/>
                <a:gd name="T4" fmla="*/ 239 w 239"/>
                <a:gd name="T5" fmla="*/ 0 h 354"/>
                <a:gd name="T6" fmla="*/ 239 w 239"/>
                <a:gd name="T7" fmla="*/ 42 h 354"/>
                <a:gd name="T8" fmla="*/ 47 w 239"/>
                <a:gd name="T9" fmla="*/ 42 h 354"/>
                <a:gd name="T10" fmla="*/ 47 w 239"/>
                <a:gd name="T11" fmla="*/ 152 h 354"/>
                <a:gd name="T12" fmla="*/ 213 w 239"/>
                <a:gd name="T13" fmla="*/ 152 h 354"/>
                <a:gd name="T14" fmla="*/ 213 w 239"/>
                <a:gd name="T15" fmla="*/ 194 h 354"/>
                <a:gd name="T16" fmla="*/ 47 w 239"/>
                <a:gd name="T17" fmla="*/ 194 h 354"/>
                <a:gd name="T18" fmla="*/ 47 w 239"/>
                <a:gd name="T19" fmla="*/ 354 h 354"/>
                <a:gd name="T20" fmla="*/ 0 w 239"/>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9"/>
                <a:gd name="T34" fmla="*/ 0 h 354"/>
                <a:gd name="T35" fmla="*/ 239 w 239"/>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9" h="354">
                  <a:moveTo>
                    <a:pt x="0" y="354"/>
                  </a:moveTo>
                  <a:lnTo>
                    <a:pt x="0" y="0"/>
                  </a:lnTo>
                  <a:lnTo>
                    <a:pt x="239" y="0"/>
                  </a:lnTo>
                  <a:lnTo>
                    <a:pt x="239" y="42"/>
                  </a:lnTo>
                  <a:lnTo>
                    <a:pt x="47" y="42"/>
                  </a:lnTo>
                  <a:lnTo>
                    <a:pt x="47" y="152"/>
                  </a:lnTo>
                  <a:lnTo>
                    <a:pt x="213" y="152"/>
                  </a:lnTo>
                  <a:lnTo>
                    <a:pt x="213" y="194"/>
                  </a:lnTo>
                  <a:lnTo>
                    <a:pt x="47" y="194"/>
                  </a:lnTo>
                  <a:lnTo>
                    <a:pt x="47"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7" name="Freeform 439"/>
            <p:cNvSpPr>
              <a:spLocks noEditPoints="1"/>
            </p:cNvSpPr>
            <p:nvPr/>
          </p:nvSpPr>
          <p:spPr bwMode="auto">
            <a:xfrm>
              <a:off x="3860" y="2665"/>
              <a:ext cx="312" cy="354"/>
            </a:xfrm>
            <a:custGeom>
              <a:avLst/>
              <a:gdLst>
                <a:gd name="T0" fmla="*/ 0 w 230"/>
                <a:gd name="T1" fmla="*/ 392015 h 261"/>
                <a:gd name="T2" fmla="*/ 0 w 230"/>
                <a:gd name="T3" fmla="*/ 0 h 261"/>
                <a:gd name="T4" fmla="*/ 174563 w 230"/>
                <a:gd name="T5" fmla="*/ 0 h 261"/>
                <a:gd name="T6" fmla="*/ 254709 w 230"/>
                <a:gd name="T7" fmla="*/ 9999 h 261"/>
                <a:gd name="T8" fmla="*/ 298581 w 230"/>
                <a:gd name="T9" fmla="*/ 47470 h 261"/>
                <a:gd name="T10" fmla="*/ 314991 w 230"/>
                <a:gd name="T11" fmla="*/ 105877 h 261"/>
                <a:gd name="T12" fmla="*/ 287583 w 230"/>
                <a:gd name="T13" fmla="*/ 177160 h 261"/>
                <a:gd name="T14" fmla="*/ 203127 w 230"/>
                <a:gd name="T15" fmla="*/ 213294 h 261"/>
                <a:gd name="T16" fmla="*/ 236017 w 230"/>
                <a:gd name="T17" fmla="*/ 233089 h 261"/>
                <a:gd name="T18" fmla="*/ 278152 w 230"/>
                <a:gd name="T19" fmla="*/ 285719 h 261"/>
                <a:gd name="T20" fmla="*/ 346871 w 230"/>
                <a:gd name="T21" fmla="*/ 392015 h 261"/>
                <a:gd name="T22" fmla="*/ 282490 w 230"/>
                <a:gd name="T23" fmla="*/ 392015 h 261"/>
                <a:gd name="T24" fmla="*/ 228571 w 230"/>
                <a:gd name="T25" fmla="*/ 311311 h 261"/>
                <a:gd name="T26" fmla="*/ 190750 w 230"/>
                <a:gd name="T27" fmla="*/ 256946 h 261"/>
                <a:gd name="T28" fmla="*/ 165600 w 230"/>
                <a:gd name="T29" fmla="*/ 230084 h 261"/>
                <a:gd name="T30" fmla="*/ 142440 w 230"/>
                <a:gd name="T31" fmla="*/ 219526 h 261"/>
                <a:gd name="T32" fmla="*/ 113168 w 230"/>
                <a:gd name="T33" fmla="*/ 217890 h 261"/>
                <a:gd name="T34" fmla="*/ 50878 w 230"/>
                <a:gd name="T35" fmla="*/ 217890 h 261"/>
                <a:gd name="T36" fmla="*/ 50878 w 230"/>
                <a:gd name="T37" fmla="*/ 392015 h 261"/>
                <a:gd name="T38" fmla="*/ 0 w 230"/>
                <a:gd name="T39" fmla="*/ 392015 h 261"/>
                <a:gd name="T40" fmla="*/ 50878 w 230"/>
                <a:gd name="T41" fmla="*/ 173463 h 261"/>
                <a:gd name="T42" fmla="*/ 164747 w 230"/>
                <a:gd name="T43" fmla="*/ 173463 h 261"/>
                <a:gd name="T44" fmla="*/ 220108 w 230"/>
                <a:gd name="T45" fmla="*/ 165264 h 261"/>
                <a:gd name="T46" fmla="*/ 250144 w 230"/>
                <a:gd name="T47" fmla="*/ 142393 h 261"/>
                <a:gd name="T48" fmla="*/ 261158 w 230"/>
                <a:gd name="T49" fmla="*/ 105877 h 261"/>
                <a:gd name="T50" fmla="*/ 241084 w 230"/>
                <a:gd name="T51" fmla="*/ 62248 h 261"/>
                <a:gd name="T52" fmla="*/ 176957 w 230"/>
                <a:gd name="T53" fmla="*/ 43398 h 261"/>
                <a:gd name="T54" fmla="*/ 50878 w 230"/>
                <a:gd name="T55" fmla="*/ 43398 h 261"/>
                <a:gd name="T56" fmla="*/ 50878 w 230"/>
                <a:gd name="T57" fmla="*/ 173463 h 2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1"/>
                <a:gd name="T89" fmla="*/ 230 w 230"/>
                <a:gd name="T90" fmla="*/ 261 h 2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1">
                  <a:moveTo>
                    <a:pt x="0" y="261"/>
                  </a:moveTo>
                  <a:cubicBezTo>
                    <a:pt x="0" y="0"/>
                    <a:pt x="0" y="0"/>
                    <a:pt x="0" y="0"/>
                  </a:cubicBezTo>
                  <a:cubicBezTo>
                    <a:pt x="116" y="0"/>
                    <a:pt x="116" y="0"/>
                    <a:pt x="116" y="0"/>
                  </a:cubicBezTo>
                  <a:cubicBezTo>
                    <a:pt x="139" y="0"/>
                    <a:pt x="157" y="2"/>
                    <a:pt x="169" y="7"/>
                  </a:cubicBezTo>
                  <a:cubicBezTo>
                    <a:pt x="181" y="12"/>
                    <a:pt x="191" y="20"/>
                    <a:pt x="198" y="32"/>
                  </a:cubicBezTo>
                  <a:cubicBezTo>
                    <a:pt x="205" y="44"/>
                    <a:pt x="209" y="57"/>
                    <a:pt x="209" y="71"/>
                  </a:cubicBezTo>
                  <a:cubicBezTo>
                    <a:pt x="209" y="90"/>
                    <a:pt x="203" y="105"/>
                    <a:pt x="191" y="118"/>
                  </a:cubicBezTo>
                  <a:cubicBezTo>
                    <a:pt x="179" y="131"/>
                    <a:pt x="160" y="139"/>
                    <a:pt x="135" y="142"/>
                  </a:cubicBezTo>
                  <a:cubicBezTo>
                    <a:pt x="144" y="147"/>
                    <a:pt x="151" y="151"/>
                    <a:pt x="156" y="155"/>
                  </a:cubicBezTo>
                  <a:cubicBezTo>
                    <a:pt x="166" y="165"/>
                    <a:pt x="176" y="176"/>
                    <a:pt x="185" y="190"/>
                  </a:cubicBezTo>
                  <a:cubicBezTo>
                    <a:pt x="230" y="261"/>
                    <a:pt x="230" y="261"/>
                    <a:pt x="230" y="261"/>
                  </a:cubicBezTo>
                  <a:cubicBezTo>
                    <a:pt x="187" y="261"/>
                    <a:pt x="187" y="261"/>
                    <a:pt x="187" y="261"/>
                  </a:cubicBezTo>
                  <a:cubicBezTo>
                    <a:pt x="152" y="207"/>
                    <a:pt x="152" y="207"/>
                    <a:pt x="152" y="207"/>
                  </a:cubicBezTo>
                  <a:cubicBezTo>
                    <a:pt x="142" y="191"/>
                    <a:pt x="134" y="179"/>
                    <a:pt x="127" y="171"/>
                  </a:cubicBezTo>
                  <a:cubicBezTo>
                    <a:pt x="121" y="163"/>
                    <a:pt x="115" y="157"/>
                    <a:pt x="110" y="153"/>
                  </a:cubicBezTo>
                  <a:cubicBezTo>
                    <a:pt x="104" y="150"/>
                    <a:pt x="99" y="148"/>
                    <a:pt x="94" y="146"/>
                  </a:cubicBezTo>
                  <a:cubicBezTo>
                    <a:pt x="90" y="146"/>
                    <a:pt x="83" y="145"/>
                    <a:pt x="75" y="145"/>
                  </a:cubicBezTo>
                  <a:cubicBezTo>
                    <a:pt x="34" y="145"/>
                    <a:pt x="34" y="145"/>
                    <a:pt x="34" y="145"/>
                  </a:cubicBezTo>
                  <a:cubicBezTo>
                    <a:pt x="34" y="261"/>
                    <a:pt x="34" y="261"/>
                    <a:pt x="34" y="261"/>
                  </a:cubicBezTo>
                  <a:lnTo>
                    <a:pt x="0" y="261"/>
                  </a:lnTo>
                  <a:close/>
                  <a:moveTo>
                    <a:pt x="34" y="115"/>
                  </a:moveTo>
                  <a:cubicBezTo>
                    <a:pt x="109" y="115"/>
                    <a:pt x="109" y="115"/>
                    <a:pt x="109" y="115"/>
                  </a:cubicBezTo>
                  <a:cubicBezTo>
                    <a:pt x="125" y="115"/>
                    <a:pt x="137" y="114"/>
                    <a:pt x="146" y="110"/>
                  </a:cubicBezTo>
                  <a:cubicBezTo>
                    <a:pt x="155" y="107"/>
                    <a:pt x="161" y="102"/>
                    <a:pt x="166" y="95"/>
                  </a:cubicBezTo>
                  <a:cubicBezTo>
                    <a:pt x="171" y="87"/>
                    <a:pt x="173" y="80"/>
                    <a:pt x="173" y="71"/>
                  </a:cubicBezTo>
                  <a:cubicBezTo>
                    <a:pt x="173" y="59"/>
                    <a:pt x="169" y="49"/>
                    <a:pt x="160" y="41"/>
                  </a:cubicBezTo>
                  <a:cubicBezTo>
                    <a:pt x="151" y="33"/>
                    <a:pt x="136" y="29"/>
                    <a:pt x="117" y="29"/>
                  </a:cubicBezTo>
                  <a:cubicBezTo>
                    <a:pt x="34" y="29"/>
                    <a:pt x="34" y="29"/>
                    <a:pt x="34" y="29"/>
                  </a:cubicBezTo>
                  <a:lnTo>
                    <a:pt x="34" y="1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8" name="Freeform 440"/>
            <p:cNvSpPr>
              <a:spLocks noEditPoints="1"/>
            </p:cNvSpPr>
            <p:nvPr/>
          </p:nvSpPr>
          <p:spPr bwMode="auto">
            <a:xfrm>
              <a:off x="4202" y="2659"/>
              <a:ext cx="339" cy="367"/>
            </a:xfrm>
            <a:custGeom>
              <a:avLst/>
              <a:gdLst>
                <a:gd name="T0" fmla="*/ 0 w 250"/>
                <a:gd name="T1" fmla="*/ 200898 h 271"/>
                <a:gd name="T2" fmla="*/ 52121 w 250"/>
                <a:gd name="T3" fmla="*/ 53810 h 271"/>
                <a:gd name="T4" fmla="*/ 187513 w 250"/>
                <a:gd name="T5" fmla="*/ 0 h 271"/>
                <a:gd name="T6" fmla="*/ 285263 w 250"/>
                <a:gd name="T7" fmla="*/ 26347 h 271"/>
                <a:gd name="T8" fmla="*/ 351534 w 250"/>
                <a:gd name="T9" fmla="*/ 95809 h 271"/>
                <a:gd name="T10" fmla="*/ 373730 w 250"/>
                <a:gd name="T11" fmla="*/ 196562 h 271"/>
                <a:gd name="T12" fmla="*/ 349463 w 250"/>
                <a:gd name="T13" fmla="*/ 299037 h 271"/>
                <a:gd name="T14" fmla="*/ 282070 w 250"/>
                <a:gd name="T15" fmla="*/ 367888 h 271"/>
                <a:gd name="T16" fmla="*/ 187513 w 250"/>
                <a:gd name="T17" fmla="*/ 392272 h 271"/>
                <a:gd name="T18" fmla="*/ 87090 w 250"/>
                <a:gd name="T19" fmla="*/ 367034 h 271"/>
                <a:gd name="T20" fmla="*/ 22244 w 250"/>
                <a:gd name="T21" fmla="*/ 295050 h 271"/>
                <a:gd name="T22" fmla="*/ 0 w 250"/>
                <a:gd name="T23" fmla="*/ 200898 h 271"/>
                <a:gd name="T24" fmla="*/ 53299 w 250"/>
                <a:gd name="T25" fmla="*/ 200898 h 271"/>
                <a:gd name="T26" fmla="*/ 91664 w 250"/>
                <a:gd name="T27" fmla="*/ 309883 h 271"/>
                <a:gd name="T28" fmla="*/ 187513 w 250"/>
                <a:gd name="T29" fmla="*/ 347850 h 271"/>
                <a:gd name="T30" fmla="*/ 282070 w 250"/>
                <a:gd name="T31" fmla="*/ 309883 h 271"/>
                <a:gd name="T32" fmla="*/ 319357 w 250"/>
                <a:gd name="T33" fmla="*/ 196562 h 271"/>
                <a:gd name="T34" fmla="*/ 305607 w 250"/>
                <a:gd name="T35" fmla="*/ 115482 h 271"/>
                <a:gd name="T36" fmla="*/ 255965 w 250"/>
                <a:gd name="T37" fmla="*/ 62203 h 271"/>
                <a:gd name="T38" fmla="*/ 188583 w 250"/>
                <a:gd name="T39" fmla="*/ 44105 h 271"/>
                <a:gd name="T40" fmla="*/ 92608 w 250"/>
                <a:gd name="T41" fmla="*/ 78828 h 271"/>
                <a:gd name="T42" fmla="*/ 53299 w 250"/>
                <a:gd name="T43" fmla="*/ 200898 h 2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0"/>
                <a:gd name="T67" fmla="*/ 0 h 271"/>
                <a:gd name="T68" fmla="*/ 250 w 250"/>
                <a:gd name="T69" fmla="*/ 271 h 2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0" h="271">
                  <a:moveTo>
                    <a:pt x="0" y="139"/>
                  </a:moveTo>
                  <a:cubicBezTo>
                    <a:pt x="0" y="96"/>
                    <a:pt x="12" y="62"/>
                    <a:pt x="35" y="37"/>
                  </a:cubicBezTo>
                  <a:cubicBezTo>
                    <a:pt x="59" y="13"/>
                    <a:pt x="89" y="0"/>
                    <a:pt x="125" y="0"/>
                  </a:cubicBezTo>
                  <a:cubicBezTo>
                    <a:pt x="150" y="0"/>
                    <a:pt x="171" y="6"/>
                    <a:pt x="191" y="18"/>
                  </a:cubicBezTo>
                  <a:cubicBezTo>
                    <a:pt x="210" y="29"/>
                    <a:pt x="225" y="45"/>
                    <a:pt x="235" y="66"/>
                  </a:cubicBezTo>
                  <a:cubicBezTo>
                    <a:pt x="245" y="86"/>
                    <a:pt x="250" y="110"/>
                    <a:pt x="250" y="136"/>
                  </a:cubicBezTo>
                  <a:cubicBezTo>
                    <a:pt x="250" y="162"/>
                    <a:pt x="245" y="186"/>
                    <a:pt x="234" y="207"/>
                  </a:cubicBezTo>
                  <a:cubicBezTo>
                    <a:pt x="223" y="228"/>
                    <a:pt x="208" y="244"/>
                    <a:pt x="189" y="254"/>
                  </a:cubicBezTo>
                  <a:cubicBezTo>
                    <a:pt x="169" y="265"/>
                    <a:pt x="148" y="271"/>
                    <a:pt x="125" y="271"/>
                  </a:cubicBezTo>
                  <a:cubicBezTo>
                    <a:pt x="101" y="271"/>
                    <a:pt x="79" y="265"/>
                    <a:pt x="59" y="253"/>
                  </a:cubicBezTo>
                  <a:cubicBezTo>
                    <a:pt x="40" y="241"/>
                    <a:pt x="25" y="225"/>
                    <a:pt x="15" y="204"/>
                  </a:cubicBezTo>
                  <a:cubicBezTo>
                    <a:pt x="5" y="184"/>
                    <a:pt x="0" y="162"/>
                    <a:pt x="0" y="139"/>
                  </a:cubicBezTo>
                  <a:close/>
                  <a:moveTo>
                    <a:pt x="36" y="139"/>
                  </a:moveTo>
                  <a:cubicBezTo>
                    <a:pt x="36" y="171"/>
                    <a:pt x="44" y="196"/>
                    <a:pt x="61" y="214"/>
                  </a:cubicBezTo>
                  <a:cubicBezTo>
                    <a:pt x="78" y="232"/>
                    <a:pt x="100" y="241"/>
                    <a:pt x="125" y="241"/>
                  </a:cubicBezTo>
                  <a:cubicBezTo>
                    <a:pt x="151" y="241"/>
                    <a:pt x="172" y="232"/>
                    <a:pt x="189" y="214"/>
                  </a:cubicBezTo>
                  <a:cubicBezTo>
                    <a:pt x="206" y="195"/>
                    <a:pt x="214" y="169"/>
                    <a:pt x="214" y="136"/>
                  </a:cubicBezTo>
                  <a:cubicBezTo>
                    <a:pt x="214" y="114"/>
                    <a:pt x="211" y="96"/>
                    <a:pt x="204" y="80"/>
                  </a:cubicBezTo>
                  <a:cubicBezTo>
                    <a:pt x="197" y="64"/>
                    <a:pt x="186" y="52"/>
                    <a:pt x="172" y="43"/>
                  </a:cubicBezTo>
                  <a:cubicBezTo>
                    <a:pt x="158" y="34"/>
                    <a:pt x="143" y="30"/>
                    <a:pt x="126" y="30"/>
                  </a:cubicBezTo>
                  <a:cubicBezTo>
                    <a:pt x="101" y="30"/>
                    <a:pt x="80" y="39"/>
                    <a:pt x="62" y="55"/>
                  </a:cubicBezTo>
                  <a:cubicBezTo>
                    <a:pt x="45" y="72"/>
                    <a:pt x="36" y="100"/>
                    <a:pt x="36" y="139"/>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9" name="Freeform 441"/>
            <p:cNvSpPr>
              <a:spLocks/>
            </p:cNvSpPr>
            <p:nvPr/>
          </p:nvSpPr>
          <p:spPr bwMode="auto">
            <a:xfrm>
              <a:off x="4601" y="2665"/>
              <a:ext cx="279" cy="354"/>
            </a:xfrm>
            <a:custGeom>
              <a:avLst/>
              <a:gdLst>
                <a:gd name="T0" fmla="*/ 0 w 279"/>
                <a:gd name="T1" fmla="*/ 354 h 354"/>
                <a:gd name="T2" fmla="*/ 0 w 279"/>
                <a:gd name="T3" fmla="*/ 0 h 354"/>
                <a:gd name="T4" fmla="*/ 48 w 279"/>
                <a:gd name="T5" fmla="*/ 0 h 354"/>
                <a:gd name="T6" fmla="*/ 234 w 279"/>
                <a:gd name="T7" fmla="*/ 278 h 354"/>
                <a:gd name="T8" fmla="*/ 234 w 279"/>
                <a:gd name="T9" fmla="*/ 0 h 354"/>
                <a:gd name="T10" fmla="*/ 279 w 279"/>
                <a:gd name="T11" fmla="*/ 0 h 354"/>
                <a:gd name="T12" fmla="*/ 279 w 279"/>
                <a:gd name="T13" fmla="*/ 354 h 354"/>
                <a:gd name="T14" fmla="*/ 232 w 279"/>
                <a:gd name="T15" fmla="*/ 354 h 354"/>
                <a:gd name="T16" fmla="*/ 44 w 279"/>
                <a:gd name="T17" fmla="*/ 76 h 354"/>
                <a:gd name="T18" fmla="*/ 44 w 279"/>
                <a:gd name="T19" fmla="*/ 354 h 354"/>
                <a:gd name="T20" fmla="*/ 0 w 279"/>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
                <a:gd name="T34" fmla="*/ 0 h 354"/>
                <a:gd name="T35" fmla="*/ 279 w 279"/>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 h="354">
                  <a:moveTo>
                    <a:pt x="0" y="354"/>
                  </a:moveTo>
                  <a:lnTo>
                    <a:pt x="0" y="0"/>
                  </a:lnTo>
                  <a:lnTo>
                    <a:pt x="48" y="0"/>
                  </a:lnTo>
                  <a:lnTo>
                    <a:pt x="234" y="278"/>
                  </a:lnTo>
                  <a:lnTo>
                    <a:pt x="234" y="0"/>
                  </a:lnTo>
                  <a:lnTo>
                    <a:pt x="279" y="0"/>
                  </a:lnTo>
                  <a:lnTo>
                    <a:pt x="279" y="354"/>
                  </a:lnTo>
                  <a:lnTo>
                    <a:pt x="232" y="354"/>
                  </a:lnTo>
                  <a:lnTo>
                    <a:pt x="44" y="76"/>
                  </a:lnTo>
                  <a:lnTo>
                    <a:pt x="4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0" name="Freeform 442"/>
            <p:cNvSpPr>
              <a:spLocks/>
            </p:cNvSpPr>
            <p:nvPr/>
          </p:nvSpPr>
          <p:spPr bwMode="auto">
            <a:xfrm>
              <a:off x="4933" y="2665"/>
              <a:ext cx="281" cy="354"/>
            </a:xfrm>
            <a:custGeom>
              <a:avLst/>
              <a:gdLst>
                <a:gd name="T0" fmla="*/ 117 w 281"/>
                <a:gd name="T1" fmla="*/ 354 h 354"/>
                <a:gd name="T2" fmla="*/ 117 w 281"/>
                <a:gd name="T3" fmla="*/ 42 h 354"/>
                <a:gd name="T4" fmla="*/ 0 w 281"/>
                <a:gd name="T5" fmla="*/ 42 h 354"/>
                <a:gd name="T6" fmla="*/ 0 w 281"/>
                <a:gd name="T7" fmla="*/ 0 h 354"/>
                <a:gd name="T8" fmla="*/ 281 w 281"/>
                <a:gd name="T9" fmla="*/ 0 h 354"/>
                <a:gd name="T10" fmla="*/ 281 w 281"/>
                <a:gd name="T11" fmla="*/ 42 h 354"/>
                <a:gd name="T12" fmla="*/ 163 w 281"/>
                <a:gd name="T13" fmla="*/ 42 h 354"/>
                <a:gd name="T14" fmla="*/ 163 w 281"/>
                <a:gd name="T15" fmla="*/ 354 h 354"/>
                <a:gd name="T16" fmla="*/ 117 w 281"/>
                <a:gd name="T17" fmla="*/ 354 h 3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4"/>
                <a:gd name="T29" fmla="*/ 281 w 281"/>
                <a:gd name="T30" fmla="*/ 354 h 3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4">
                  <a:moveTo>
                    <a:pt x="117" y="354"/>
                  </a:moveTo>
                  <a:lnTo>
                    <a:pt x="117" y="42"/>
                  </a:lnTo>
                  <a:lnTo>
                    <a:pt x="0" y="42"/>
                  </a:lnTo>
                  <a:lnTo>
                    <a:pt x="0" y="0"/>
                  </a:lnTo>
                  <a:lnTo>
                    <a:pt x="281" y="0"/>
                  </a:lnTo>
                  <a:lnTo>
                    <a:pt x="281" y="42"/>
                  </a:lnTo>
                  <a:lnTo>
                    <a:pt x="163" y="42"/>
                  </a:lnTo>
                  <a:lnTo>
                    <a:pt x="163" y="354"/>
                  </a:lnTo>
                  <a:lnTo>
                    <a:pt x="117"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1" name="Rectangle 443"/>
            <p:cNvSpPr>
              <a:spLocks noChangeArrowheads="1"/>
            </p:cNvSpPr>
            <p:nvPr/>
          </p:nvSpPr>
          <p:spPr bwMode="auto">
            <a:xfrm>
              <a:off x="5269" y="2665"/>
              <a:ext cx="47" cy="354"/>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2" name="Freeform 444"/>
            <p:cNvSpPr>
              <a:spLocks/>
            </p:cNvSpPr>
            <p:nvPr/>
          </p:nvSpPr>
          <p:spPr bwMode="auto">
            <a:xfrm>
              <a:off x="5400" y="2665"/>
              <a:ext cx="264" cy="354"/>
            </a:xfrm>
            <a:custGeom>
              <a:avLst/>
              <a:gdLst>
                <a:gd name="T0" fmla="*/ 0 w 264"/>
                <a:gd name="T1" fmla="*/ 354 h 354"/>
                <a:gd name="T2" fmla="*/ 0 w 264"/>
                <a:gd name="T3" fmla="*/ 0 h 354"/>
                <a:gd name="T4" fmla="*/ 256 w 264"/>
                <a:gd name="T5" fmla="*/ 0 h 354"/>
                <a:gd name="T6" fmla="*/ 256 w 264"/>
                <a:gd name="T7" fmla="*/ 42 h 354"/>
                <a:gd name="T8" fmla="*/ 47 w 264"/>
                <a:gd name="T9" fmla="*/ 42 h 354"/>
                <a:gd name="T10" fmla="*/ 47 w 264"/>
                <a:gd name="T11" fmla="*/ 151 h 354"/>
                <a:gd name="T12" fmla="*/ 242 w 264"/>
                <a:gd name="T13" fmla="*/ 151 h 354"/>
                <a:gd name="T14" fmla="*/ 242 w 264"/>
                <a:gd name="T15" fmla="*/ 192 h 354"/>
                <a:gd name="T16" fmla="*/ 47 w 264"/>
                <a:gd name="T17" fmla="*/ 192 h 354"/>
                <a:gd name="T18" fmla="*/ 47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7" y="42"/>
                  </a:lnTo>
                  <a:lnTo>
                    <a:pt x="47" y="151"/>
                  </a:lnTo>
                  <a:lnTo>
                    <a:pt x="242" y="151"/>
                  </a:lnTo>
                  <a:lnTo>
                    <a:pt x="242" y="192"/>
                  </a:lnTo>
                  <a:lnTo>
                    <a:pt x="47" y="192"/>
                  </a:lnTo>
                  <a:lnTo>
                    <a:pt x="47"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43" name="Freeform 445"/>
            <p:cNvSpPr>
              <a:spLocks noEditPoints="1"/>
            </p:cNvSpPr>
            <p:nvPr/>
          </p:nvSpPr>
          <p:spPr bwMode="auto">
            <a:xfrm>
              <a:off x="5729" y="2665"/>
              <a:ext cx="314" cy="354"/>
            </a:xfrm>
            <a:custGeom>
              <a:avLst/>
              <a:gdLst>
                <a:gd name="T0" fmla="*/ 0 w 231"/>
                <a:gd name="T1" fmla="*/ 392015 h 261"/>
                <a:gd name="T2" fmla="*/ 0 w 231"/>
                <a:gd name="T3" fmla="*/ 0 h 261"/>
                <a:gd name="T4" fmla="*/ 184398 w 231"/>
                <a:gd name="T5" fmla="*/ 0 h 261"/>
                <a:gd name="T6" fmla="*/ 268137 w 231"/>
                <a:gd name="T7" fmla="*/ 9999 h 261"/>
                <a:gd name="T8" fmla="*/ 313947 w 231"/>
                <a:gd name="T9" fmla="*/ 47470 h 261"/>
                <a:gd name="T10" fmla="*/ 331339 w 231"/>
                <a:gd name="T11" fmla="*/ 105877 h 261"/>
                <a:gd name="T12" fmla="*/ 302269 w 231"/>
                <a:gd name="T13" fmla="*/ 177160 h 261"/>
                <a:gd name="T14" fmla="*/ 215310 w 231"/>
                <a:gd name="T15" fmla="*/ 213294 h 261"/>
                <a:gd name="T16" fmla="*/ 246173 w 231"/>
                <a:gd name="T17" fmla="*/ 233089 h 261"/>
                <a:gd name="T18" fmla="*/ 292672 w 231"/>
                <a:gd name="T19" fmla="*/ 285719 h 261"/>
                <a:gd name="T20" fmla="*/ 365495 w 231"/>
                <a:gd name="T21" fmla="*/ 392015 h 261"/>
                <a:gd name="T22" fmla="*/ 296019 w 231"/>
                <a:gd name="T23" fmla="*/ 392015 h 261"/>
                <a:gd name="T24" fmla="*/ 240418 w 231"/>
                <a:gd name="T25" fmla="*/ 311311 h 261"/>
                <a:gd name="T26" fmla="*/ 203091 w 231"/>
                <a:gd name="T27" fmla="*/ 256946 h 261"/>
                <a:gd name="T28" fmla="*/ 174740 w 231"/>
                <a:gd name="T29" fmla="*/ 230084 h 261"/>
                <a:gd name="T30" fmla="*/ 149408 w 231"/>
                <a:gd name="T31" fmla="*/ 219526 h 261"/>
                <a:gd name="T32" fmla="*/ 118802 w 231"/>
                <a:gd name="T33" fmla="*/ 217890 h 261"/>
                <a:gd name="T34" fmla="*/ 55863 w 231"/>
                <a:gd name="T35" fmla="*/ 217890 h 261"/>
                <a:gd name="T36" fmla="*/ 55863 w 231"/>
                <a:gd name="T37" fmla="*/ 392015 h 261"/>
                <a:gd name="T38" fmla="*/ 0 w 231"/>
                <a:gd name="T39" fmla="*/ 392015 h 261"/>
                <a:gd name="T40" fmla="*/ 55863 w 231"/>
                <a:gd name="T41" fmla="*/ 173463 h 261"/>
                <a:gd name="T42" fmla="*/ 171965 w 231"/>
                <a:gd name="T43" fmla="*/ 173463 h 261"/>
                <a:gd name="T44" fmla="*/ 230961 w 231"/>
                <a:gd name="T45" fmla="*/ 165264 h 261"/>
                <a:gd name="T46" fmla="*/ 264801 w 231"/>
                <a:gd name="T47" fmla="*/ 142393 h 261"/>
                <a:gd name="T48" fmla="*/ 273660 w 231"/>
                <a:gd name="T49" fmla="*/ 105877 h 261"/>
                <a:gd name="T50" fmla="*/ 252890 w 231"/>
                <a:gd name="T51" fmla="*/ 62248 h 261"/>
                <a:gd name="T52" fmla="*/ 186043 w 231"/>
                <a:gd name="T53" fmla="*/ 43398 h 261"/>
                <a:gd name="T54" fmla="*/ 55863 w 231"/>
                <a:gd name="T55" fmla="*/ 43398 h 261"/>
                <a:gd name="T56" fmla="*/ 55863 w 231"/>
                <a:gd name="T57" fmla="*/ 173463 h 2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1"/>
                <a:gd name="T88" fmla="*/ 0 h 261"/>
                <a:gd name="T89" fmla="*/ 231 w 231"/>
                <a:gd name="T90" fmla="*/ 261 h 2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1" h="261">
                  <a:moveTo>
                    <a:pt x="0" y="261"/>
                  </a:moveTo>
                  <a:cubicBezTo>
                    <a:pt x="0" y="0"/>
                    <a:pt x="0" y="0"/>
                    <a:pt x="0" y="0"/>
                  </a:cubicBezTo>
                  <a:cubicBezTo>
                    <a:pt x="116" y="0"/>
                    <a:pt x="116" y="0"/>
                    <a:pt x="116" y="0"/>
                  </a:cubicBezTo>
                  <a:cubicBezTo>
                    <a:pt x="139" y="0"/>
                    <a:pt x="157" y="2"/>
                    <a:pt x="169" y="7"/>
                  </a:cubicBezTo>
                  <a:cubicBezTo>
                    <a:pt x="181" y="12"/>
                    <a:pt x="191" y="20"/>
                    <a:pt x="198" y="32"/>
                  </a:cubicBezTo>
                  <a:cubicBezTo>
                    <a:pt x="206" y="44"/>
                    <a:pt x="209" y="57"/>
                    <a:pt x="209" y="71"/>
                  </a:cubicBezTo>
                  <a:cubicBezTo>
                    <a:pt x="209" y="90"/>
                    <a:pt x="203" y="105"/>
                    <a:pt x="191" y="118"/>
                  </a:cubicBezTo>
                  <a:cubicBezTo>
                    <a:pt x="179" y="131"/>
                    <a:pt x="161" y="139"/>
                    <a:pt x="136" y="142"/>
                  </a:cubicBezTo>
                  <a:cubicBezTo>
                    <a:pt x="145" y="147"/>
                    <a:pt x="152" y="151"/>
                    <a:pt x="156" y="155"/>
                  </a:cubicBezTo>
                  <a:cubicBezTo>
                    <a:pt x="166" y="165"/>
                    <a:pt x="176" y="176"/>
                    <a:pt x="185" y="190"/>
                  </a:cubicBezTo>
                  <a:cubicBezTo>
                    <a:pt x="231" y="261"/>
                    <a:pt x="231" y="261"/>
                    <a:pt x="231" y="261"/>
                  </a:cubicBezTo>
                  <a:cubicBezTo>
                    <a:pt x="187" y="261"/>
                    <a:pt x="187" y="261"/>
                    <a:pt x="187" y="261"/>
                  </a:cubicBezTo>
                  <a:cubicBezTo>
                    <a:pt x="152" y="207"/>
                    <a:pt x="152" y="207"/>
                    <a:pt x="152" y="207"/>
                  </a:cubicBezTo>
                  <a:cubicBezTo>
                    <a:pt x="142" y="191"/>
                    <a:pt x="134" y="179"/>
                    <a:pt x="128" y="171"/>
                  </a:cubicBezTo>
                  <a:cubicBezTo>
                    <a:pt x="121" y="163"/>
                    <a:pt x="115" y="157"/>
                    <a:pt x="110" y="153"/>
                  </a:cubicBezTo>
                  <a:cubicBezTo>
                    <a:pt x="105" y="150"/>
                    <a:pt x="100" y="148"/>
                    <a:pt x="94" y="146"/>
                  </a:cubicBezTo>
                  <a:cubicBezTo>
                    <a:pt x="90" y="146"/>
                    <a:pt x="84" y="145"/>
                    <a:pt x="75" y="145"/>
                  </a:cubicBezTo>
                  <a:cubicBezTo>
                    <a:pt x="35" y="145"/>
                    <a:pt x="35" y="145"/>
                    <a:pt x="35" y="145"/>
                  </a:cubicBezTo>
                  <a:cubicBezTo>
                    <a:pt x="35" y="261"/>
                    <a:pt x="35" y="261"/>
                    <a:pt x="35" y="261"/>
                  </a:cubicBezTo>
                  <a:lnTo>
                    <a:pt x="0" y="261"/>
                  </a:lnTo>
                  <a:close/>
                  <a:moveTo>
                    <a:pt x="35" y="115"/>
                  </a:moveTo>
                  <a:cubicBezTo>
                    <a:pt x="109" y="115"/>
                    <a:pt x="109" y="115"/>
                    <a:pt x="109" y="115"/>
                  </a:cubicBezTo>
                  <a:cubicBezTo>
                    <a:pt x="125" y="115"/>
                    <a:pt x="137" y="114"/>
                    <a:pt x="146" y="110"/>
                  </a:cubicBezTo>
                  <a:cubicBezTo>
                    <a:pt x="155" y="107"/>
                    <a:pt x="162" y="102"/>
                    <a:pt x="167" y="95"/>
                  </a:cubicBezTo>
                  <a:cubicBezTo>
                    <a:pt x="171" y="87"/>
                    <a:pt x="173" y="80"/>
                    <a:pt x="173" y="71"/>
                  </a:cubicBezTo>
                  <a:cubicBezTo>
                    <a:pt x="173" y="59"/>
                    <a:pt x="169" y="49"/>
                    <a:pt x="160" y="41"/>
                  </a:cubicBezTo>
                  <a:cubicBezTo>
                    <a:pt x="151" y="33"/>
                    <a:pt x="137" y="29"/>
                    <a:pt x="118" y="29"/>
                  </a:cubicBezTo>
                  <a:cubicBezTo>
                    <a:pt x="35" y="29"/>
                    <a:pt x="35" y="29"/>
                    <a:pt x="35" y="29"/>
                  </a:cubicBezTo>
                  <a:lnTo>
                    <a:pt x="35" y="1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0" name="Group 544"/>
          <p:cNvGrpSpPr>
            <a:grpSpLocks/>
          </p:cNvGrpSpPr>
          <p:nvPr/>
        </p:nvGrpSpPr>
        <p:grpSpPr bwMode="auto">
          <a:xfrm>
            <a:off x="4194138" y="3106343"/>
            <a:ext cx="1781538" cy="248841"/>
            <a:chOff x="12308" y="3581"/>
            <a:chExt cx="2937" cy="410"/>
          </a:xfrm>
        </p:grpSpPr>
        <p:sp>
          <p:nvSpPr>
            <p:cNvPr id="8425" name="Freeform 446"/>
            <p:cNvSpPr>
              <a:spLocks/>
            </p:cNvSpPr>
            <p:nvPr/>
          </p:nvSpPr>
          <p:spPr bwMode="auto">
            <a:xfrm>
              <a:off x="12308" y="3588"/>
              <a:ext cx="296" cy="396"/>
            </a:xfrm>
            <a:custGeom>
              <a:avLst/>
              <a:gdLst>
                <a:gd name="T0" fmla="*/ 0 w 296"/>
                <a:gd name="T1" fmla="*/ 396 h 396"/>
                <a:gd name="T2" fmla="*/ 0 w 296"/>
                <a:gd name="T3" fmla="*/ 0 h 396"/>
                <a:gd name="T4" fmla="*/ 288 w 296"/>
                <a:gd name="T5" fmla="*/ 0 h 396"/>
                <a:gd name="T6" fmla="*/ 288 w 296"/>
                <a:gd name="T7" fmla="*/ 46 h 396"/>
                <a:gd name="T8" fmla="*/ 53 w 296"/>
                <a:gd name="T9" fmla="*/ 46 h 396"/>
                <a:gd name="T10" fmla="*/ 53 w 296"/>
                <a:gd name="T11" fmla="*/ 168 h 396"/>
                <a:gd name="T12" fmla="*/ 273 w 296"/>
                <a:gd name="T13" fmla="*/ 168 h 396"/>
                <a:gd name="T14" fmla="*/ 273 w 296"/>
                <a:gd name="T15" fmla="*/ 214 h 396"/>
                <a:gd name="T16" fmla="*/ 53 w 296"/>
                <a:gd name="T17" fmla="*/ 214 h 396"/>
                <a:gd name="T18" fmla="*/ 53 w 296"/>
                <a:gd name="T19" fmla="*/ 348 h 396"/>
                <a:gd name="T20" fmla="*/ 296 w 296"/>
                <a:gd name="T21" fmla="*/ 348 h 396"/>
                <a:gd name="T22" fmla="*/ 296 w 296"/>
                <a:gd name="T23" fmla="*/ 396 h 396"/>
                <a:gd name="T24" fmla="*/ 0 w 296"/>
                <a:gd name="T25" fmla="*/ 396 h 3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6"/>
                <a:gd name="T40" fmla="*/ 0 h 396"/>
                <a:gd name="T41" fmla="*/ 296 w 296"/>
                <a:gd name="T42" fmla="*/ 396 h 3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6" h="396">
                  <a:moveTo>
                    <a:pt x="0" y="396"/>
                  </a:moveTo>
                  <a:lnTo>
                    <a:pt x="0" y="0"/>
                  </a:lnTo>
                  <a:lnTo>
                    <a:pt x="288" y="0"/>
                  </a:lnTo>
                  <a:lnTo>
                    <a:pt x="288" y="46"/>
                  </a:lnTo>
                  <a:lnTo>
                    <a:pt x="53" y="46"/>
                  </a:lnTo>
                  <a:lnTo>
                    <a:pt x="53" y="168"/>
                  </a:lnTo>
                  <a:lnTo>
                    <a:pt x="273" y="168"/>
                  </a:lnTo>
                  <a:lnTo>
                    <a:pt x="273" y="214"/>
                  </a:lnTo>
                  <a:lnTo>
                    <a:pt x="53" y="214"/>
                  </a:lnTo>
                  <a:lnTo>
                    <a:pt x="53" y="348"/>
                  </a:lnTo>
                  <a:lnTo>
                    <a:pt x="296" y="348"/>
                  </a:lnTo>
                  <a:lnTo>
                    <a:pt x="296" y="396"/>
                  </a:lnTo>
                  <a:lnTo>
                    <a:pt x="0" y="39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6" name="Freeform 447"/>
            <p:cNvSpPr>
              <a:spLocks/>
            </p:cNvSpPr>
            <p:nvPr/>
          </p:nvSpPr>
          <p:spPr bwMode="auto">
            <a:xfrm>
              <a:off x="12676" y="3588"/>
              <a:ext cx="377" cy="396"/>
            </a:xfrm>
            <a:custGeom>
              <a:avLst/>
              <a:gdLst>
                <a:gd name="T0" fmla="*/ 0 w 278"/>
                <a:gd name="T1" fmla="*/ 437282 h 292"/>
                <a:gd name="T2" fmla="*/ 0 w 278"/>
                <a:gd name="T3" fmla="*/ 0 h 292"/>
                <a:gd name="T4" fmla="*/ 87149 w 278"/>
                <a:gd name="T5" fmla="*/ 0 h 292"/>
                <a:gd name="T6" fmla="*/ 189867 w 278"/>
                <a:gd name="T7" fmla="*/ 308168 h 292"/>
                <a:gd name="T8" fmla="*/ 210778 w 278"/>
                <a:gd name="T9" fmla="*/ 374588 h 292"/>
                <a:gd name="T10" fmla="*/ 233686 w 278"/>
                <a:gd name="T11" fmla="*/ 303588 h 292"/>
                <a:gd name="T12" fmla="*/ 337810 w 278"/>
                <a:gd name="T13" fmla="*/ 0 h 292"/>
                <a:gd name="T14" fmla="*/ 416083 w 278"/>
                <a:gd name="T15" fmla="*/ 0 h 292"/>
                <a:gd name="T16" fmla="*/ 416083 w 278"/>
                <a:gd name="T17" fmla="*/ 437282 h 292"/>
                <a:gd name="T18" fmla="*/ 360801 w 278"/>
                <a:gd name="T19" fmla="*/ 437282 h 292"/>
                <a:gd name="T20" fmla="*/ 360801 w 278"/>
                <a:gd name="T21" fmla="*/ 70774 h 292"/>
                <a:gd name="T22" fmla="*/ 233686 w 278"/>
                <a:gd name="T23" fmla="*/ 437282 h 292"/>
                <a:gd name="T24" fmla="*/ 180420 w 278"/>
                <a:gd name="T25" fmla="*/ 437282 h 292"/>
                <a:gd name="T26" fmla="*/ 55522 w 278"/>
                <a:gd name="T27" fmla="*/ 64294 h 292"/>
                <a:gd name="T28" fmla="*/ 55522 w 278"/>
                <a:gd name="T29" fmla="*/ 437282 h 292"/>
                <a:gd name="T30" fmla="*/ 0 w 278"/>
                <a:gd name="T31" fmla="*/ 437282 h 2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8"/>
                <a:gd name="T49" fmla="*/ 0 h 292"/>
                <a:gd name="T50" fmla="*/ 278 w 278"/>
                <a:gd name="T51" fmla="*/ 292 h 2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8" h="292">
                  <a:moveTo>
                    <a:pt x="0" y="292"/>
                  </a:moveTo>
                  <a:cubicBezTo>
                    <a:pt x="0" y="0"/>
                    <a:pt x="0" y="0"/>
                    <a:pt x="0" y="0"/>
                  </a:cubicBezTo>
                  <a:cubicBezTo>
                    <a:pt x="58" y="0"/>
                    <a:pt x="58" y="0"/>
                    <a:pt x="58" y="0"/>
                  </a:cubicBezTo>
                  <a:cubicBezTo>
                    <a:pt x="127" y="206"/>
                    <a:pt x="127" y="206"/>
                    <a:pt x="127" y="206"/>
                  </a:cubicBezTo>
                  <a:cubicBezTo>
                    <a:pt x="133" y="226"/>
                    <a:pt x="138" y="240"/>
                    <a:pt x="141" y="250"/>
                  </a:cubicBezTo>
                  <a:cubicBezTo>
                    <a:pt x="144" y="239"/>
                    <a:pt x="149" y="223"/>
                    <a:pt x="156" y="203"/>
                  </a:cubicBezTo>
                  <a:cubicBezTo>
                    <a:pt x="226" y="0"/>
                    <a:pt x="226" y="0"/>
                    <a:pt x="226" y="0"/>
                  </a:cubicBezTo>
                  <a:cubicBezTo>
                    <a:pt x="278" y="0"/>
                    <a:pt x="278" y="0"/>
                    <a:pt x="278" y="0"/>
                  </a:cubicBezTo>
                  <a:cubicBezTo>
                    <a:pt x="278" y="292"/>
                    <a:pt x="278" y="292"/>
                    <a:pt x="278" y="292"/>
                  </a:cubicBezTo>
                  <a:cubicBezTo>
                    <a:pt x="241" y="292"/>
                    <a:pt x="241" y="292"/>
                    <a:pt x="241" y="292"/>
                  </a:cubicBezTo>
                  <a:cubicBezTo>
                    <a:pt x="241" y="47"/>
                    <a:pt x="241" y="47"/>
                    <a:pt x="241" y="47"/>
                  </a:cubicBezTo>
                  <a:cubicBezTo>
                    <a:pt x="156" y="292"/>
                    <a:pt x="156" y="292"/>
                    <a:pt x="156" y="292"/>
                  </a:cubicBezTo>
                  <a:cubicBezTo>
                    <a:pt x="121" y="292"/>
                    <a:pt x="121" y="292"/>
                    <a:pt x="121" y="292"/>
                  </a:cubicBezTo>
                  <a:cubicBezTo>
                    <a:pt x="37" y="43"/>
                    <a:pt x="37" y="43"/>
                    <a:pt x="37" y="43"/>
                  </a:cubicBezTo>
                  <a:cubicBezTo>
                    <a:pt x="37" y="292"/>
                    <a:pt x="37" y="292"/>
                    <a:pt x="37" y="292"/>
                  </a:cubicBezTo>
                  <a:lnTo>
                    <a:pt x="0" y="29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7" name="Freeform 448"/>
            <p:cNvSpPr>
              <a:spLocks/>
            </p:cNvSpPr>
            <p:nvPr/>
          </p:nvSpPr>
          <p:spPr bwMode="auto">
            <a:xfrm>
              <a:off x="13140" y="3588"/>
              <a:ext cx="295" cy="396"/>
            </a:xfrm>
            <a:custGeom>
              <a:avLst/>
              <a:gdLst>
                <a:gd name="T0" fmla="*/ 0 w 295"/>
                <a:gd name="T1" fmla="*/ 396 h 396"/>
                <a:gd name="T2" fmla="*/ 0 w 295"/>
                <a:gd name="T3" fmla="*/ 0 h 396"/>
                <a:gd name="T4" fmla="*/ 286 w 295"/>
                <a:gd name="T5" fmla="*/ 0 h 396"/>
                <a:gd name="T6" fmla="*/ 286 w 295"/>
                <a:gd name="T7" fmla="*/ 46 h 396"/>
                <a:gd name="T8" fmla="*/ 51 w 295"/>
                <a:gd name="T9" fmla="*/ 46 h 396"/>
                <a:gd name="T10" fmla="*/ 51 w 295"/>
                <a:gd name="T11" fmla="*/ 168 h 396"/>
                <a:gd name="T12" fmla="*/ 271 w 295"/>
                <a:gd name="T13" fmla="*/ 168 h 396"/>
                <a:gd name="T14" fmla="*/ 271 w 295"/>
                <a:gd name="T15" fmla="*/ 214 h 396"/>
                <a:gd name="T16" fmla="*/ 51 w 295"/>
                <a:gd name="T17" fmla="*/ 214 h 396"/>
                <a:gd name="T18" fmla="*/ 51 w 295"/>
                <a:gd name="T19" fmla="*/ 348 h 396"/>
                <a:gd name="T20" fmla="*/ 295 w 295"/>
                <a:gd name="T21" fmla="*/ 348 h 396"/>
                <a:gd name="T22" fmla="*/ 295 w 295"/>
                <a:gd name="T23" fmla="*/ 396 h 396"/>
                <a:gd name="T24" fmla="*/ 0 w 295"/>
                <a:gd name="T25" fmla="*/ 396 h 3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5"/>
                <a:gd name="T40" fmla="*/ 0 h 396"/>
                <a:gd name="T41" fmla="*/ 295 w 295"/>
                <a:gd name="T42" fmla="*/ 396 h 3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5" h="396">
                  <a:moveTo>
                    <a:pt x="0" y="396"/>
                  </a:moveTo>
                  <a:lnTo>
                    <a:pt x="0" y="0"/>
                  </a:lnTo>
                  <a:lnTo>
                    <a:pt x="286" y="0"/>
                  </a:lnTo>
                  <a:lnTo>
                    <a:pt x="286" y="46"/>
                  </a:lnTo>
                  <a:lnTo>
                    <a:pt x="51" y="46"/>
                  </a:lnTo>
                  <a:lnTo>
                    <a:pt x="51" y="168"/>
                  </a:lnTo>
                  <a:lnTo>
                    <a:pt x="271" y="168"/>
                  </a:lnTo>
                  <a:lnTo>
                    <a:pt x="271" y="214"/>
                  </a:lnTo>
                  <a:lnTo>
                    <a:pt x="51" y="214"/>
                  </a:lnTo>
                  <a:lnTo>
                    <a:pt x="51" y="348"/>
                  </a:lnTo>
                  <a:lnTo>
                    <a:pt x="295" y="348"/>
                  </a:lnTo>
                  <a:lnTo>
                    <a:pt x="295" y="396"/>
                  </a:lnTo>
                  <a:lnTo>
                    <a:pt x="0" y="39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8" name="Freeform 449"/>
            <p:cNvSpPr>
              <a:spLocks noEditPoints="1"/>
            </p:cNvSpPr>
            <p:nvPr/>
          </p:nvSpPr>
          <p:spPr bwMode="auto">
            <a:xfrm>
              <a:off x="13509" y="3588"/>
              <a:ext cx="348" cy="396"/>
            </a:xfrm>
            <a:custGeom>
              <a:avLst/>
              <a:gdLst>
                <a:gd name="T0" fmla="*/ 0 w 257"/>
                <a:gd name="T1" fmla="*/ 437282 h 292"/>
                <a:gd name="T2" fmla="*/ 0 w 257"/>
                <a:gd name="T3" fmla="*/ 0 h 292"/>
                <a:gd name="T4" fmla="*/ 186976 w 257"/>
                <a:gd name="T5" fmla="*/ 0 h 292"/>
                <a:gd name="T6" fmla="*/ 271449 w 257"/>
                <a:gd name="T7" fmla="*/ 12108 h 292"/>
                <a:gd name="T8" fmla="*/ 318910 w 257"/>
                <a:gd name="T9" fmla="*/ 52187 h 292"/>
                <a:gd name="T10" fmla="*/ 337067 w 257"/>
                <a:gd name="T11" fmla="*/ 118248 h 292"/>
                <a:gd name="T12" fmla="*/ 307130 w 257"/>
                <a:gd name="T13" fmla="*/ 198720 h 292"/>
                <a:gd name="T14" fmla="*/ 217415 w 257"/>
                <a:gd name="T15" fmla="*/ 238446 h 292"/>
                <a:gd name="T16" fmla="*/ 251523 w 257"/>
                <a:gd name="T17" fmla="*/ 260190 h 292"/>
                <a:gd name="T18" fmla="*/ 297553 w 257"/>
                <a:gd name="T19" fmla="*/ 318361 h 292"/>
                <a:gd name="T20" fmla="*/ 371106 w 257"/>
                <a:gd name="T21" fmla="*/ 437282 h 292"/>
                <a:gd name="T22" fmla="*/ 300820 w 257"/>
                <a:gd name="T23" fmla="*/ 437282 h 292"/>
                <a:gd name="T24" fmla="*/ 244695 w 257"/>
                <a:gd name="T25" fmla="*/ 345538 h 292"/>
                <a:gd name="T26" fmla="*/ 204996 w 257"/>
                <a:gd name="T27" fmla="*/ 286011 h 292"/>
                <a:gd name="T28" fmla="*/ 175777 w 257"/>
                <a:gd name="T29" fmla="*/ 256358 h 292"/>
                <a:gd name="T30" fmla="*/ 151391 w 257"/>
                <a:gd name="T31" fmla="*/ 244685 h 292"/>
                <a:gd name="T32" fmla="*/ 119847 w 257"/>
                <a:gd name="T33" fmla="*/ 242667 h 292"/>
                <a:gd name="T34" fmla="*/ 54293 w 257"/>
                <a:gd name="T35" fmla="*/ 242667 h 292"/>
                <a:gd name="T36" fmla="*/ 54293 w 257"/>
                <a:gd name="T37" fmla="*/ 437282 h 292"/>
                <a:gd name="T38" fmla="*/ 0 w 257"/>
                <a:gd name="T39" fmla="*/ 437282 h 292"/>
                <a:gd name="T40" fmla="*/ 54293 w 257"/>
                <a:gd name="T41" fmla="*/ 192627 h 292"/>
                <a:gd name="T42" fmla="*/ 174993 w 257"/>
                <a:gd name="T43" fmla="*/ 192627 h 292"/>
                <a:gd name="T44" fmla="*/ 235517 w 257"/>
                <a:gd name="T45" fmla="*/ 183886 h 292"/>
                <a:gd name="T46" fmla="*/ 267766 w 257"/>
                <a:gd name="T47" fmla="*/ 158740 h 292"/>
                <a:gd name="T48" fmla="*/ 277830 w 257"/>
                <a:gd name="T49" fmla="*/ 118248 h 292"/>
                <a:gd name="T50" fmla="*/ 256128 w 257"/>
                <a:gd name="T51" fmla="*/ 67698 h 292"/>
                <a:gd name="T52" fmla="*/ 189091 w 257"/>
                <a:gd name="T53" fmla="*/ 47409 h 292"/>
                <a:gd name="T54" fmla="*/ 54293 w 257"/>
                <a:gd name="T55" fmla="*/ 47409 h 292"/>
                <a:gd name="T56" fmla="*/ 54293 w 257"/>
                <a:gd name="T57" fmla="*/ 192627 h 2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7"/>
                <a:gd name="T88" fmla="*/ 0 h 292"/>
                <a:gd name="T89" fmla="*/ 257 w 257"/>
                <a:gd name="T90" fmla="*/ 292 h 2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7" h="292">
                  <a:moveTo>
                    <a:pt x="0" y="292"/>
                  </a:moveTo>
                  <a:cubicBezTo>
                    <a:pt x="0" y="0"/>
                    <a:pt x="0" y="0"/>
                    <a:pt x="0" y="0"/>
                  </a:cubicBezTo>
                  <a:cubicBezTo>
                    <a:pt x="129" y="0"/>
                    <a:pt x="129" y="0"/>
                    <a:pt x="129" y="0"/>
                  </a:cubicBezTo>
                  <a:cubicBezTo>
                    <a:pt x="155" y="0"/>
                    <a:pt x="175" y="2"/>
                    <a:pt x="188" y="8"/>
                  </a:cubicBezTo>
                  <a:cubicBezTo>
                    <a:pt x="202" y="13"/>
                    <a:pt x="213" y="22"/>
                    <a:pt x="221" y="35"/>
                  </a:cubicBezTo>
                  <a:cubicBezTo>
                    <a:pt x="229" y="49"/>
                    <a:pt x="233" y="63"/>
                    <a:pt x="233" y="79"/>
                  </a:cubicBezTo>
                  <a:cubicBezTo>
                    <a:pt x="233" y="100"/>
                    <a:pt x="226" y="118"/>
                    <a:pt x="213" y="132"/>
                  </a:cubicBezTo>
                  <a:cubicBezTo>
                    <a:pt x="200" y="146"/>
                    <a:pt x="179" y="155"/>
                    <a:pt x="151" y="159"/>
                  </a:cubicBezTo>
                  <a:cubicBezTo>
                    <a:pt x="161" y="164"/>
                    <a:pt x="169" y="169"/>
                    <a:pt x="174" y="173"/>
                  </a:cubicBezTo>
                  <a:cubicBezTo>
                    <a:pt x="185" y="184"/>
                    <a:pt x="196" y="197"/>
                    <a:pt x="206" y="212"/>
                  </a:cubicBezTo>
                  <a:cubicBezTo>
                    <a:pt x="257" y="292"/>
                    <a:pt x="257" y="292"/>
                    <a:pt x="257" y="292"/>
                  </a:cubicBezTo>
                  <a:cubicBezTo>
                    <a:pt x="208" y="292"/>
                    <a:pt x="208" y="292"/>
                    <a:pt x="208" y="292"/>
                  </a:cubicBezTo>
                  <a:cubicBezTo>
                    <a:pt x="170" y="231"/>
                    <a:pt x="170" y="231"/>
                    <a:pt x="170" y="231"/>
                  </a:cubicBezTo>
                  <a:cubicBezTo>
                    <a:pt x="158" y="213"/>
                    <a:pt x="149" y="200"/>
                    <a:pt x="142" y="191"/>
                  </a:cubicBezTo>
                  <a:cubicBezTo>
                    <a:pt x="135" y="181"/>
                    <a:pt x="128" y="175"/>
                    <a:pt x="122" y="171"/>
                  </a:cubicBezTo>
                  <a:cubicBezTo>
                    <a:pt x="116" y="167"/>
                    <a:pt x="111" y="165"/>
                    <a:pt x="105" y="163"/>
                  </a:cubicBezTo>
                  <a:cubicBezTo>
                    <a:pt x="100" y="162"/>
                    <a:pt x="93" y="162"/>
                    <a:pt x="83" y="162"/>
                  </a:cubicBezTo>
                  <a:cubicBezTo>
                    <a:pt x="38" y="162"/>
                    <a:pt x="38" y="162"/>
                    <a:pt x="38" y="162"/>
                  </a:cubicBezTo>
                  <a:cubicBezTo>
                    <a:pt x="38" y="292"/>
                    <a:pt x="38" y="292"/>
                    <a:pt x="38" y="292"/>
                  </a:cubicBezTo>
                  <a:lnTo>
                    <a:pt x="0" y="292"/>
                  </a:lnTo>
                  <a:close/>
                  <a:moveTo>
                    <a:pt x="38" y="129"/>
                  </a:moveTo>
                  <a:cubicBezTo>
                    <a:pt x="121" y="129"/>
                    <a:pt x="121" y="129"/>
                    <a:pt x="121" y="129"/>
                  </a:cubicBezTo>
                  <a:cubicBezTo>
                    <a:pt x="139" y="129"/>
                    <a:pt x="153" y="127"/>
                    <a:pt x="163" y="123"/>
                  </a:cubicBezTo>
                  <a:cubicBezTo>
                    <a:pt x="173" y="119"/>
                    <a:pt x="180" y="114"/>
                    <a:pt x="185" y="106"/>
                  </a:cubicBezTo>
                  <a:cubicBezTo>
                    <a:pt x="191" y="98"/>
                    <a:pt x="193" y="89"/>
                    <a:pt x="193" y="79"/>
                  </a:cubicBezTo>
                  <a:cubicBezTo>
                    <a:pt x="193" y="66"/>
                    <a:pt x="188" y="54"/>
                    <a:pt x="178" y="45"/>
                  </a:cubicBezTo>
                  <a:cubicBezTo>
                    <a:pt x="168" y="36"/>
                    <a:pt x="152" y="32"/>
                    <a:pt x="131" y="32"/>
                  </a:cubicBezTo>
                  <a:cubicBezTo>
                    <a:pt x="38" y="32"/>
                    <a:pt x="38" y="32"/>
                    <a:pt x="38" y="32"/>
                  </a:cubicBezTo>
                  <a:lnTo>
                    <a:pt x="38" y="12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9" name="Freeform 450"/>
            <p:cNvSpPr>
              <a:spLocks/>
            </p:cNvSpPr>
            <p:nvPr/>
          </p:nvSpPr>
          <p:spPr bwMode="auto">
            <a:xfrm>
              <a:off x="13894" y="3581"/>
              <a:ext cx="366" cy="410"/>
            </a:xfrm>
            <a:custGeom>
              <a:avLst/>
              <a:gdLst>
                <a:gd name="T0" fmla="*/ 215994 w 270"/>
                <a:gd name="T1" fmla="*/ 279609 h 302"/>
                <a:gd name="T2" fmla="*/ 215994 w 270"/>
                <a:gd name="T3" fmla="*/ 227979 h 302"/>
                <a:gd name="T4" fmla="*/ 399898 w 270"/>
                <a:gd name="T5" fmla="*/ 227979 h 302"/>
                <a:gd name="T6" fmla="*/ 399898 w 270"/>
                <a:gd name="T7" fmla="*/ 393338 h 302"/>
                <a:gd name="T8" fmla="*/ 313158 w 270"/>
                <a:gd name="T9" fmla="*/ 446289 h 302"/>
                <a:gd name="T10" fmla="*/ 220843 w 270"/>
                <a:gd name="T11" fmla="*/ 464075 h 302"/>
                <a:gd name="T12" fmla="*/ 104887 w 270"/>
                <a:gd name="T13" fmla="*/ 434248 h 302"/>
                <a:gd name="T14" fmla="*/ 26915 w 270"/>
                <a:gd name="T15" fmla="*/ 354069 h 302"/>
                <a:gd name="T16" fmla="*/ 0 w 270"/>
                <a:gd name="T17" fmla="*/ 233513 h 302"/>
                <a:gd name="T18" fmla="*/ 26915 w 270"/>
                <a:gd name="T19" fmla="*/ 111282 h 302"/>
                <a:gd name="T20" fmla="*/ 102133 w 270"/>
                <a:gd name="T21" fmla="*/ 27675 h 302"/>
                <a:gd name="T22" fmla="*/ 215994 w 270"/>
                <a:gd name="T23" fmla="*/ 0 h 302"/>
                <a:gd name="T24" fmla="*/ 301189 w 270"/>
                <a:gd name="T25" fmla="*/ 15903 h 302"/>
                <a:gd name="T26" fmla="*/ 362679 w 270"/>
                <a:gd name="T27" fmla="*/ 60377 h 302"/>
                <a:gd name="T28" fmla="*/ 394492 w 270"/>
                <a:gd name="T29" fmla="*/ 132522 h 302"/>
                <a:gd name="T30" fmla="*/ 341845 w 270"/>
                <a:gd name="T31" fmla="*/ 146470 h 302"/>
                <a:gd name="T32" fmla="*/ 317162 w 270"/>
                <a:gd name="T33" fmla="*/ 94014 h 302"/>
                <a:gd name="T34" fmla="*/ 276653 w 270"/>
                <a:gd name="T35" fmla="*/ 60627 h 302"/>
                <a:gd name="T36" fmla="*/ 215994 w 270"/>
                <a:gd name="T37" fmla="*/ 51008 h 302"/>
                <a:gd name="T38" fmla="*/ 150251 w 270"/>
                <a:gd name="T39" fmla="*/ 63274 h 302"/>
                <a:gd name="T40" fmla="*/ 102133 w 270"/>
                <a:gd name="T41" fmla="*/ 94944 h 302"/>
                <a:gd name="T42" fmla="*/ 75344 w 270"/>
                <a:gd name="T43" fmla="*/ 140445 h 302"/>
                <a:gd name="T44" fmla="*/ 59021 w 270"/>
                <a:gd name="T45" fmla="*/ 230535 h 302"/>
                <a:gd name="T46" fmla="*/ 79238 w 270"/>
                <a:gd name="T47" fmla="*/ 330202 h 302"/>
                <a:gd name="T48" fmla="*/ 135878 w 270"/>
                <a:gd name="T49" fmla="*/ 389792 h 302"/>
                <a:gd name="T50" fmla="*/ 217628 w 270"/>
                <a:gd name="T51" fmla="*/ 409901 h 302"/>
                <a:gd name="T52" fmla="*/ 291019 w 270"/>
                <a:gd name="T53" fmla="*/ 395429 h 302"/>
                <a:gd name="T54" fmla="*/ 343294 w 270"/>
                <a:gd name="T55" fmla="*/ 364316 h 302"/>
                <a:gd name="T56" fmla="*/ 343294 w 270"/>
                <a:gd name="T57" fmla="*/ 279609 h 302"/>
                <a:gd name="T58" fmla="*/ 215994 w 270"/>
                <a:gd name="T59" fmla="*/ 279609 h 3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0"/>
                <a:gd name="T91" fmla="*/ 0 h 302"/>
                <a:gd name="T92" fmla="*/ 270 w 270"/>
                <a:gd name="T93" fmla="*/ 302 h 30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0" h="302">
                  <a:moveTo>
                    <a:pt x="146" y="182"/>
                  </a:moveTo>
                  <a:cubicBezTo>
                    <a:pt x="146" y="148"/>
                    <a:pt x="146" y="148"/>
                    <a:pt x="146" y="148"/>
                  </a:cubicBezTo>
                  <a:cubicBezTo>
                    <a:pt x="270" y="148"/>
                    <a:pt x="270" y="148"/>
                    <a:pt x="270" y="148"/>
                  </a:cubicBezTo>
                  <a:cubicBezTo>
                    <a:pt x="270" y="256"/>
                    <a:pt x="270" y="256"/>
                    <a:pt x="270" y="256"/>
                  </a:cubicBezTo>
                  <a:cubicBezTo>
                    <a:pt x="251" y="271"/>
                    <a:pt x="231" y="283"/>
                    <a:pt x="211" y="290"/>
                  </a:cubicBezTo>
                  <a:cubicBezTo>
                    <a:pt x="191" y="298"/>
                    <a:pt x="170" y="302"/>
                    <a:pt x="149" y="302"/>
                  </a:cubicBezTo>
                  <a:cubicBezTo>
                    <a:pt x="120" y="302"/>
                    <a:pt x="94" y="296"/>
                    <a:pt x="71" y="283"/>
                  </a:cubicBezTo>
                  <a:cubicBezTo>
                    <a:pt x="47" y="271"/>
                    <a:pt x="30" y="253"/>
                    <a:pt x="18" y="230"/>
                  </a:cubicBezTo>
                  <a:cubicBezTo>
                    <a:pt x="6" y="207"/>
                    <a:pt x="0" y="181"/>
                    <a:pt x="0" y="152"/>
                  </a:cubicBezTo>
                  <a:cubicBezTo>
                    <a:pt x="0" y="124"/>
                    <a:pt x="6" y="97"/>
                    <a:pt x="18" y="72"/>
                  </a:cubicBezTo>
                  <a:cubicBezTo>
                    <a:pt x="30" y="48"/>
                    <a:pt x="47" y="30"/>
                    <a:pt x="69" y="18"/>
                  </a:cubicBezTo>
                  <a:cubicBezTo>
                    <a:pt x="91" y="6"/>
                    <a:pt x="117" y="0"/>
                    <a:pt x="146" y="0"/>
                  </a:cubicBezTo>
                  <a:cubicBezTo>
                    <a:pt x="167" y="0"/>
                    <a:pt x="186" y="3"/>
                    <a:pt x="203" y="10"/>
                  </a:cubicBezTo>
                  <a:cubicBezTo>
                    <a:pt x="221" y="17"/>
                    <a:pt x="234" y="26"/>
                    <a:pt x="244" y="39"/>
                  </a:cubicBezTo>
                  <a:cubicBezTo>
                    <a:pt x="253" y="51"/>
                    <a:pt x="261" y="67"/>
                    <a:pt x="266" y="86"/>
                  </a:cubicBezTo>
                  <a:cubicBezTo>
                    <a:pt x="231" y="96"/>
                    <a:pt x="231" y="96"/>
                    <a:pt x="231" y="96"/>
                  </a:cubicBezTo>
                  <a:cubicBezTo>
                    <a:pt x="226" y="81"/>
                    <a:pt x="221" y="69"/>
                    <a:pt x="214" y="61"/>
                  </a:cubicBezTo>
                  <a:cubicBezTo>
                    <a:pt x="208" y="52"/>
                    <a:pt x="199" y="46"/>
                    <a:pt x="187" y="40"/>
                  </a:cubicBezTo>
                  <a:cubicBezTo>
                    <a:pt x="175" y="35"/>
                    <a:pt x="161" y="33"/>
                    <a:pt x="146" y="33"/>
                  </a:cubicBezTo>
                  <a:cubicBezTo>
                    <a:pt x="129" y="33"/>
                    <a:pt x="113" y="35"/>
                    <a:pt x="101" y="41"/>
                  </a:cubicBezTo>
                  <a:cubicBezTo>
                    <a:pt x="88" y="46"/>
                    <a:pt x="77" y="53"/>
                    <a:pt x="69" y="62"/>
                  </a:cubicBezTo>
                  <a:cubicBezTo>
                    <a:pt x="61" y="71"/>
                    <a:pt x="55" y="80"/>
                    <a:pt x="51" y="91"/>
                  </a:cubicBezTo>
                  <a:cubicBezTo>
                    <a:pt x="43" y="109"/>
                    <a:pt x="40" y="129"/>
                    <a:pt x="40" y="150"/>
                  </a:cubicBezTo>
                  <a:cubicBezTo>
                    <a:pt x="40" y="176"/>
                    <a:pt x="44" y="198"/>
                    <a:pt x="53" y="215"/>
                  </a:cubicBezTo>
                  <a:cubicBezTo>
                    <a:pt x="62" y="233"/>
                    <a:pt x="75" y="246"/>
                    <a:pt x="92" y="254"/>
                  </a:cubicBezTo>
                  <a:cubicBezTo>
                    <a:pt x="109" y="263"/>
                    <a:pt x="128" y="267"/>
                    <a:pt x="147" y="267"/>
                  </a:cubicBezTo>
                  <a:cubicBezTo>
                    <a:pt x="164" y="267"/>
                    <a:pt x="180" y="264"/>
                    <a:pt x="196" y="257"/>
                  </a:cubicBezTo>
                  <a:cubicBezTo>
                    <a:pt x="212" y="251"/>
                    <a:pt x="224" y="244"/>
                    <a:pt x="232" y="237"/>
                  </a:cubicBezTo>
                  <a:cubicBezTo>
                    <a:pt x="232" y="182"/>
                    <a:pt x="232" y="182"/>
                    <a:pt x="232" y="182"/>
                  </a:cubicBezTo>
                  <a:lnTo>
                    <a:pt x="146" y="18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0" name="Rectangle 451"/>
            <p:cNvSpPr>
              <a:spLocks noChangeArrowheads="1"/>
            </p:cNvSpPr>
            <p:nvPr/>
          </p:nvSpPr>
          <p:spPr bwMode="auto">
            <a:xfrm>
              <a:off x="14347" y="3588"/>
              <a:ext cx="51" cy="396"/>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1" name="Freeform 452"/>
            <p:cNvSpPr>
              <a:spLocks/>
            </p:cNvSpPr>
            <p:nvPr/>
          </p:nvSpPr>
          <p:spPr bwMode="auto">
            <a:xfrm>
              <a:off x="14491" y="3588"/>
              <a:ext cx="312" cy="396"/>
            </a:xfrm>
            <a:custGeom>
              <a:avLst/>
              <a:gdLst>
                <a:gd name="T0" fmla="*/ 0 w 312"/>
                <a:gd name="T1" fmla="*/ 396 h 396"/>
                <a:gd name="T2" fmla="*/ 0 w 312"/>
                <a:gd name="T3" fmla="*/ 0 h 396"/>
                <a:gd name="T4" fmla="*/ 54 w 312"/>
                <a:gd name="T5" fmla="*/ 0 h 396"/>
                <a:gd name="T6" fmla="*/ 261 w 312"/>
                <a:gd name="T7" fmla="*/ 310 h 396"/>
                <a:gd name="T8" fmla="*/ 261 w 312"/>
                <a:gd name="T9" fmla="*/ 0 h 396"/>
                <a:gd name="T10" fmla="*/ 312 w 312"/>
                <a:gd name="T11" fmla="*/ 0 h 396"/>
                <a:gd name="T12" fmla="*/ 312 w 312"/>
                <a:gd name="T13" fmla="*/ 396 h 396"/>
                <a:gd name="T14" fmla="*/ 259 w 312"/>
                <a:gd name="T15" fmla="*/ 396 h 396"/>
                <a:gd name="T16" fmla="*/ 50 w 312"/>
                <a:gd name="T17" fmla="*/ 84 h 396"/>
                <a:gd name="T18" fmla="*/ 50 w 312"/>
                <a:gd name="T19" fmla="*/ 396 h 396"/>
                <a:gd name="T20" fmla="*/ 0 w 312"/>
                <a:gd name="T21" fmla="*/ 396 h 3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2"/>
                <a:gd name="T34" fmla="*/ 0 h 396"/>
                <a:gd name="T35" fmla="*/ 312 w 312"/>
                <a:gd name="T36" fmla="*/ 396 h 3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2" h="396">
                  <a:moveTo>
                    <a:pt x="0" y="396"/>
                  </a:moveTo>
                  <a:lnTo>
                    <a:pt x="0" y="0"/>
                  </a:lnTo>
                  <a:lnTo>
                    <a:pt x="54" y="0"/>
                  </a:lnTo>
                  <a:lnTo>
                    <a:pt x="261" y="310"/>
                  </a:lnTo>
                  <a:lnTo>
                    <a:pt x="261" y="0"/>
                  </a:lnTo>
                  <a:lnTo>
                    <a:pt x="312" y="0"/>
                  </a:lnTo>
                  <a:lnTo>
                    <a:pt x="312" y="396"/>
                  </a:lnTo>
                  <a:lnTo>
                    <a:pt x="259" y="396"/>
                  </a:lnTo>
                  <a:lnTo>
                    <a:pt x="50" y="84"/>
                  </a:lnTo>
                  <a:lnTo>
                    <a:pt x="50" y="396"/>
                  </a:lnTo>
                  <a:lnTo>
                    <a:pt x="0" y="39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32" name="Freeform 453"/>
            <p:cNvSpPr>
              <a:spLocks/>
            </p:cNvSpPr>
            <p:nvPr/>
          </p:nvSpPr>
          <p:spPr bwMode="auto">
            <a:xfrm>
              <a:off x="14877" y="3581"/>
              <a:ext cx="368" cy="410"/>
            </a:xfrm>
            <a:custGeom>
              <a:avLst/>
              <a:gdLst>
                <a:gd name="T0" fmla="*/ 227431 w 271"/>
                <a:gd name="T1" fmla="*/ 279609 h 302"/>
                <a:gd name="T2" fmla="*/ 227431 w 271"/>
                <a:gd name="T3" fmla="*/ 227979 h 302"/>
                <a:gd name="T4" fmla="*/ 418913 w 271"/>
                <a:gd name="T5" fmla="*/ 227979 h 302"/>
                <a:gd name="T6" fmla="*/ 418913 w 271"/>
                <a:gd name="T7" fmla="*/ 393338 h 302"/>
                <a:gd name="T8" fmla="*/ 327646 w 271"/>
                <a:gd name="T9" fmla="*/ 446289 h 302"/>
                <a:gd name="T10" fmla="*/ 232188 w 271"/>
                <a:gd name="T11" fmla="*/ 464075 h 302"/>
                <a:gd name="T12" fmla="*/ 109182 w 271"/>
                <a:gd name="T13" fmla="*/ 434248 h 302"/>
                <a:gd name="T14" fmla="*/ 27759 w 271"/>
                <a:gd name="T15" fmla="*/ 354069 h 302"/>
                <a:gd name="T16" fmla="*/ 0 w 271"/>
                <a:gd name="T17" fmla="*/ 233513 h 302"/>
                <a:gd name="T18" fmla="*/ 27759 w 271"/>
                <a:gd name="T19" fmla="*/ 111282 h 302"/>
                <a:gd name="T20" fmla="*/ 108155 w 271"/>
                <a:gd name="T21" fmla="*/ 27675 h 302"/>
                <a:gd name="T22" fmla="*/ 227431 w 271"/>
                <a:gd name="T23" fmla="*/ 0 h 302"/>
                <a:gd name="T24" fmla="*/ 315296 w 271"/>
                <a:gd name="T25" fmla="*/ 15903 h 302"/>
                <a:gd name="T26" fmla="*/ 376165 w 271"/>
                <a:gd name="T27" fmla="*/ 60377 h 302"/>
                <a:gd name="T28" fmla="*/ 410340 w 271"/>
                <a:gd name="T29" fmla="*/ 132522 h 302"/>
                <a:gd name="T30" fmla="*/ 356945 w 271"/>
                <a:gd name="T31" fmla="*/ 146470 h 302"/>
                <a:gd name="T32" fmla="*/ 332766 w 271"/>
                <a:gd name="T33" fmla="*/ 94014 h 302"/>
                <a:gd name="T34" fmla="*/ 289069 w 271"/>
                <a:gd name="T35" fmla="*/ 60627 h 302"/>
                <a:gd name="T36" fmla="*/ 227431 w 271"/>
                <a:gd name="T37" fmla="*/ 51008 h 302"/>
                <a:gd name="T38" fmla="*/ 156185 w 271"/>
                <a:gd name="T39" fmla="*/ 63274 h 302"/>
                <a:gd name="T40" fmla="*/ 108155 w 271"/>
                <a:gd name="T41" fmla="*/ 94944 h 302"/>
                <a:gd name="T42" fmla="*/ 79017 w 271"/>
                <a:gd name="T43" fmla="*/ 140445 h 302"/>
                <a:gd name="T44" fmla="*/ 60826 w 271"/>
                <a:gd name="T45" fmla="*/ 230535 h 302"/>
                <a:gd name="T46" fmla="*/ 82598 w 271"/>
                <a:gd name="T47" fmla="*/ 330202 h 302"/>
                <a:gd name="T48" fmla="*/ 143134 w 271"/>
                <a:gd name="T49" fmla="*/ 389792 h 302"/>
                <a:gd name="T50" fmla="*/ 227431 w 271"/>
                <a:gd name="T51" fmla="*/ 409901 h 302"/>
                <a:gd name="T52" fmla="*/ 302180 w 271"/>
                <a:gd name="T53" fmla="*/ 395429 h 302"/>
                <a:gd name="T54" fmla="*/ 360000 w 271"/>
                <a:gd name="T55" fmla="*/ 364316 h 302"/>
                <a:gd name="T56" fmla="*/ 360000 w 271"/>
                <a:gd name="T57" fmla="*/ 279609 h 302"/>
                <a:gd name="T58" fmla="*/ 227431 w 271"/>
                <a:gd name="T59" fmla="*/ 279609 h 3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1"/>
                <a:gd name="T91" fmla="*/ 0 h 302"/>
                <a:gd name="T92" fmla="*/ 271 w 271"/>
                <a:gd name="T93" fmla="*/ 302 h 30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1" h="302">
                  <a:moveTo>
                    <a:pt x="147" y="182"/>
                  </a:moveTo>
                  <a:cubicBezTo>
                    <a:pt x="147" y="148"/>
                    <a:pt x="147" y="148"/>
                    <a:pt x="147" y="148"/>
                  </a:cubicBezTo>
                  <a:cubicBezTo>
                    <a:pt x="271" y="148"/>
                    <a:pt x="271" y="148"/>
                    <a:pt x="271" y="148"/>
                  </a:cubicBezTo>
                  <a:cubicBezTo>
                    <a:pt x="271" y="256"/>
                    <a:pt x="271" y="256"/>
                    <a:pt x="271" y="256"/>
                  </a:cubicBezTo>
                  <a:cubicBezTo>
                    <a:pt x="252" y="271"/>
                    <a:pt x="232" y="283"/>
                    <a:pt x="212" y="290"/>
                  </a:cubicBezTo>
                  <a:cubicBezTo>
                    <a:pt x="192" y="298"/>
                    <a:pt x="171" y="302"/>
                    <a:pt x="150" y="302"/>
                  </a:cubicBezTo>
                  <a:cubicBezTo>
                    <a:pt x="121" y="302"/>
                    <a:pt x="95" y="296"/>
                    <a:pt x="71" y="283"/>
                  </a:cubicBezTo>
                  <a:cubicBezTo>
                    <a:pt x="48" y="271"/>
                    <a:pt x="30" y="253"/>
                    <a:pt x="18" y="230"/>
                  </a:cubicBezTo>
                  <a:cubicBezTo>
                    <a:pt x="6" y="207"/>
                    <a:pt x="0" y="181"/>
                    <a:pt x="0" y="152"/>
                  </a:cubicBezTo>
                  <a:cubicBezTo>
                    <a:pt x="0" y="124"/>
                    <a:pt x="6" y="97"/>
                    <a:pt x="18" y="72"/>
                  </a:cubicBezTo>
                  <a:cubicBezTo>
                    <a:pt x="30" y="48"/>
                    <a:pt x="47" y="30"/>
                    <a:pt x="70" y="18"/>
                  </a:cubicBezTo>
                  <a:cubicBezTo>
                    <a:pt x="92" y="6"/>
                    <a:pt x="118" y="0"/>
                    <a:pt x="147" y="0"/>
                  </a:cubicBezTo>
                  <a:cubicBezTo>
                    <a:pt x="168" y="0"/>
                    <a:pt x="187" y="3"/>
                    <a:pt x="204" y="10"/>
                  </a:cubicBezTo>
                  <a:cubicBezTo>
                    <a:pt x="221" y="17"/>
                    <a:pt x="234" y="26"/>
                    <a:pt x="244" y="39"/>
                  </a:cubicBezTo>
                  <a:cubicBezTo>
                    <a:pt x="254" y="51"/>
                    <a:pt x="261" y="67"/>
                    <a:pt x="266" y="86"/>
                  </a:cubicBezTo>
                  <a:cubicBezTo>
                    <a:pt x="231" y="96"/>
                    <a:pt x="231" y="96"/>
                    <a:pt x="231" y="96"/>
                  </a:cubicBezTo>
                  <a:cubicBezTo>
                    <a:pt x="227" y="81"/>
                    <a:pt x="222" y="69"/>
                    <a:pt x="215" y="61"/>
                  </a:cubicBezTo>
                  <a:cubicBezTo>
                    <a:pt x="208" y="52"/>
                    <a:pt x="199" y="46"/>
                    <a:pt x="187" y="40"/>
                  </a:cubicBezTo>
                  <a:cubicBezTo>
                    <a:pt x="175" y="35"/>
                    <a:pt x="162" y="33"/>
                    <a:pt x="147" y="33"/>
                  </a:cubicBezTo>
                  <a:cubicBezTo>
                    <a:pt x="129" y="33"/>
                    <a:pt x="114" y="35"/>
                    <a:pt x="101" y="41"/>
                  </a:cubicBezTo>
                  <a:cubicBezTo>
                    <a:pt x="88" y="46"/>
                    <a:pt x="78" y="53"/>
                    <a:pt x="70" y="62"/>
                  </a:cubicBezTo>
                  <a:cubicBezTo>
                    <a:pt x="62" y="71"/>
                    <a:pt x="56" y="80"/>
                    <a:pt x="51" y="91"/>
                  </a:cubicBezTo>
                  <a:cubicBezTo>
                    <a:pt x="44" y="109"/>
                    <a:pt x="40" y="129"/>
                    <a:pt x="40" y="150"/>
                  </a:cubicBezTo>
                  <a:cubicBezTo>
                    <a:pt x="40" y="176"/>
                    <a:pt x="45" y="198"/>
                    <a:pt x="54" y="215"/>
                  </a:cubicBezTo>
                  <a:cubicBezTo>
                    <a:pt x="63" y="233"/>
                    <a:pt x="76" y="246"/>
                    <a:pt x="93" y="254"/>
                  </a:cubicBezTo>
                  <a:cubicBezTo>
                    <a:pt x="110" y="263"/>
                    <a:pt x="128" y="267"/>
                    <a:pt x="147" y="267"/>
                  </a:cubicBezTo>
                  <a:cubicBezTo>
                    <a:pt x="164" y="267"/>
                    <a:pt x="181" y="264"/>
                    <a:pt x="196" y="257"/>
                  </a:cubicBezTo>
                  <a:cubicBezTo>
                    <a:pt x="212" y="251"/>
                    <a:pt x="225" y="244"/>
                    <a:pt x="233" y="237"/>
                  </a:cubicBezTo>
                  <a:cubicBezTo>
                    <a:pt x="233" y="182"/>
                    <a:pt x="233" y="182"/>
                    <a:pt x="233" y="182"/>
                  </a:cubicBezTo>
                  <a:lnTo>
                    <a:pt x="147" y="18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1" name="Group 540"/>
          <p:cNvGrpSpPr>
            <a:grpSpLocks/>
          </p:cNvGrpSpPr>
          <p:nvPr/>
        </p:nvGrpSpPr>
        <p:grpSpPr bwMode="auto">
          <a:xfrm>
            <a:off x="3375473" y="3934420"/>
            <a:ext cx="1003566" cy="114896"/>
            <a:chOff x="1109" y="449"/>
            <a:chExt cx="3372" cy="385"/>
          </a:xfrm>
        </p:grpSpPr>
        <p:sp>
          <p:nvSpPr>
            <p:cNvPr id="8414" name="Rectangle 454"/>
            <p:cNvSpPr>
              <a:spLocks noChangeArrowheads="1"/>
            </p:cNvSpPr>
            <p:nvPr/>
          </p:nvSpPr>
          <p:spPr bwMode="auto">
            <a:xfrm>
              <a:off x="1109" y="454"/>
              <a:ext cx="50" cy="37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5" name="Freeform 455"/>
            <p:cNvSpPr>
              <a:spLocks/>
            </p:cNvSpPr>
            <p:nvPr/>
          </p:nvSpPr>
          <p:spPr bwMode="auto">
            <a:xfrm>
              <a:off x="1246" y="454"/>
              <a:ext cx="293" cy="375"/>
            </a:xfrm>
            <a:custGeom>
              <a:avLst/>
              <a:gdLst>
                <a:gd name="T0" fmla="*/ 0 w 293"/>
                <a:gd name="T1" fmla="*/ 375 h 375"/>
                <a:gd name="T2" fmla="*/ 0 w 293"/>
                <a:gd name="T3" fmla="*/ 0 h 375"/>
                <a:gd name="T4" fmla="*/ 50 w 293"/>
                <a:gd name="T5" fmla="*/ 0 h 375"/>
                <a:gd name="T6" fmla="*/ 246 w 293"/>
                <a:gd name="T7" fmla="*/ 295 h 375"/>
                <a:gd name="T8" fmla="*/ 246 w 293"/>
                <a:gd name="T9" fmla="*/ 0 h 375"/>
                <a:gd name="T10" fmla="*/ 293 w 293"/>
                <a:gd name="T11" fmla="*/ 0 h 375"/>
                <a:gd name="T12" fmla="*/ 293 w 293"/>
                <a:gd name="T13" fmla="*/ 375 h 375"/>
                <a:gd name="T14" fmla="*/ 243 w 293"/>
                <a:gd name="T15" fmla="*/ 375 h 375"/>
                <a:gd name="T16" fmla="*/ 48 w 293"/>
                <a:gd name="T17" fmla="*/ 80 h 375"/>
                <a:gd name="T18" fmla="*/ 48 w 293"/>
                <a:gd name="T19" fmla="*/ 375 h 375"/>
                <a:gd name="T20" fmla="*/ 0 w 293"/>
                <a:gd name="T21" fmla="*/ 375 h 3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3"/>
                <a:gd name="T34" fmla="*/ 0 h 375"/>
                <a:gd name="T35" fmla="*/ 293 w 293"/>
                <a:gd name="T36" fmla="*/ 375 h 3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3" h="375">
                  <a:moveTo>
                    <a:pt x="0" y="375"/>
                  </a:moveTo>
                  <a:lnTo>
                    <a:pt x="0" y="0"/>
                  </a:lnTo>
                  <a:lnTo>
                    <a:pt x="50" y="0"/>
                  </a:lnTo>
                  <a:lnTo>
                    <a:pt x="246" y="295"/>
                  </a:lnTo>
                  <a:lnTo>
                    <a:pt x="246" y="0"/>
                  </a:lnTo>
                  <a:lnTo>
                    <a:pt x="293" y="0"/>
                  </a:lnTo>
                  <a:lnTo>
                    <a:pt x="293" y="375"/>
                  </a:lnTo>
                  <a:lnTo>
                    <a:pt x="243" y="375"/>
                  </a:lnTo>
                  <a:lnTo>
                    <a:pt x="48" y="80"/>
                  </a:lnTo>
                  <a:lnTo>
                    <a:pt x="48" y="375"/>
                  </a:lnTo>
                  <a:lnTo>
                    <a:pt x="0"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6" name="Freeform 456"/>
            <p:cNvSpPr>
              <a:spLocks/>
            </p:cNvSpPr>
            <p:nvPr/>
          </p:nvSpPr>
          <p:spPr bwMode="auto">
            <a:xfrm>
              <a:off x="1595" y="454"/>
              <a:ext cx="295" cy="375"/>
            </a:xfrm>
            <a:custGeom>
              <a:avLst/>
              <a:gdLst>
                <a:gd name="T0" fmla="*/ 123 w 295"/>
                <a:gd name="T1" fmla="*/ 375 h 375"/>
                <a:gd name="T2" fmla="*/ 123 w 295"/>
                <a:gd name="T3" fmla="*/ 45 h 375"/>
                <a:gd name="T4" fmla="*/ 0 w 295"/>
                <a:gd name="T5" fmla="*/ 45 h 375"/>
                <a:gd name="T6" fmla="*/ 0 w 295"/>
                <a:gd name="T7" fmla="*/ 0 h 375"/>
                <a:gd name="T8" fmla="*/ 295 w 295"/>
                <a:gd name="T9" fmla="*/ 0 h 375"/>
                <a:gd name="T10" fmla="*/ 295 w 295"/>
                <a:gd name="T11" fmla="*/ 45 h 375"/>
                <a:gd name="T12" fmla="*/ 172 w 295"/>
                <a:gd name="T13" fmla="*/ 45 h 375"/>
                <a:gd name="T14" fmla="*/ 172 w 295"/>
                <a:gd name="T15" fmla="*/ 375 h 375"/>
                <a:gd name="T16" fmla="*/ 123 w 295"/>
                <a:gd name="T17" fmla="*/ 375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5"/>
                <a:gd name="T28" fmla="*/ 0 h 375"/>
                <a:gd name="T29" fmla="*/ 295 w 295"/>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5" h="375">
                  <a:moveTo>
                    <a:pt x="123" y="375"/>
                  </a:moveTo>
                  <a:lnTo>
                    <a:pt x="123" y="45"/>
                  </a:lnTo>
                  <a:lnTo>
                    <a:pt x="0" y="45"/>
                  </a:lnTo>
                  <a:lnTo>
                    <a:pt x="0" y="0"/>
                  </a:lnTo>
                  <a:lnTo>
                    <a:pt x="295" y="0"/>
                  </a:lnTo>
                  <a:lnTo>
                    <a:pt x="295" y="45"/>
                  </a:lnTo>
                  <a:lnTo>
                    <a:pt x="172" y="45"/>
                  </a:lnTo>
                  <a:lnTo>
                    <a:pt x="172" y="375"/>
                  </a:lnTo>
                  <a:lnTo>
                    <a:pt x="123"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7" name="Freeform 457"/>
            <p:cNvSpPr>
              <a:spLocks/>
            </p:cNvSpPr>
            <p:nvPr/>
          </p:nvSpPr>
          <p:spPr bwMode="auto">
            <a:xfrm>
              <a:off x="1942" y="454"/>
              <a:ext cx="279" cy="375"/>
            </a:xfrm>
            <a:custGeom>
              <a:avLst/>
              <a:gdLst>
                <a:gd name="T0" fmla="*/ 0 w 279"/>
                <a:gd name="T1" fmla="*/ 375 h 375"/>
                <a:gd name="T2" fmla="*/ 0 w 279"/>
                <a:gd name="T3" fmla="*/ 0 h 375"/>
                <a:gd name="T4" fmla="*/ 270 w 279"/>
                <a:gd name="T5" fmla="*/ 0 h 375"/>
                <a:gd name="T6" fmla="*/ 270 w 279"/>
                <a:gd name="T7" fmla="*/ 45 h 375"/>
                <a:gd name="T8" fmla="*/ 50 w 279"/>
                <a:gd name="T9" fmla="*/ 45 h 375"/>
                <a:gd name="T10" fmla="*/ 50 w 279"/>
                <a:gd name="T11" fmla="*/ 159 h 375"/>
                <a:gd name="T12" fmla="*/ 256 w 279"/>
                <a:gd name="T13" fmla="*/ 159 h 375"/>
                <a:gd name="T14" fmla="*/ 256 w 279"/>
                <a:gd name="T15" fmla="*/ 204 h 375"/>
                <a:gd name="T16" fmla="*/ 50 w 279"/>
                <a:gd name="T17" fmla="*/ 204 h 375"/>
                <a:gd name="T18" fmla="*/ 50 w 279"/>
                <a:gd name="T19" fmla="*/ 330 h 375"/>
                <a:gd name="T20" fmla="*/ 279 w 279"/>
                <a:gd name="T21" fmla="*/ 330 h 375"/>
                <a:gd name="T22" fmla="*/ 279 w 279"/>
                <a:gd name="T23" fmla="*/ 375 h 375"/>
                <a:gd name="T24" fmla="*/ 0 w 279"/>
                <a:gd name="T25" fmla="*/ 375 h 3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9"/>
                <a:gd name="T40" fmla="*/ 0 h 375"/>
                <a:gd name="T41" fmla="*/ 279 w 279"/>
                <a:gd name="T42" fmla="*/ 375 h 3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9" h="375">
                  <a:moveTo>
                    <a:pt x="0" y="375"/>
                  </a:moveTo>
                  <a:lnTo>
                    <a:pt x="0" y="0"/>
                  </a:lnTo>
                  <a:lnTo>
                    <a:pt x="270" y="0"/>
                  </a:lnTo>
                  <a:lnTo>
                    <a:pt x="270" y="45"/>
                  </a:lnTo>
                  <a:lnTo>
                    <a:pt x="50" y="45"/>
                  </a:lnTo>
                  <a:lnTo>
                    <a:pt x="50" y="159"/>
                  </a:lnTo>
                  <a:lnTo>
                    <a:pt x="256" y="159"/>
                  </a:lnTo>
                  <a:lnTo>
                    <a:pt x="256" y="204"/>
                  </a:lnTo>
                  <a:lnTo>
                    <a:pt x="50" y="204"/>
                  </a:lnTo>
                  <a:lnTo>
                    <a:pt x="50" y="330"/>
                  </a:lnTo>
                  <a:lnTo>
                    <a:pt x="279" y="330"/>
                  </a:lnTo>
                  <a:lnTo>
                    <a:pt x="279" y="375"/>
                  </a:lnTo>
                  <a:lnTo>
                    <a:pt x="0"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8" name="Freeform 458"/>
            <p:cNvSpPr>
              <a:spLocks noEditPoints="1"/>
            </p:cNvSpPr>
            <p:nvPr/>
          </p:nvSpPr>
          <p:spPr bwMode="auto">
            <a:xfrm>
              <a:off x="2289" y="454"/>
              <a:ext cx="330" cy="375"/>
            </a:xfrm>
            <a:custGeom>
              <a:avLst/>
              <a:gdLst>
                <a:gd name="T0" fmla="*/ 0 w 243"/>
                <a:gd name="T1" fmla="*/ 433098 h 276"/>
                <a:gd name="T2" fmla="*/ 0 w 243"/>
                <a:gd name="T3" fmla="*/ 0 h 276"/>
                <a:gd name="T4" fmla="*/ 189371 w 243"/>
                <a:gd name="T5" fmla="*/ 0 h 276"/>
                <a:gd name="T6" fmla="*/ 276255 w 243"/>
                <a:gd name="T7" fmla="*/ 12435 h 276"/>
                <a:gd name="T8" fmla="*/ 324002 w 243"/>
                <a:gd name="T9" fmla="*/ 53716 h 276"/>
                <a:gd name="T10" fmla="*/ 340548 w 243"/>
                <a:gd name="T11" fmla="*/ 118726 h 276"/>
                <a:gd name="T12" fmla="*/ 311483 w 243"/>
                <a:gd name="T13" fmla="*/ 196213 h 276"/>
                <a:gd name="T14" fmla="*/ 220771 w 243"/>
                <a:gd name="T15" fmla="*/ 234679 h 276"/>
                <a:gd name="T16" fmla="*/ 255387 w 243"/>
                <a:gd name="T17" fmla="*/ 257442 h 276"/>
                <a:gd name="T18" fmla="*/ 302409 w 243"/>
                <a:gd name="T19" fmla="*/ 315114 h 276"/>
                <a:gd name="T20" fmla="*/ 376135 w 243"/>
                <a:gd name="T21" fmla="*/ 433098 h 276"/>
                <a:gd name="T22" fmla="*/ 305262 w 243"/>
                <a:gd name="T23" fmla="*/ 433098 h 276"/>
                <a:gd name="T24" fmla="*/ 248914 w 243"/>
                <a:gd name="T25" fmla="*/ 341064 h 276"/>
                <a:gd name="T26" fmla="*/ 207013 w 243"/>
                <a:gd name="T27" fmla="*/ 282046 h 276"/>
                <a:gd name="T28" fmla="*/ 180593 w 243"/>
                <a:gd name="T29" fmla="*/ 253803 h 276"/>
                <a:gd name="T30" fmla="*/ 152437 w 243"/>
                <a:gd name="T31" fmla="*/ 243618 h 276"/>
                <a:gd name="T32" fmla="*/ 121885 w 243"/>
                <a:gd name="T33" fmla="*/ 240634 h 276"/>
                <a:gd name="T34" fmla="*/ 57032 w 243"/>
                <a:gd name="T35" fmla="*/ 240634 h 276"/>
                <a:gd name="T36" fmla="*/ 57032 w 243"/>
                <a:gd name="T37" fmla="*/ 433098 h 276"/>
                <a:gd name="T38" fmla="*/ 0 w 243"/>
                <a:gd name="T39" fmla="*/ 433098 h 276"/>
                <a:gd name="T40" fmla="*/ 57032 w 243"/>
                <a:gd name="T41" fmla="*/ 191745 h 276"/>
                <a:gd name="T42" fmla="*/ 178009 w 243"/>
                <a:gd name="T43" fmla="*/ 191745 h 276"/>
                <a:gd name="T44" fmla="*/ 238583 w 243"/>
                <a:gd name="T45" fmla="*/ 183060 h 276"/>
                <a:gd name="T46" fmla="*/ 272448 w 243"/>
                <a:gd name="T47" fmla="*/ 156677 h 276"/>
                <a:gd name="T48" fmla="*/ 283558 w 243"/>
                <a:gd name="T49" fmla="*/ 118726 h 276"/>
                <a:gd name="T50" fmla="*/ 262011 w 243"/>
                <a:gd name="T51" fmla="*/ 66781 h 276"/>
                <a:gd name="T52" fmla="*/ 191765 w 243"/>
                <a:gd name="T53" fmla="*/ 48465 h 276"/>
                <a:gd name="T54" fmla="*/ 57032 w 243"/>
                <a:gd name="T55" fmla="*/ 48465 h 276"/>
                <a:gd name="T56" fmla="*/ 57032 w 243"/>
                <a:gd name="T57" fmla="*/ 191745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3"/>
                <a:gd name="T88" fmla="*/ 0 h 276"/>
                <a:gd name="T89" fmla="*/ 243 w 243"/>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3" h="276">
                  <a:moveTo>
                    <a:pt x="0" y="276"/>
                  </a:moveTo>
                  <a:cubicBezTo>
                    <a:pt x="0" y="0"/>
                    <a:pt x="0" y="0"/>
                    <a:pt x="0" y="0"/>
                  </a:cubicBezTo>
                  <a:cubicBezTo>
                    <a:pt x="122" y="0"/>
                    <a:pt x="122" y="0"/>
                    <a:pt x="122" y="0"/>
                  </a:cubicBezTo>
                  <a:cubicBezTo>
                    <a:pt x="147" y="0"/>
                    <a:pt x="166" y="3"/>
                    <a:pt x="178" y="8"/>
                  </a:cubicBezTo>
                  <a:cubicBezTo>
                    <a:pt x="191" y="13"/>
                    <a:pt x="201" y="22"/>
                    <a:pt x="209" y="34"/>
                  </a:cubicBezTo>
                  <a:cubicBezTo>
                    <a:pt x="217" y="47"/>
                    <a:pt x="220" y="60"/>
                    <a:pt x="220" y="76"/>
                  </a:cubicBezTo>
                  <a:cubicBezTo>
                    <a:pt x="220" y="95"/>
                    <a:pt x="214" y="112"/>
                    <a:pt x="201" y="125"/>
                  </a:cubicBezTo>
                  <a:cubicBezTo>
                    <a:pt x="189" y="138"/>
                    <a:pt x="169" y="147"/>
                    <a:pt x="143" y="150"/>
                  </a:cubicBezTo>
                  <a:cubicBezTo>
                    <a:pt x="153" y="155"/>
                    <a:pt x="160" y="160"/>
                    <a:pt x="165" y="164"/>
                  </a:cubicBezTo>
                  <a:cubicBezTo>
                    <a:pt x="175" y="174"/>
                    <a:pt x="186" y="186"/>
                    <a:pt x="195" y="201"/>
                  </a:cubicBezTo>
                  <a:cubicBezTo>
                    <a:pt x="243" y="276"/>
                    <a:pt x="243" y="276"/>
                    <a:pt x="243" y="276"/>
                  </a:cubicBezTo>
                  <a:cubicBezTo>
                    <a:pt x="197" y="276"/>
                    <a:pt x="197" y="276"/>
                    <a:pt x="197" y="276"/>
                  </a:cubicBezTo>
                  <a:cubicBezTo>
                    <a:pt x="161" y="218"/>
                    <a:pt x="161" y="218"/>
                    <a:pt x="161" y="218"/>
                  </a:cubicBezTo>
                  <a:cubicBezTo>
                    <a:pt x="150" y="202"/>
                    <a:pt x="141" y="189"/>
                    <a:pt x="134" y="180"/>
                  </a:cubicBezTo>
                  <a:cubicBezTo>
                    <a:pt x="128" y="172"/>
                    <a:pt x="121" y="166"/>
                    <a:pt x="116" y="162"/>
                  </a:cubicBezTo>
                  <a:cubicBezTo>
                    <a:pt x="111" y="159"/>
                    <a:pt x="105" y="156"/>
                    <a:pt x="99" y="155"/>
                  </a:cubicBezTo>
                  <a:cubicBezTo>
                    <a:pt x="95" y="154"/>
                    <a:pt x="88" y="153"/>
                    <a:pt x="79" y="153"/>
                  </a:cubicBezTo>
                  <a:cubicBezTo>
                    <a:pt x="37" y="153"/>
                    <a:pt x="37" y="153"/>
                    <a:pt x="37" y="153"/>
                  </a:cubicBezTo>
                  <a:cubicBezTo>
                    <a:pt x="37" y="276"/>
                    <a:pt x="37" y="276"/>
                    <a:pt x="37" y="276"/>
                  </a:cubicBezTo>
                  <a:lnTo>
                    <a:pt x="0" y="276"/>
                  </a:lnTo>
                  <a:close/>
                  <a:moveTo>
                    <a:pt x="37" y="122"/>
                  </a:moveTo>
                  <a:cubicBezTo>
                    <a:pt x="115" y="122"/>
                    <a:pt x="115" y="122"/>
                    <a:pt x="115" y="122"/>
                  </a:cubicBezTo>
                  <a:cubicBezTo>
                    <a:pt x="132" y="122"/>
                    <a:pt x="145" y="120"/>
                    <a:pt x="154" y="117"/>
                  </a:cubicBezTo>
                  <a:cubicBezTo>
                    <a:pt x="164" y="113"/>
                    <a:pt x="171" y="108"/>
                    <a:pt x="176" y="100"/>
                  </a:cubicBezTo>
                  <a:cubicBezTo>
                    <a:pt x="180" y="93"/>
                    <a:pt x="183" y="84"/>
                    <a:pt x="183" y="76"/>
                  </a:cubicBezTo>
                  <a:cubicBezTo>
                    <a:pt x="183" y="63"/>
                    <a:pt x="178" y="52"/>
                    <a:pt x="169" y="43"/>
                  </a:cubicBezTo>
                  <a:cubicBezTo>
                    <a:pt x="159" y="35"/>
                    <a:pt x="144" y="31"/>
                    <a:pt x="124" y="31"/>
                  </a:cubicBezTo>
                  <a:cubicBezTo>
                    <a:pt x="37" y="31"/>
                    <a:pt x="37" y="31"/>
                    <a:pt x="37" y="31"/>
                  </a:cubicBezTo>
                  <a:lnTo>
                    <a:pt x="37" y="12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9" name="Freeform 459"/>
            <p:cNvSpPr>
              <a:spLocks noEditPoints="1"/>
            </p:cNvSpPr>
            <p:nvPr/>
          </p:nvSpPr>
          <p:spPr bwMode="auto">
            <a:xfrm>
              <a:off x="2624" y="454"/>
              <a:ext cx="350" cy="375"/>
            </a:xfrm>
            <a:custGeom>
              <a:avLst/>
              <a:gdLst>
                <a:gd name="T0" fmla="*/ 0 w 258"/>
                <a:gd name="T1" fmla="*/ 433098 h 276"/>
                <a:gd name="T2" fmla="*/ 160155 w 258"/>
                <a:gd name="T3" fmla="*/ 0 h 276"/>
                <a:gd name="T4" fmla="*/ 218742 w 258"/>
                <a:gd name="T5" fmla="*/ 0 h 276"/>
                <a:gd name="T6" fmla="*/ 389591 w 258"/>
                <a:gd name="T7" fmla="*/ 433098 h 276"/>
                <a:gd name="T8" fmla="*/ 325881 w 258"/>
                <a:gd name="T9" fmla="*/ 433098 h 276"/>
                <a:gd name="T10" fmla="*/ 278284 w 258"/>
                <a:gd name="T11" fmla="*/ 301075 h 276"/>
                <a:gd name="T12" fmla="*/ 105210 w 258"/>
                <a:gd name="T13" fmla="*/ 301075 h 276"/>
                <a:gd name="T14" fmla="*/ 59086 w 258"/>
                <a:gd name="T15" fmla="*/ 433098 h 276"/>
                <a:gd name="T16" fmla="*/ 0 w 258"/>
                <a:gd name="T17" fmla="*/ 433098 h 276"/>
                <a:gd name="T18" fmla="*/ 121519 w 258"/>
                <a:gd name="T19" fmla="*/ 254859 h 276"/>
                <a:gd name="T20" fmla="*/ 261469 w 258"/>
                <a:gd name="T21" fmla="*/ 254859 h 276"/>
                <a:gd name="T22" fmla="*/ 217265 w 258"/>
                <a:gd name="T23" fmla="*/ 134732 h 276"/>
                <a:gd name="T24" fmla="*/ 189624 w 258"/>
                <a:gd name="T25" fmla="*/ 45080 h 276"/>
                <a:gd name="T26" fmla="*/ 165739 w 258"/>
                <a:gd name="T27" fmla="*/ 128226 h 276"/>
                <a:gd name="T28" fmla="*/ 121519 w 258"/>
                <a:gd name="T29" fmla="*/ 254859 h 2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8"/>
                <a:gd name="T46" fmla="*/ 0 h 276"/>
                <a:gd name="T47" fmla="*/ 258 w 258"/>
                <a:gd name="T48" fmla="*/ 276 h 2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8" h="276">
                  <a:moveTo>
                    <a:pt x="0" y="276"/>
                  </a:moveTo>
                  <a:cubicBezTo>
                    <a:pt x="106" y="0"/>
                    <a:pt x="106" y="0"/>
                    <a:pt x="106" y="0"/>
                  </a:cubicBezTo>
                  <a:cubicBezTo>
                    <a:pt x="145" y="0"/>
                    <a:pt x="145" y="0"/>
                    <a:pt x="145" y="0"/>
                  </a:cubicBezTo>
                  <a:cubicBezTo>
                    <a:pt x="258" y="276"/>
                    <a:pt x="258" y="276"/>
                    <a:pt x="258" y="276"/>
                  </a:cubicBezTo>
                  <a:cubicBezTo>
                    <a:pt x="216" y="276"/>
                    <a:pt x="216" y="276"/>
                    <a:pt x="216" y="276"/>
                  </a:cubicBezTo>
                  <a:cubicBezTo>
                    <a:pt x="184" y="192"/>
                    <a:pt x="184" y="192"/>
                    <a:pt x="184" y="192"/>
                  </a:cubicBezTo>
                  <a:cubicBezTo>
                    <a:pt x="69" y="192"/>
                    <a:pt x="69" y="192"/>
                    <a:pt x="69" y="192"/>
                  </a:cubicBezTo>
                  <a:cubicBezTo>
                    <a:pt x="39" y="276"/>
                    <a:pt x="39" y="276"/>
                    <a:pt x="39" y="276"/>
                  </a:cubicBezTo>
                  <a:lnTo>
                    <a:pt x="0" y="276"/>
                  </a:lnTo>
                  <a:close/>
                  <a:moveTo>
                    <a:pt x="80" y="163"/>
                  </a:moveTo>
                  <a:cubicBezTo>
                    <a:pt x="173" y="163"/>
                    <a:pt x="173" y="163"/>
                    <a:pt x="173" y="163"/>
                  </a:cubicBezTo>
                  <a:cubicBezTo>
                    <a:pt x="144" y="86"/>
                    <a:pt x="144" y="86"/>
                    <a:pt x="144" y="86"/>
                  </a:cubicBezTo>
                  <a:cubicBezTo>
                    <a:pt x="135" y="63"/>
                    <a:pt x="129" y="44"/>
                    <a:pt x="125" y="29"/>
                  </a:cubicBezTo>
                  <a:cubicBezTo>
                    <a:pt x="121" y="47"/>
                    <a:pt x="116" y="65"/>
                    <a:pt x="110" y="82"/>
                  </a:cubicBezTo>
                  <a:lnTo>
                    <a:pt x="80" y="16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0" name="Freeform 460"/>
            <p:cNvSpPr>
              <a:spLocks/>
            </p:cNvSpPr>
            <p:nvPr/>
          </p:nvSpPr>
          <p:spPr bwMode="auto">
            <a:xfrm>
              <a:off x="2999" y="449"/>
              <a:ext cx="331" cy="385"/>
            </a:xfrm>
            <a:custGeom>
              <a:avLst/>
              <a:gdLst>
                <a:gd name="T0" fmla="*/ 312185 w 244"/>
                <a:gd name="T1" fmla="*/ 270888 h 284"/>
                <a:gd name="T2" fmla="*/ 368181 w 244"/>
                <a:gd name="T3" fmla="*/ 284230 h 284"/>
                <a:gd name="T4" fmla="*/ 304885 w 244"/>
                <a:gd name="T5" fmla="*/ 388003 h 284"/>
                <a:gd name="T6" fmla="*/ 196086 w 244"/>
                <a:gd name="T7" fmla="*/ 421725 h 284"/>
                <a:gd name="T8" fmla="*/ 84948 w 244"/>
                <a:gd name="T9" fmla="*/ 395269 h 284"/>
                <a:gd name="T10" fmla="*/ 22424 w 244"/>
                <a:gd name="T11" fmla="*/ 317878 h 284"/>
                <a:gd name="T12" fmla="*/ 0 w 244"/>
                <a:gd name="T13" fmla="*/ 208402 h 284"/>
                <a:gd name="T14" fmla="*/ 25084 w 244"/>
                <a:gd name="T15" fmla="*/ 95872 h 284"/>
                <a:gd name="T16" fmla="*/ 96596 w 244"/>
                <a:gd name="T17" fmla="*/ 24769 h 284"/>
                <a:gd name="T18" fmla="*/ 196086 w 244"/>
                <a:gd name="T19" fmla="*/ 0 h 284"/>
                <a:gd name="T20" fmla="*/ 301289 w 244"/>
                <a:gd name="T21" fmla="*/ 30824 h 284"/>
                <a:gd name="T22" fmla="*/ 360847 w 244"/>
                <a:gd name="T23" fmla="*/ 117612 h 284"/>
                <a:gd name="T24" fmla="*/ 305680 w 244"/>
                <a:gd name="T25" fmla="*/ 129967 h 284"/>
                <a:gd name="T26" fmla="*/ 264065 w 244"/>
                <a:gd name="T27" fmla="*/ 67138 h 284"/>
                <a:gd name="T28" fmla="*/ 196086 w 244"/>
                <a:gd name="T29" fmla="*/ 45633 h 284"/>
                <a:gd name="T30" fmla="*/ 115237 w 244"/>
                <a:gd name="T31" fmla="*/ 68015 h 284"/>
                <a:gd name="T32" fmla="*/ 71207 w 244"/>
                <a:gd name="T33" fmla="*/ 129357 h 284"/>
                <a:gd name="T34" fmla="*/ 57902 w 244"/>
                <a:gd name="T35" fmla="*/ 208402 h 284"/>
                <a:gd name="T36" fmla="*/ 71606 w 244"/>
                <a:gd name="T37" fmla="*/ 297906 h 284"/>
                <a:gd name="T38" fmla="*/ 121474 w 244"/>
                <a:gd name="T39" fmla="*/ 356258 h 284"/>
                <a:gd name="T40" fmla="*/ 191193 w 244"/>
                <a:gd name="T41" fmla="*/ 375349 h 284"/>
                <a:gd name="T42" fmla="*/ 270820 w 244"/>
                <a:gd name="T43" fmla="*/ 350079 h 284"/>
                <a:gd name="T44" fmla="*/ 312185 w 244"/>
                <a:gd name="T45" fmla="*/ 270888 h 28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4"/>
                <a:gd name="T70" fmla="*/ 0 h 284"/>
                <a:gd name="T71" fmla="*/ 244 w 244"/>
                <a:gd name="T72" fmla="*/ 284 h 28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4" h="284">
                  <a:moveTo>
                    <a:pt x="207" y="183"/>
                  </a:moveTo>
                  <a:cubicBezTo>
                    <a:pt x="244" y="192"/>
                    <a:pt x="244" y="192"/>
                    <a:pt x="244" y="192"/>
                  </a:cubicBezTo>
                  <a:cubicBezTo>
                    <a:pt x="236" y="222"/>
                    <a:pt x="222" y="245"/>
                    <a:pt x="202" y="261"/>
                  </a:cubicBezTo>
                  <a:cubicBezTo>
                    <a:pt x="183" y="277"/>
                    <a:pt x="158" y="284"/>
                    <a:pt x="130" y="284"/>
                  </a:cubicBezTo>
                  <a:cubicBezTo>
                    <a:pt x="100" y="284"/>
                    <a:pt x="76" y="278"/>
                    <a:pt x="57" y="266"/>
                  </a:cubicBezTo>
                  <a:cubicBezTo>
                    <a:pt x="39" y="254"/>
                    <a:pt x="25" y="237"/>
                    <a:pt x="15" y="214"/>
                  </a:cubicBezTo>
                  <a:cubicBezTo>
                    <a:pt x="5" y="191"/>
                    <a:pt x="0" y="166"/>
                    <a:pt x="0" y="140"/>
                  </a:cubicBezTo>
                  <a:cubicBezTo>
                    <a:pt x="0" y="111"/>
                    <a:pt x="6" y="86"/>
                    <a:pt x="17" y="65"/>
                  </a:cubicBezTo>
                  <a:cubicBezTo>
                    <a:pt x="28" y="44"/>
                    <a:pt x="43" y="27"/>
                    <a:pt x="64" y="16"/>
                  </a:cubicBezTo>
                  <a:cubicBezTo>
                    <a:pt x="84" y="5"/>
                    <a:pt x="106" y="0"/>
                    <a:pt x="130" y="0"/>
                  </a:cubicBezTo>
                  <a:cubicBezTo>
                    <a:pt x="158" y="0"/>
                    <a:pt x="181" y="7"/>
                    <a:pt x="200" y="21"/>
                  </a:cubicBezTo>
                  <a:cubicBezTo>
                    <a:pt x="219" y="35"/>
                    <a:pt x="232" y="55"/>
                    <a:pt x="239" y="80"/>
                  </a:cubicBezTo>
                  <a:cubicBezTo>
                    <a:pt x="203" y="88"/>
                    <a:pt x="203" y="88"/>
                    <a:pt x="203" y="88"/>
                  </a:cubicBezTo>
                  <a:cubicBezTo>
                    <a:pt x="197" y="68"/>
                    <a:pt x="187" y="54"/>
                    <a:pt x="175" y="45"/>
                  </a:cubicBezTo>
                  <a:cubicBezTo>
                    <a:pt x="163" y="36"/>
                    <a:pt x="148" y="31"/>
                    <a:pt x="130" y="31"/>
                  </a:cubicBezTo>
                  <a:cubicBezTo>
                    <a:pt x="108" y="31"/>
                    <a:pt x="91" y="36"/>
                    <a:pt x="77" y="46"/>
                  </a:cubicBezTo>
                  <a:cubicBezTo>
                    <a:pt x="62" y="56"/>
                    <a:pt x="52" y="70"/>
                    <a:pt x="47" y="87"/>
                  </a:cubicBezTo>
                  <a:cubicBezTo>
                    <a:pt x="41" y="104"/>
                    <a:pt x="38" y="122"/>
                    <a:pt x="38" y="140"/>
                  </a:cubicBezTo>
                  <a:cubicBezTo>
                    <a:pt x="38" y="163"/>
                    <a:pt x="41" y="184"/>
                    <a:pt x="48" y="201"/>
                  </a:cubicBezTo>
                  <a:cubicBezTo>
                    <a:pt x="55" y="219"/>
                    <a:pt x="66" y="232"/>
                    <a:pt x="80" y="240"/>
                  </a:cubicBezTo>
                  <a:cubicBezTo>
                    <a:pt x="94" y="249"/>
                    <a:pt x="110" y="253"/>
                    <a:pt x="127" y="253"/>
                  </a:cubicBezTo>
                  <a:cubicBezTo>
                    <a:pt x="147" y="253"/>
                    <a:pt x="164" y="247"/>
                    <a:pt x="179" y="236"/>
                  </a:cubicBezTo>
                  <a:cubicBezTo>
                    <a:pt x="193" y="224"/>
                    <a:pt x="202" y="206"/>
                    <a:pt x="207" y="183"/>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1" name="Freeform 461"/>
            <p:cNvSpPr>
              <a:spLocks/>
            </p:cNvSpPr>
            <p:nvPr/>
          </p:nvSpPr>
          <p:spPr bwMode="auto">
            <a:xfrm>
              <a:off x="3362" y="454"/>
              <a:ext cx="296" cy="375"/>
            </a:xfrm>
            <a:custGeom>
              <a:avLst/>
              <a:gdLst>
                <a:gd name="T0" fmla="*/ 124 w 296"/>
                <a:gd name="T1" fmla="*/ 375 h 375"/>
                <a:gd name="T2" fmla="*/ 124 w 296"/>
                <a:gd name="T3" fmla="*/ 45 h 375"/>
                <a:gd name="T4" fmla="*/ 0 w 296"/>
                <a:gd name="T5" fmla="*/ 45 h 375"/>
                <a:gd name="T6" fmla="*/ 0 w 296"/>
                <a:gd name="T7" fmla="*/ 0 h 375"/>
                <a:gd name="T8" fmla="*/ 296 w 296"/>
                <a:gd name="T9" fmla="*/ 0 h 375"/>
                <a:gd name="T10" fmla="*/ 296 w 296"/>
                <a:gd name="T11" fmla="*/ 45 h 375"/>
                <a:gd name="T12" fmla="*/ 172 w 296"/>
                <a:gd name="T13" fmla="*/ 45 h 375"/>
                <a:gd name="T14" fmla="*/ 172 w 296"/>
                <a:gd name="T15" fmla="*/ 375 h 375"/>
                <a:gd name="T16" fmla="*/ 124 w 296"/>
                <a:gd name="T17" fmla="*/ 375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375"/>
                <a:gd name="T29" fmla="*/ 296 w 296"/>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375">
                  <a:moveTo>
                    <a:pt x="124" y="375"/>
                  </a:moveTo>
                  <a:lnTo>
                    <a:pt x="124" y="45"/>
                  </a:lnTo>
                  <a:lnTo>
                    <a:pt x="0" y="45"/>
                  </a:lnTo>
                  <a:lnTo>
                    <a:pt x="0" y="0"/>
                  </a:lnTo>
                  <a:lnTo>
                    <a:pt x="296" y="0"/>
                  </a:lnTo>
                  <a:lnTo>
                    <a:pt x="296" y="45"/>
                  </a:lnTo>
                  <a:lnTo>
                    <a:pt x="172" y="45"/>
                  </a:lnTo>
                  <a:lnTo>
                    <a:pt x="172" y="375"/>
                  </a:lnTo>
                  <a:lnTo>
                    <a:pt x="124"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2" name="Rectangle 462"/>
            <p:cNvSpPr>
              <a:spLocks noChangeArrowheads="1"/>
            </p:cNvSpPr>
            <p:nvPr/>
          </p:nvSpPr>
          <p:spPr bwMode="auto">
            <a:xfrm>
              <a:off x="3718" y="454"/>
              <a:ext cx="48" cy="37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3" name="Freeform 463"/>
            <p:cNvSpPr>
              <a:spLocks/>
            </p:cNvSpPr>
            <p:nvPr/>
          </p:nvSpPr>
          <p:spPr bwMode="auto">
            <a:xfrm>
              <a:off x="3815" y="454"/>
              <a:ext cx="342" cy="375"/>
            </a:xfrm>
            <a:custGeom>
              <a:avLst/>
              <a:gdLst>
                <a:gd name="T0" fmla="*/ 162474 w 252"/>
                <a:gd name="T1" fmla="*/ 433098 h 276"/>
                <a:gd name="T2" fmla="*/ 0 w 252"/>
                <a:gd name="T3" fmla="*/ 0 h 276"/>
                <a:gd name="T4" fmla="*/ 60354 w 252"/>
                <a:gd name="T5" fmla="*/ 0 h 276"/>
                <a:gd name="T6" fmla="*/ 169521 w 252"/>
                <a:gd name="T7" fmla="*/ 313914 h 276"/>
                <a:gd name="T8" fmla="*/ 192530 w 252"/>
                <a:gd name="T9" fmla="*/ 383215 h 276"/>
                <a:gd name="T10" fmla="*/ 213470 w 252"/>
                <a:gd name="T11" fmla="*/ 313914 h 276"/>
                <a:gd name="T12" fmla="*/ 327314 w 252"/>
                <a:gd name="T13" fmla="*/ 0 h 276"/>
                <a:gd name="T14" fmla="*/ 383907 w 252"/>
                <a:gd name="T15" fmla="*/ 0 h 276"/>
                <a:gd name="T16" fmla="*/ 219880 w 252"/>
                <a:gd name="T17" fmla="*/ 433098 h 276"/>
                <a:gd name="T18" fmla="*/ 162474 w 252"/>
                <a:gd name="T19" fmla="*/ 433098 h 2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276"/>
                <a:gd name="T32" fmla="*/ 252 w 252"/>
                <a:gd name="T33" fmla="*/ 276 h 2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276">
                  <a:moveTo>
                    <a:pt x="107" y="276"/>
                  </a:moveTo>
                  <a:cubicBezTo>
                    <a:pt x="0" y="0"/>
                    <a:pt x="0" y="0"/>
                    <a:pt x="0" y="0"/>
                  </a:cubicBezTo>
                  <a:cubicBezTo>
                    <a:pt x="40" y="0"/>
                    <a:pt x="40" y="0"/>
                    <a:pt x="40" y="0"/>
                  </a:cubicBezTo>
                  <a:cubicBezTo>
                    <a:pt x="111" y="200"/>
                    <a:pt x="111" y="200"/>
                    <a:pt x="111" y="200"/>
                  </a:cubicBezTo>
                  <a:cubicBezTo>
                    <a:pt x="117" y="216"/>
                    <a:pt x="122" y="231"/>
                    <a:pt x="126" y="245"/>
                  </a:cubicBezTo>
                  <a:cubicBezTo>
                    <a:pt x="130" y="230"/>
                    <a:pt x="135" y="215"/>
                    <a:pt x="140" y="200"/>
                  </a:cubicBezTo>
                  <a:cubicBezTo>
                    <a:pt x="215" y="0"/>
                    <a:pt x="215" y="0"/>
                    <a:pt x="215" y="0"/>
                  </a:cubicBezTo>
                  <a:cubicBezTo>
                    <a:pt x="252" y="0"/>
                    <a:pt x="252" y="0"/>
                    <a:pt x="252" y="0"/>
                  </a:cubicBezTo>
                  <a:cubicBezTo>
                    <a:pt x="144" y="276"/>
                    <a:pt x="144" y="276"/>
                    <a:pt x="144" y="276"/>
                  </a:cubicBezTo>
                  <a:lnTo>
                    <a:pt x="107" y="27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24" name="Freeform 464"/>
            <p:cNvSpPr>
              <a:spLocks/>
            </p:cNvSpPr>
            <p:nvPr/>
          </p:nvSpPr>
          <p:spPr bwMode="auto">
            <a:xfrm>
              <a:off x="4202" y="454"/>
              <a:ext cx="279" cy="375"/>
            </a:xfrm>
            <a:custGeom>
              <a:avLst/>
              <a:gdLst>
                <a:gd name="T0" fmla="*/ 0 w 279"/>
                <a:gd name="T1" fmla="*/ 375 h 375"/>
                <a:gd name="T2" fmla="*/ 0 w 279"/>
                <a:gd name="T3" fmla="*/ 0 h 375"/>
                <a:gd name="T4" fmla="*/ 270 w 279"/>
                <a:gd name="T5" fmla="*/ 0 h 375"/>
                <a:gd name="T6" fmla="*/ 270 w 279"/>
                <a:gd name="T7" fmla="*/ 45 h 375"/>
                <a:gd name="T8" fmla="*/ 50 w 279"/>
                <a:gd name="T9" fmla="*/ 45 h 375"/>
                <a:gd name="T10" fmla="*/ 50 w 279"/>
                <a:gd name="T11" fmla="*/ 159 h 375"/>
                <a:gd name="T12" fmla="*/ 256 w 279"/>
                <a:gd name="T13" fmla="*/ 159 h 375"/>
                <a:gd name="T14" fmla="*/ 256 w 279"/>
                <a:gd name="T15" fmla="*/ 204 h 375"/>
                <a:gd name="T16" fmla="*/ 50 w 279"/>
                <a:gd name="T17" fmla="*/ 204 h 375"/>
                <a:gd name="T18" fmla="*/ 50 w 279"/>
                <a:gd name="T19" fmla="*/ 330 h 375"/>
                <a:gd name="T20" fmla="*/ 279 w 279"/>
                <a:gd name="T21" fmla="*/ 330 h 375"/>
                <a:gd name="T22" fmla="*/ 279 w 279"/>
                <a:gd name="T23" fmla="*/ 375 h 375"/>
                <a:gd name="T24" fmla="*/ 0 w 279"/>
                <a:gd name="T25" fmla="*/ 375 h 3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9"/>
                <a:gd name="T40" fmla="*/ 0 h 375"/>
                <a:gd name="T41" fmla="*/ 279 w 279"/>
                <a:gd name="T42" fmla="*/ 375 h 3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9" h="375">
                  <a:moveTo>
                    <a:pt x="0" y="375"/>
                  </a:moveTo>
                  <a:lnTo>
                    <a:pt x="0" y="0"/>
                  </a:lnTo>
                  <a:lnTo>
                    <a:pt x="270" y="0"/>
                  </a:lnTo>
                  <a:lnTo>
                    <a:pt x="270" y="45"/>
                  </a:lnTo>
                  <a:lnTo>
                    <a:pt x="50" y="45"/>
                  </a:lnTo>
                  <a:lnTo>
                    <a:pt x="50" y="159"/>
                  </a:lnTo>
                  <a:lnTo>
                    <a:pt x="256" y="159"/>
                  </a:lnTo>
                  <a:lnTo>
                    <a:pt x="256" y="204"/>
                  </a:lnTo>
                  <a:lnTo>
                    <a:pt x="50" y="204"/>
                  </a:lnTo>
                  <a:lnTo>
                    <a:pt x="50" y="330"/>
                  </a:lnTo>
                  <a:lnTo>
                    <a:pt x="279" y="330"/>
                  </a:lnTo>
                  <a:lnTo>
                    <a:pt x="279" y="375"/>
                  </a:lnTo>
                  <a:lnTo>
                    <a:pt x="0"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2" name="Group 536"/>
          <p:cNvGrpSpPr>
            <a:grpSpLocks/>
          </p:cNvGrpSpPr>
          <p:nvPr/>
        </p:nvGrpSpPr>
        <p:grpSpPr bwMode="auto">
          <a:xfrm>
            <a:off x="7539248" y="1048347"/>
            <a:ext cx="1152971" cy="154186"/>
            <a:chOff x="11197" y="1488"/>
            <a:chExt cx="3477" cy="465"/>
          </a:xfrm>
        </p:grpSpPr>
        <p:sp>
          <p:nvSpPr>
            <p:cNvPr id="8406" name="Freeform 465"/>
            <p:cNvSpPr>
              <a:spLocks noEditPoints="1"/>
            </p:cNvSpPr>
            <p:nvPr/>
          </p:nvSpPr>
          <p:spPr bwMode="auto">
            <a:xfrm>
              <a:off x="11197" y="1496"/>
              <a:ext cx="343" cy="449"/>
            </a:xfrm>
            <a:custGeom>
              <a:avLst/>
              <a:gdLst>
                <a:gd name="T0" fmla="*/ 0 w 253"/>
                <a:gd name="T1" fmla="*/ 498481 h 331"/>
                <a:gd name="T2" fmla="*/ 0 w 253"/>
                <a:gd name="T3" fmla="*/ 0 h 331"/>
                <a:gd name="T4" fmla="*/ 184514 w 253"/>
                <a:gd name="T5" fmla="*/ 0 h 331"/>
                <a:gd name="T6" fmla="*/ 259747 w 253"/>
                <a:gd name="T7" fmla="*/ 4017 h 331"/>
                <a:gd name="T8" fmla="*/ 320506 w 253"/>
                <a:gd name="T9" fmla="*/ 28499 h 331"/>
                <a:gd name="T10" fmla="*/ 360930 w 253"/>
                <a:gd name="T11" fmla="*/ 77402 h 331"/>
                <a:gd name="T12" fmla="*/ 375740 w 253"/>
                <a:gd name="T13" fmla="*/ 144487 h 331"/>
                <a:gd name="T14" fmla="*/ 335689 w 253"/>
                <a:gd name="T15" fmla="*/ 252851 h 331"/>
                <a:gd name="T16" fmla="*/ 191592 w 253"/>
                <a:gd name="T17" fmla="*/ 296282 h 331"/>
                <a:gd name="T18" fmla="*/ 65548 w 253"/>
                <a:gd name="T19" fmla="*/ 296282 h 331"/>
                <a:gd name="T20" fmla="*/ 65548 w 253"/>
                <a:gd name="T21" fmla="*/ 498481 h 331"/>
                <a:gd name="T22" fmla="*/ 0 w 253"/>
                <a:gd name="T23" fmla="*/ 498481 h 331"/>
                <a:gd name="T24" fmla="*/ 65548 w 253"/>
                <a:gd name="T25" fmla="*/ 237223 h 331"/>
                <a:gd name="T26" fmla="*/ 191592 w 253"/>
                <a:gd name="T27" fmla="*/ 237223 h 331"/>
                <a:gd name="T28" fmla="*/ 283412 w 253"/>
                <a:gd name="T29" fmla="*/ 214496 h 331"/>
                <a:gd name="T30" fmla="*/ 308991 w 253"/>
                <a:gd name="T31" fmla="*/ 147063 h 331"/>
                <a:gd name="T32" fmla="*/ 292980 w 253"/>
                <a:gd name="T33" fmla="*/ 93540 h 331"/>
                <a:gd name="T34" fmla="*/ 250151 w 253"/>
                <a:gd name="T35" fmla="*/ 62589 h 331"/>
                <a:gd name="T36" fmla="*/ 191592 w 253"/>
                <a:gd name="T37" fmla="*/ 58982 h 331"/>
                <a:gd name="T38" fmla="*/ 65548 w 253"/>
                <a:gd name="T39" fmla="*/ 58982 h 331"/>
                <a:gd name="T40" fmla="*/ 65548 w 253"/>
                <a:gd name="T41" fmla="*/ 237223 h 3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3"/>
                <a:gd name="T64" fmla="*/ 0 h 331"/>
                <a:gd name="T65" fmla="*/ 253 w 253"/>
                <a:gd name="T66" fmla="*/ 331 h 3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3" h="331">
                  <a:moveTo>
                    <a:pt x="0" y="331"/>
                  </a:moveTo>
                  <a:cubicBezTo>
                    <a:pt x="0" y="0"/>
                    <a:pt x="0" y="0"/>
                    <a:pt x="0" y="0"/>
                  </a:cubicBezTo>
                  <a:cubicBezTo>
                    <a:pt x="125" y="0"/>
                    <a:pt x="125" y="0"/>
                    <a:pt x="125" y="0"/>
                  </a:cubicBezTo>
                  <a:cubicBezTo>
                    <a:pt x="147" y="0"/>
                    <a:pt x="164" y="1"/>
                    <a:pt x="175" y="3"/>
                  </a:cubicBezTo>
                  <a:cubicBezTo>
                    <a:pt x="192" y="6"/>
                    <a:pt x="205" y="11"/>
                    <a:pt x="216" y="19"/>
                  </a:cubicBezTo>
                  <a:cubicBezTo>
                    <a:pt x="227" y="26"/>
                    <a:pt x="236" y="37"/>
                    <a:pt x="243" y="51"/>
                  </a:cubicBezTo>
                  <a:cubicBezTo>
                    <a:pt x="249" y="65"/>
                    <a:pt x="253" y="80"/>
                    <a:pt x="253" y="96"/>
                  </a:cubicBezTo>
                  <a:cubicBezTo>
                    <a:pt x="253" y="124"/>
                    <a:pt x="244" y="148"/>
                    <a:pt x="226" y="168"/>
                  </a:cubicBezTo>
                  <a:cubicBezTo>
                    <a:pt x="208" y="187"/>
                    <a:pt x="176" y="197"/>
                    <a:pt x="129" y="197"/>
                  </a:cubicBezTo>
                  <a:cubicBezTo>
                    <a:pt x="44" y="197"/>
                    <a:pt x="44" y="197"/>
                    <a:pt x="44" y="197"/>
                  </a:cubicBezTo>
                  <a:cubicBezTo>
                    <a:pt x="44" y="331"/>
                    <a:pt x="44" y="331"/>
                    <a:pt x="44" y="331"/>
                  </a:cubicBezTo>
                  <a:lnTo>
                    <a:pt x="0" y="331"/>
                  </a:lnTo>
                  <a:close/>
                  <a:moveTo>
                    <a:pt x="44" y="158"/>
                  </a:moveTo>
                  <a:cubicBezTo>
                    <a:pt x="129" y="158"/>
                    <a:pt x="129" y="158"/>
                    <a:pt x="129" y="158"/>
                  </a:cubicBezTo>
                  <a:cubicBezTo>
                    <a:pt x="158" y="158"/>
                    <a:pt x="178" y="152"/>
                    <a:pt x="190" y="142"/>
                  </a:cubicBezTo>
                  <a:cubicBezTo>
                    <a:pt x="202" y="131"/>
                    <a:pt x="208" y="116"/>
                    <a:pt x="208" y="97"/>
                  </a:cubicBezTo>
                  <a:cubicBezTo>
                    <a:pt x="208" y="83"/>
                    <a:pt x="204" y="72"/>
                    <a:pt x="197" y="62"/>
                  </a:cubicBezTo>
                  <a:cubicBezTo>
                    <a:pt x="190" y="52"/>
                    <a:pt x="181" y="45"/>
                    <a:pt x="169" y="42"/>
                  </a:cubicBezTo>
                  <a:cubicBezTo>
                    <a:pt x="162" y="40"/>
                    <a:pt x="148" y="39"/>
                    <a:pt x="129" y="39"/>
                  </a:cubicBezTo>
                  <a:cubicBezTo>
                    <a:pt x="44" y="39"/>
                    <a:pt x="44" y="39"/>
                    <a:pt x="44" y="39"/>
                  </a:cubicBezTo>
                  <a:lnTo>
                    <a:pt x="44" y="15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7" name="Freeform 466"/>
            <p:cNvSpPr>
              <a:spLocks noEditPoints="1"/>
            </p:cNvSpPr>
            <p:nvPr/>
          </p:nvSpPr>
          <p:spPr bwMode="auto">
            <a:xfrm>
              <a:off x="11616" y="1496"/>
              <a:ext cx="396" cy="449"/>
            </a:xfrm>
            <a:custGeom>
              <a:avLst/>
              <a:gdLst>
                <a:gd name="T0" fmla="*/ 0 w 292"/>
                <a:gd name="T1" fmla="*/ 498481 h 331"/>
                <a:gd name="T2" fmla="*/ 0 w 292"/>
                <a:gd name="T3" fmla="*/ 0 h 331"/>
                <a:gd name="T4" fmla="*/ 219845 w 292"/>
                <a:gd name="T5" fmla="*/ 0 h 331"/>
                <a:gd name="T6" fmla="*/ 322440 w 292"/>
                <a:gd name="T7" fmla="*/ 13602 h 331"/>
                <a:gd name="T8" fmla="*/ 375701 w 292"/>
                <a:gd name="T9" fmla="*/ 62475 h 331"/>
                <a:gd name="T10" fmla="*/ 396290 w 292"/>
                <a:gd name="T11" fmla="*/ 137091 h 331"/>
                <a:gd name="T12" fmla="*/ 362321 w 292"/>
                <a:gd name="T13" fmla="*/ 225144 h 331"/>
                <a:gd name="T14" fmla="*/ 257651 w 292"/>
                <a:gd name="T15" fmla="*/ 273419 h 331"/>
                <a:gd name="T16" fmla="*/ 297123 w 292"/>
                <a:gd name="T17" fmla="*/ 296282 h 331"/>
                <a:gd name="T18" fmla="*/ 352860 w 292"/>
                <a:gd name="T19" fmla="*/ 363603 h 331"/>
                <a:gd name="T20" fmla="*/ 437282 w 292"/>
                <a:gd name="T21" fmla="*/ 498481 h 331"/>
                <a:gd name="T22" fmla="*/ 354276 w 292"/>
                <a:gd name="T23" fmla="*/ 498481 h 331"/>
                <a:gd name="T24" fmla="*/ 288639 w 292"/>
                <a:gd name="T25" fmla="*/ 396635 h 331"/>
                <a:gd name="T26" fmla="*/ 242667 w 292"/>
                <a:gd name="T27" fmla="*/ 326724 h 331"/>
                <a:gd name="T28" fmla="*/ 208817 w 292"/>
                <a:gd name="T29" fmla="*/ 294407 h 331"/>
                <a:gd name="T30" fmla="*/ 177849 w 292"/>
                <a:gd name="T31" fmla="*/ 279716 h 331"/>
                <a:gd name="T32" fmla="*/ 142038 w 292"/>
                <a:gd name="T33" fmla="*/ 277534 h 331"/>
                <a:gd name="T34" fmla="*/ 66075 w 292"/>
                <a:gd name="T35" fmla="*/ 277534 h 331"/>
                <a:gd name="T36" fmla="*/ 66075 w 292"/>
                <a:gd name="T37" fmla="*/ 498481 h 331"/>
                <a:gd name="T38" fmla="*/ 0 w 292"/>
                <a:gd name="T39" fmla="*/ 498481 h 331"/>
                <a:gd name="T40" fmla="*/ 66075 w 292"/>
                <a:gd name="T41" fmla="*/ 220049 h 331"/>
                <a:gd name="T42" fmla="*/ 206724 w 292"/>
                <a:gd name="T43" fmla="*/ 220049 h 331"/>
                <a:gd name="T44" fmla="*/ 277032 w 292"/>
                <a:gd name="T45" fmla="*/ 211533 h 331"/>
                <a:gd name="T46" fmla="*/ 315697 w 292"/>
                <a:gd name="T47" fmla="*/ 181077 h 331"/>
                <a:gd name="T48" fmla="*/ 329096 w 292"/>
                <a:gd name="T49" fmla="*/ 137091 h 331"/>
                <a:gd name="T50" fmla="*/ 303588 w 292"/>
                <a:gd name="T51" fmla="*/ 78522 h 331"/>
                <a:gd name="T52" fmla="*/ 223507 w 292"/>
                <a:gd name="T53" fmla="*/ 55930 h 331"/>
                <a:gd name="T54" fmla="*/ 66075 w 292"/>
                <a:gd name="T55" fmla="*/ 55930 h 331"/>
                <a:gd name="T56" fmla="*/ 66075 w 292"/>
                <a:gd name="T57" fmla="*/ 220049 h 3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2"/>
                <a:gd name="T88" fmla="*/ 0 h 331"/>
                <a:gd name="T89" fmla="*/ 292 w 292"/>
                <a:gd name="T90" fmla="*/ 331 h 3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2" h="331">
                  <a:moveTo>
                    <a:pt x="0" y="331"/>
                  </a:moveTo>
                  <a:cubicBezTo>
                    <a:pt x="0" y="0"/>
                    <a:pt x="0" y="0"/>
                    <a:pt x="0" y="0"/>
                  </a:cubicBezTo>
                  <a:cubicBezTo>
                    <a:pt x="147" y="0"/>
                    <a:pt x="147" y="0"/>
                    <a:pt x="147" y="0"/>
                  </a:cubicBezTo>
                  <a:cubicBezTo>
                    <a:pt x="177" y="0"/>
                    <a:pt x="199" y="3"/>
                    <a:pt x="215" y="9"/>
                  </a:cubicBezTo>
                  <a:cubicBezTo>
                    <a:pt x="230" y="15"/>
                    <a:pt x="242" y="26"/>
                    <a:pt x="251" y="41"/>
                  </a:cubicBezTo>
                  <a:cubicBezTo>
                    <a:pt x="261" y="56"/>
                    <a:pt x="265" y="72"/>
                    <a:pt x="265" y="91"/>
                  </a:cubicBezTo>
                  <a:cubicBezTo>
                    <a:pt x="265" y="114"/>
                    <a:pt x="258" y="134"/>
                    <a:pt x="242" y="150"/>
                  </a:cubicBezTo>
                  <a:cubicBezTo>
                    <a:pt x="227" y="166"/>
                    <a:pt x="204" y="176"/>
                    <a:pt x="172" y="181"/>
                  </a:cubicBezTo>
                  <a:cubicBezTo>
                    <a:pt x="183" y="186"/>
                    <a:pt x="192" y="192"/>
                    <a:pt x="198" y="197"/>
                  </a:cubicBezTo>
                  <a:cubicBezTo>
                    <a:pt x="211" y="209"/>
                    <a:pt x="223" y="224"/>
                    <a:pt x="235" y="241"/>
                  </a:cubicBezTo>
                  <a:cubicBezTo>
                    <a:pt x="292" y="331"/>
                    <a:pt x="292" y="331"/>
                    <a:pt x="292" y="331"/>
                  </a:cubicBezTo>
                  <a:cubicBezTo>
                    <a:pt x="237" y="331"/>
                    <a:pt x="237" y="331"/>
                    <a:pt x="237" y="331"/>
                  </a:cubicBezTo>
                  <a:cubicBezTo>
                    <a:pt x="193" y="263"/>
                    <a:pt x="193" y="263"/>
                    <a:pt x="193" y="263"/>
                  </a:cubicBezTo>
                  <a:cubicBezTo>
                    <a:pt x="180" y="243"/>
                    <a:pt x="170" y="227"/>
                    <a:pt x="162" y="217"/>
                  </a:cubicBezTo>
                  <a:cubicBezTo>
                    <a:pt x="153" y="206"/>
                    <a:pt x="146" y="199"/>
                    <a:pt x="139" y="195"/>
                  </a:cubicBezTo>
                  <a:cubicBezTo>
                    <a:pt x="133" y="191"/>
                    <a:pt x="126" y="188"/>
                    <a:pt x="119" y="186"/>
                  </a:cubicBezTo>
                  <a:cubicBezTo>
                    <a:pt x="114" y="185"/>
                    <a:pt x="106" y="184"/>
                    <a:pt x="95" y="184"/>
                  </a:cubicBezTo>
                  <a:cubicBezTo>
                    <a:pt x="44" y="184"/>
                    <a:pt x="44" y="184"/>
                    <a:pt x="44" y="184"/>
                  </a:cubicBezTo>
                  <a:cubicBezTo>
                    <a:pt x="44" y="331"/>
                    <a:pt x="44" y="331"/>
                    <a:pt x="44" y="331"/>
                  </a:cubicBezTo>
                  <a:lnTo>
                    <a:pt x="0" y="331"/>
                  </a:lnTo>
                  <a:close/>
                  <a:moveTo>
                    <a:pt x="44" y="146"/>
                  </a:moveTo>
                  <a:cubicBezTo>
                    <a:pt x="138" y="146"/>
                    <a:pt x="138" y="146"/>
                    <a:pt x="138" y="146"/>
                  </a:cubicBezTo>
                  <a:cubicBezTo>
                    <a:pt x="158" y="146"/>
                    <a:pt x="174" y="144"/>
                    <a:pt x="185" y="140"/>
                  </a:cubicBezTo>
                  <a:cubicBezTo>
                    <a:pt x="197" y="136"/>
                    <a:pt x="205" y="129"/>
                    <a:pt x="211" y="120"/>
                  </a:cubicBezTo>
                  <a:cubicBezTo>
                    <a:pt x="217" y="111"/>
                    <a:pt x="220" y="101"/>
                    <a:pt x="220" y="91"/>
                  </a:cubicBezTo>
                  <a:cubicBezTo>
                    <a:pt x="220" y="75"/>
                    <a:pt x="214" y="62"/>
                    <a:pt x="203" y="52"/>
                  </a:cubicBezTo>
                  <a:cubicBezTo>
                    <a:pt x="192" y="42"/>
                    <a:pt x="174" y="37"/>
                    <a:pt x="149" y="37"/>
                  </a:cubicBezTo>
                  <a:cubicBezTo>
                    <a:pt x="44" y="37"/>
                    <a:pt x="44" y="37"/>
                    <a:pt x="44" y="37"/>
                  </a:cubicBezTo>
                  <a:lnTo>
                    <a:pt x="44" y="14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8" name="Freeform 467"/>
            <p:cNvSpPr>
              <a:spLocks noEditPoints="1"/>
            </p:cNvSpPr>
            <p:nvPr/>
          </p:nvSpPr>
          <p:spPr bwMode="auto">
            <a:xfrm>
              <a:off x="12052" y="1488"/>
              <a:ext cx="428" cy="465"/>
            </a:xfrm>
            <a:custGeom>
              <a:avLst/>
              <a:gdLst>
                <a:gd name="T0" fmla="*/ 0 w 316"/>
                <a:gd name="T1" fmla="*/ 261651 h 343"/>
                <a:gd name="T2" fmla="*/ 64383 w 316"/>
                <a:gd name="T3" fmla="*/ 70409 h 343"/>
                <a:gd name="T4" fmla="*/ 229825 w 316"/>
                <a:gd name="T5" fmla="*/ 0 h 343"/>
                <a:gd name="T6" fmla="*/ 349956 w 316"/>
                <a:gd name="T7" fmla="*/ 33598 h 343"/>
                <a:gd name="T8" fmla="*/ 430885 w 316"/>
                <a:gd name="T9" fmla="*/ 123655 h 343"/>
                <a:gd name="T10" fmla="*/ 459499 w 316"/>
                <a:gd name="T11" fmla="*/ 255052 h 343"/>
                <a:gd name="T12" fmla="*/ 429923 w 316"/>
                <a:gd name="T13" fmla="*/ 388565 h 343"/>
                <a:gd name="T14" fmla="*/ 345386 w 316"/>
                <a:gd name="T15" fmla="*/ 479762 h 343"/>
                <a:gd name="T16" fmla="*/ 229825 w 316"/>
                <a:gd name="T17" fmla="*/ 509142 h 343"/>
                <a:gd name="T18" fmla="*/ 107084 w 316"/>
                <a:gd name="T19" fmla="*/ 474915 h 343"/>
                <a:gd name="T20" fmla="*/ 27838 w 316"/>
                <a:gd name="T21" fmla="*/ 384137 h 343"/>
                <a:gd name="T22" fmla="*/ 0 w 316"/>
                <a:gd name="T23" fmla="*/ 261651 h 343"/>
                <a:gd name="T24" fmla="*/ 65665 w 316"/>
                <a:gd name="T25" fmla="*/ 262885 h 343"/>
                <a:gd name="T26" fmla="*/ 111709 w 316"/>
                <a:gd name="T27" fmla="*/ 402249 h 343"/>
                <a:gd name="T28" fmla="*/ 229825 w 316"/>
                <a:gd name="T29" fmla="*/ 454877 h 343"/>
                <a:gd name="T30" fmla="*/ 348070 w 316"/>
                <a:gd name="T31" fmla="*/ 402249 h 343"/>
                <a:gd name="T32" fmla="*/ 393638 w 316"/>
                <a:gd name="T33" fmla="*/ 255052 h 343"/>
                <a:gd name="T34" fmla="*/ 373014 w 316"/>
                <a:gd name="T35" fmla="*/ 150415 h 343"/>
                <a:gd name="T36" fmla="*/ 315282 w 316"/>
                <a:gd name="T37" fmla="*/ 82258 h 343"/>
                <a:gd name="T38" fmla="*/ 229825 w 316"/>
                <a:gd name="T39" fmla="*/ 56673 h 343"/>
                <a:gd name="T40" fmla="*/ 114074 w 316"/>
                <a:gd name="T41" fmla="*/ 104159 h 343"/>
                <a:gd name="T42" fmla="*/ 65665 w 316"/>
                <a:gd name="T43" fmla="*/ 262885 h 3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6"/>
                <a:gd name="T67" fmla="*/ 0 h 343"/>
                <a:gd name="T68" fmla="*/ 316 w 316"/>
                <a:gd name="T69" fmla="*/ 343 h 3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6" h="343">
                  <a:moveTo>
                    <a:pt x="0" y="176"/>
                  </a:moveTo>
                  <a:cubicBezTo>
                    <a:pt x="0" y="121"/>
                    <a:pt x="14" y="78"/>
                    <a:pt x="44" y="47"/>
                  </a:cubicBezTo>
                  <a:cubicBezTo>
                    <a:pt x="73" y="16"/>
                    <a:pt x="111" y="0"/>
                    <a:pt x="158" y="0"/>
                  </a:cubicBezTo>
                  <a:cubicBezTo>
                    <a:pt x="189" y="0"/>
                    <a:pt x="216" y="8"/>
                    <a:pt x="241" y="22"/>
                  </a:cubicBezTo>
                  <a:cubicBezTo>
                    <a:pt x="265" y="37"/>
                    <a:pt x="284" y="57"/>
                    <a:pt x="297" y="83"/>
                  </a:cubicBezTo>
                  <a:cubicBezTo>
                    <a:pt x="310" y="109"/>
                    <a:pt x="316" y="139"/>
                    <a:pt x="316" y="172"/>
                  </a:cubicBezTo>
                  <a:cubicBezTo>
                    <a:pt x="316" y="206"/>
                    <a:pt x="310" y="236"/>
                    <a:pt x="296" y="262"/>
                  </a:cubicBezTo>
                  <a:cubicBezTo>
                    <a:pt x="282" y="289"/>
                    <a:pt x="263" y="309"/>
                    <a:pt x="238" y="323"/>
                  </a:cubicBezTo>
                  <a:cubicBezTo>
                    <a:pt x="214" y="336"/>
                    <a:pt x="187" y="343"/>
                    <a:pt x="158" y="343"/>
                  </a:cubicBezTo>
                  <a:cubicBezTo>
                    <a:pt x="127" y="343"/>
                    <a:pt x="99" y="336"/>
                    <a:pt x="74" y="320"/>
                  </a:cubicBezTo>
                  <a:cubicBezTo>
                    <a:pt x="50" y="305"/>
                    <a:pt x="31" y="285"/>
                    <a:pt x="19" y="259"/>
                  </a:cubicBezTo>
                  <a:cubicBezTo>
                    <a:pt x="6" y="233"/>
                    <a:pt x="0" y="205"/>
                    <a:pt x="0" y="176"/>
                  </a:cubicBezTo>
                  <a:close/>
                  <a:moveTo>
                    <a:pt x="45" y="177"/>
                  </a:moveTo>
                  <a:cubicBezTo>
                    <a:pt x="45" y="217"/>
                    <a:pt x="55" y="248"/>
                    <a:pt x="77" y="271"/>
                  </a:cubicBezTo>
                  <a:cubicBezTo>
                    <a:pt x="98" y="294"/>
                    <a:pt x="125" y="306"/>
                    <a:pt x="158" y="306"/>
                  </a:cubicBezTo>
                  <a:cubicBezTo>
                    <a:pt x="191" y="306"/>
                    <a:pt x="218" y="294"/>
                    <a:pt x="239" y="271"/>
                  </a:cubicBezTo>
                  <a:cubicBezTo>
                    <a:pt x="260" y="248"/>
                    <a:pt x="271" y="215"/>
                    <a:pt x="271" y="172"/>
                  </a:cubicBezTo>
                  <a:cubicBezTo>
                    <a:pt x="271" y="145"/>
                    <a:pt x="267" y="122"/>
                    <a:pt x="257" y="101"/>
                  </a:cubicBezTo>
                  <a:cubicBezTo>
                    <a:pt x="248" y="81"/>
                    <a:pt x="235" y="66"/>
                    <a:pt x="217" y="55"/>
                  </a:cubicBezTo>
                  <a:cubicBezTo>
                    <a:pt x="200" y="44"/>
                    <a:pt x="180" y="38"/>
                    <a:pt x="158" y="38"/>
                  </a:cubicBezTo>
                  <a:cubicBezTo>
                    <a:pt x="127" y="38"/>
                    <a:pt x="101" y="49"/>
                    <a:pt x="78" y="70"/>
                  </a:cubicBezTo>
                  <a:cubicBezTo>
                    <a:pt x="56" y="91"/>
                    <a:pt x="45" y="127"/>
                    <a:pt x="45" y="17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9" name="Freeform 468"/>
            <p:cNvSpPr>
              <a:spLocks/>
            </p:cNvSpPr>
            <p:nvPr/>
          </p:nvSpPr>
          <p:spPr bwMode="auto">
            <a:xfrm>
              <a:off x="12543" y="1489"/>
              <a:ext cx="415" cy="464"/>
            </a:xfrm>
            <a:custGeom>
              <a:avLst/>
              <a:gdLst>
                <a:gd name="T0" fmla="*/ 248685 w 306"/>
                <a:gd name="T1" fmla="*/ 312866 h 342"/>
                <a:gd name="T2" fmla="*/ 248685 w 306"/>
                <a:gd name="T3" fmla="*/ 253713 h 342"/>
                <a:gd name="T4" fmla="*/ 459008 w 306"/>
                <a:gd name="T5" fmla="*/ 252999 h 342"/>
                <a:gd name="T6" fmla="*/ 459008 w 306"/>
                <a:gd name="T7" fmla="*/ 438106 h 342"/>
                <a:gd name="T8" fmla="*/ 357612 w 306"/>
                <a:gd name="T9" fmla="*/ 497213 h 342"/>
                <a:gd name="T10" fmla="*/ 253463 w 306"/>
                <a:gd name="T11" fmla="*/ 517947 h 342"/>
                <a:gd name="T12" fmla="*/ 119237 w 306"/>
                <a:gd name="T13" fmla="*/ 486117 h 342"/>
                <a:gd name="T14" fmla="*/ 30203 w 306"/>
                <a:gd name="T15" fmla="*/ 394264 h 342"/>
                <a:gd name="T16" fmla="*/ 0 w 306"/>
                <a:gd name="T17" fmla="*/ 260056 h 342"/>
                <a:gd name="T18" fmla="*/ 30203 w 306"/>
                <a:gd name="T19" fmla="*/ 123862 h 342"/>
                <a:gd name="T20" fmla="*/ 117080 w 306"/>
                <a:gd name="T21" fmla="*/ 30439 h 342"/>
                <a:gd name="T22" fmla="*/ 248685 w 306"/>
                <a:gd name="T23" fmla="*/ 0 h 342"/>
                <a:gd name="T24" fmla="*/ 345673 w 306"/>
                <a:gd name="T25" fmla="*/ 16537 h 342"/>
                <a:gd name="T26" fmla="*/ 413387 w 306"/>
                <a:gd name="T27" fmla="*/ 66485 h 342"/>
                <a:gd name="T28" fmla="*/ 450438 w 306"/>
                <a:gd name="T29" fmla="*/ 147779 h 342"/>
                <a:gd name="T30" fmla="*/ 391630 w 306"/>
                <a:gd name="T31" fmla="*/ 165217 h 342"/>
                <a:gd name="T32" fmla="*/ 365736 w 306"/>
                <a:gd name="T33" fmla="*/ 105335 h 342"/>
                <a:gd name="T34" fmla="*/ 315869 w 306"/>
                <a:gd name="T35" fmla="*/ 69196 h 342"/>
                <a:gd name="T36" fmla="*/ 248685 w 306"/>
                <a:gd name="T37" fmla="*/ 56029 h 342"/>
                <a:gd name="T38" fmla="*/ 171607 w 306"/>
                <a:gd name="T39" fmla="*/ 69196 h 342"/>
                <a:gd name="T40" fmla="*/ 117080 w 306"/>
                <a:gd name="T41" fmla="*/ 106101 h 342"/>
                <a:gd name="T42" fmla="*/ 87239 w 306"/>
                <a:gd name="T43" fmla="*/ 156321 h 342"/>
                <a:gd name="T44" fmla="*/ 67829 w 306"/>
                <a:gd name="T45" fmla="*/ 257557 h 342"/>
                <a:gd name="T46" fmla="*/ 89767 w 306"/>
                <a:gd name="T47" fmla="*/ 369052 h 342"/>
                <a:gd name="T48" fmla="*/ 156999 w 306"/>
                <a:gd name="T49" fmla="*/ 435487 h 342"/>
                <a:gd name="T50" fmla="*/ 250151 w 306"/>
                <a:gd name="T51" fmla="*/ 458478 h 342"/>
                <a:gd name="T52" fmla="*/ 332130 w 306"/>
                <a:gd name="T53" fmla="*/ 441716 h 342"/>
                <a:gd name="T54" fmla="*/ 394471 w 306"/>
                <a:gd name="T55" fmla="*/ 405957 h 342"/>
                <a:gd name="T56" fmla="*/ 394471 w 306"/>
                <a:gd name="T57" fmla="*/ 312866 h 342"/>
                <a:gd name="T58" fmla="*/ 248685 w 306"/>
                <a:gd name="T59" fmla="*/ 312866 h 3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6"/>
                <a:gd name="T91" fmla="*/ 0 h 342"/>
                <a:gd name="T92" fmla="*/ 306 w 306"/>
                <a:gd name="T93" fmla="*/ 342 h 3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6" h="342">
                  <a:moveTo>
                    <a:pt x="166" y="207"/>
                  </a:moveTo>
                  <a:cubicBezTo>
                    <a:pt x="166" y="168"/>
                    <a:pt x="166" y="168"/>
                    <a:pt x="166" y="168"/>
                  </a:cubicBezTo>
                  <a:cubicBezTo>
                    <a:pt x="306" y="167"/>
                    <a:pt x="306" y="167"/>
                    <a:pt x="306" y="167"/>
                  </a:cubicBezTo>
                  <a:cubicBezTo>
                    <a:pt x="306" y="290"/>
                    <a:pt x="306" y="290"/>
                    <a:pt x="306" y="290"/>
                  </a:cubicBezTo>
                  <a:cubicBezTo>
                    <a:pt x="285" y="308"/>
                    <a:pt x="262" y="320"/>
                    <a:pt x="239" y="329"/>
                  </a:cubicBezTo>
                  <a:cubicBezTo>
                    <a:pt x="217" y="338"/>
                    <a:pt x="193" y="342"/>
                    <a:pt x="169" y="342"/>
                  </a:cubicBezTo>
                  <a:cubicBezTo>
                    <a:pt x="136" y="342"/>
                    <a:pt x="107" y="335"/>
                    <a:pt x="80" y="321"/>
                  </a:cubicBezTo>
                  <a:cubicBezTo>
                    <a:pt x="54" y="307"/>
                    <a:pt x="34" y="287"/>
                    <a:pt x="20" y="261"/>
                  </a:cubicBezTo>
                  <a:cubicBezTo>
                    <a:pt x="7" y="234"/>
                    <a:pt x="0" y="205"/>
                    <a:pt x="0" y="172"/>
                  </a:cubicBezTo>
                  <a:cubicBezTo>
                    <a:pt x="0" y="140"/>
                    <a:pt x="6" y="110"/>
                    <a:pt x="20" y="82"/>
                  </a:cubicBezTo>
                  <a:cubicBezTo>
                    <a:pt x="33" y="54"/>
                    <a:pt x="53" y="33"/>
                    <a:pt x="78" y="20"/>
                  </a:cubicBezTo>
                  <a:cubicBezTo>
                    <a:pt x="103" y="6"/>
                    <a:pt x="133" y="0"/>
                    <a:pt x="166" y="0"/>
                  </a:cubicBezTo>
                  <a:cubicBezTo>
                    <a:pt x="190" y="0"/>
                    <a:pt x="211" y="3"/>
                    <a:pt x="231" y="11"/>
                  </a:cubicBezTo>
                  <a:cubicBezTo>
                    <a:pt x="250" y="19"/>
                    <a:pt x="265" y="30"/>
                    <a:pt x="276" y="44"/>
                  </a:cubicBezTo>
                  <a:cubicBezTo>
                    <a:pt x="287" y="57"/>
                    <a:pt x="295" y="76"/>
                    <a:pt x="301" y="98"/>
                  </a:cubicBezTo>
                  <a:cubicBezTo>
                    <a:pt x="262" y="109"/>
                    <a:pt x="262" y="109"/>
                    <a:pt x="262" y="109"/>
                  </a:cubicBezTo>
                  <a:cubicBezTo>
                    <a:pt x="257" y="92"/>
                    <a:pt x="250" y="79"/>
                    <a:pt x="243" y="69"/>
                  </a:cubicBezTo>
                  <a:cubicBezTo>
                    <a:pt x="236" y="59"/>
                    <a:pt x="225" y="52"/>
                    <a:pt x="211" y="46"/>
                  </a:cubicBezTo>
                  <a:cubicBezTo>
                    <a:pt x="198" y="40"/>
                    <a:pt x="183" y="37"/>
                    <a:pt x="166" y="37"/>
                  </a:cubicBezTo>
                  <a:cubicBezTo>
                    <a:pt x="146" y="37"/>
                    <a:pt x="128" y="40"/>
                    <a:pt x="114" y="46"/>
                  </a:cubicBezTo>
                  <a:cubicBezTo>
                    <a:pt x="99" y="52"/>
                    <a:pt x="87" y="60"/>
                    <a:pt x="78" y="70"/>
                  </a:cubicBezTo>
                  <a:cubicBezTo>
                    <a:pt x="70" y="80"/>
                    <a:pt x="63" y="91"/>
                    <a:pt x="58" y="103"/>
                  </a:cubicBezTo>
                  <a:cubicBezTo>
                    <a:pt x="49" y="124"/>
                    <a:pt x="45" y="146"/>
                    <a:pt x="45" y="170"/>
                  </a:cubicBezTo>
                  <a:cubicBezTo>
                    <a:pt x="45" y="199"/>
                    <a:pt x="50" y="224"/>
                    <a:pt x="60" y="244"/>
                  </a:cubicBezTo>
                  <a:cubicBezTo>
                    <a:pt x="70" y="264"/>
                    <a:pt x="85" y="278"/>
                    <a:pt x="105" y="288"/>
                  </a:cubicBezTo>
                  <a:cubicBezTo>
                    <a:pt x="124" y="298"/>
                    <a:pt x="145" y="303"/>
                    <a:pt x="167" y="303"/>
                  </a:cubicBezTo>
                  <a:cubicBezTo>
                    <a:pt x="185" y="303"/>
                    <a:pt x="204" y="299"/>
                    <a:pt x="222" y="292"/>
                  </a:cubicBezTo>
                  <a:cubicBezTo>
                    <a:pt x="240" y="284"/>
                    <a:pt x="254" y="276"/>
                    <a:pt x="263" y="268"/>
                  </a:cubicBezTo>
                  <a:cubicBezTo>
                    <a:pt x="263" y="207"/>
                    <a:pt x="263" y="207"/>
                    <a:pt x="263" y="207"/>
                  </a:cubicBezTo>
                  <a:lnTo>
                    <a:pt x="166" y="20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0" name="Freeform 469"/>
            <p:cNvSpPr>
              <a:spLocks noEditPoints="1"/>
            </p:cNvSpPr>
            <p:nvPr/>
          </p:nvSpPr>
          <p:spPr bwMode="auto">
            <a:xfrm>
              <a:off x="13046" y="1496"/>
              <a:ext cx="396" cy="449"/>
            </a:xfrm>
            <a:custGeom>
              <a:avLst/>
              <a:gdLst>
                <a:gd name="T0" fmla="*/ 0 w 292"/>
                <a:gd name="T1" fmla="*/ 498481 h 331"/>
                <a:gd name="T2" fmla="*/ 0 w 292"/>
                <a:gd name="T3" fmla="*/ 0 h 331"/>
                <a:gd name="T4" fmla="*/ 219845 w 292"/>
                <a:gd name="T5" fmla="*/ 0 h 331"/>
                <a:gd name="T6" fmla="*/ 322440 w 292"/>
                <a:gd name="T7" fmla="*/ 13602 h 331"/>
                <a:gd name="T8" fmla="*/ 377856 w 292"/>
                <a:gd name="T9" fmla="*/ 62475 h 331"/>
                <a:gd name="T10" fmla="*/ 396290 w 292"/>
                <a:gd name="T11" fmla="*/ 137091 h 331"/>
                <a:gd name="T12" fmla="*/ 362321 w 292"/>
                <a:gd name="T13" fmla="*/ 225144 h 331"/>
                <a:gd name="T14" fmla="*/ 257651 w 292"/>
                <a:gd name="T15" fmla="*/ 273419 h 331"/>
                <a:gd name="T16" fmla="*/ 297123 w 292"/>
                <a:gd name="T17" fmla="*/ 296282 h 331"/>
                <a:gd name="T18" fmla="*/ 352860 w 292"/>
                <a:gd name="T19" fmla="*/ 363603 h 331"/>
                <a:gd name="T20" fmla="*/ 437282 w 292"/>
                <a:gd name="T21" fmla="*/ 498481 h 331"/>
                <a:gd name="T22" fmla="*/ 354276 w 292"/>
                <a:gd name="T23" fmla="*/ 498481 h 331"/>
                <a:gd name="T24" fmla="*/ 288639 w 292"/>
                <a:gd name="T25" fmla="*/ 396635 h 331"/>
                <a:gd name="T26" fmla="*/ 242667 w 292"/>
                <a:gd name="T27" fmla="*/ 326724 h 331"/>
                <a:gd name="T28" fmla="*/ 210267 w 292"/>
                <a:gd name="T29" fmla="*/ 294407 h 331"/>
                <a:gd name="T30" fmla="*/ 180424 w 292"/>
                <a:gd name="T31" fmla="*/ 279716 h 331"/>
                <a:gd name="T32" fmla="*/ 142038 w 292"/>
                <a:gd name="T33" fmla="*/ 277534 h 331"/>
                <a:gd name="T34" fmla="*/ 66075 w 292"/>
                <a:gd name="T35" fmla="*/ 277534 h 331"/>
                <a:gd name="T36" fmla="*/ 66075 w 292"/>
                <a:gd name="T37" fmla="*/ 498481 h 331"/>
                <a:gd name="T38" fmla="*/ 0 w 292"/>
                <a:gd name="T39" fmla="*/ 498481 h 331"/>
                <a:gd name="T40" fmla="*/ 66075 w 292"/>
                <a:gd name="T41" fmla="*/ 220049 h 331"/>
                <a:gd name="T42" fmla="*/ 208817 w 292"/>
                <a:gd name="T43" fmla="*/ 220049 h 331"/>
                <a:gd name="T44" fmla="*/ 278621 w 292"/>
                <a:gd name="T45" fmla="*/ 211533 h 331"/>
                <a:gd name="T46" fmla="*/ 315697 w 292"/>
                <a:gd name="T47" fmla="*/ 181077 h 331"/>
                <a:gd name="T48" fmla="*/ 329096 w 292"/>
                <a:gd name="T49" fmla="*/ 137091 h 331"/>
                <a:gd name="T50" fmla="*/ 303588 w 292"/>
                <a:gd name="T51" fmla="*/ 78522 h 331"/>
                <a:gd name="T52" fmla="*/ 223507 w 292"/>
                <a:gd name="T53" fmla="*/ 55930 h 331"/>
                <a:gd name="T54" fmla="*/ 66075 w 292"/>
                <a:gd name="T55" fmla="*/ 55930 h 331"/>
                <a:gd name="T56" fmla="*/ 66075 w 292"/>
                <a:gd name="T57" fmla="*/ 220049 h 3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2"/>
                <a:gd name="T88" fmla="*/ 0 h 331"/>
                <a:gd name="T89" fmla="*/ 292 w 292"/>
                <a:gd name="T90" fmla="*/ 331 h 3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2" h="331">
                  <a:moveTo>
                    <a:pt x="0" y="331"/>
                  </a:moveTo>
                  <a:cubicBezTo>
                    <a:pt x="0" y="0"/>
                    <a:pt x="0" y="0"/>
                    <a:pt x="0" y="0"/>
                  </a:cubicBezTo>
                  <a:cubicBezTo>
                    <a:pt x="147" y="0"/>
                    <a:pt x="147" y="0"/>
                    <a:pt x="147" y="0"/>
                  </a:cubicBezTo>
                  <a:cubicBezTo>
                    <a:pt x="177" y="0"/>
                    <a:pt x="199" y="3"/>
                    <a:pt x="215" y="9"/>
                  </a:cubicBezTo>
                  <a:cubicBezTo>
                    <a:pt x="230" y="15"/>
                    <a:pt x="242" y="26"/>
                    <a:pt x="252" y="41"/>
                  </a:cubicBezTo>
                  <a:cubicBezTo>
                    <a:pt x="261" y="56"/>
                    <a:pt x="265" y="72"/>
                    <a:pt x="265" y="91"/>
                  </a:cubicBezTo>
                  <a:cubicBezTo>
                    <a:pt x="265" y="114"/>
                    <a:pt x="258" y="134"/>
                    <a:pt x="242" y="150"/>
                  </a:cubicBezTo>
                  <a:cubicBezTo>
                    <a:pt x="227" y="166"/>
                    <a:pt x="204" y="176"/>
                    <a:pt x="172" y="181"/>
                  </a:cubicBezTo>
                  <a:cubicBezTo>
                    <a:pt x="184" y="186"/>
                    <a:pt x="192" y="192"/>
                    <a:pt x="198" y="197"/>
                  </a:cubicBezTo>
                  <a:cubicBezTo>
                    <a:pt x="211" y="209"/>
                    <a:pt x="223" y="224"/>
                    <a:pt x="235" y="241"/>
                  </a:cubicBezTo>
                  <a:cubicBezTo>
                    <a:pt x="292" y="331"/>
                    <a:pt x="292" y="331"/>
                    <a:pt x="292" y="331"/>
                  </a:cubicBezTo>
                  <a:cubicBezTo>
                    <a:pt x="237" y="331"/>
                    <a:pt x="237" y="331"/>
                    <a:pt x="237" y="331"/>
                  </a:cubicBezTo>
                  <a:cubicBezTo>
                    <a:pt x="193" y="263"/>
                    <a:pt x="193" y="263"/>
                    <a:pt x="193" y="263"/>
                  </a:cubicBezTo>
                  <a:cubicBezTo>
                    <a:pt x="181" y="243"/>
                    <a:pt x="170" y="227"/>
                    <a:pt x="162" y="217"/>
                  </a:cubicBezTo>
                  <a:cubicBezTo>
                    <a:pt x="154" y="206"/>
                    <a:pt x="146" y="199"/>
                    <a:pt x="140" y="195"/>
                  </a:cubicBezTo>
                  <a:cubicBezTo>
                    <a:pt x="133" y="191"/>
                    <a:pt x="126" y="188"/>
                    <a:pt x="120" y="186"/>
                  </a:cubicBezTo>
                  <a:cubicBezTo>
                    <a:pt x="115" y="185"/>
                    <a:pt x="106" y="184"/>
                    <a:pt x="95" y="184"/>
                  </a:cubicBezTo>
                  <a:cubicBezTo>
                    <a:pt x="44" y="184"/>
                    <a:pt x="44" y="184"/>
                    <a:pt x="44" y="184"/>
                  </a:cubicBezTo>
                  <a:cubicBezTo>
                    <a:pt x="44" y="331"/>
                    <a:pt x="44" y="331"/>
                    <a:pt x="44" y="331"/>
                  </a:cubicBezTo>
                  <a:lnTo>
                    <a:pt x="0" y="331"/>
                  </a:lnTo>
                  <a:close/>
                  <a:moveTo>
                    <a:pt x="44" y="146"/>
                  </a:moveTo>
                  <a:cubicBezTo>
                    <a:pt x="139" y="146"/>
                    <a:pt x="139" y="146"/>
                    <a:pt x="139" y="146"/>
                  </a:cubicBezTo>
                  <a:cubicBezTo>
                    <a:pt x="159" y="146"/>
                    <a:pt x="174" y="144"/>
                    <a:pt x="186" y="140"/>
                  </a:cubicBezTo>
                  <a:cubicBezTo>
                    <a:pt x="197" y="136"/>
                    <a:pt x="205" y="129"/>
                    <a:pt x="211" y="120"/>
                  </a:cubicBezTo>
                  <a:cubicBezTo>
                    <a:pt x="217" y="111"/>
                    <a:pt x="220" y="101"/>
                    <a:pt x="220" y="91"/>
                  </a:cubicBezTo>
                  <a:cubicBezTo>
                    <a:pt x="220" y="75"/>
                    <a:pt x="214" y="62"/>
                    <a:pt x="203" y="52"/>
                  </a:cubicBezTo>
                  <a:cubicBezTo>
                    <a:pt x="192" y="42"/>
                    <a:pt x="174" y="37"/>
                    <a:pt x="149" y="37"/>
                  </a:cubicBezTo>
                  <a:cubicBezTo>
                    <a:pt x="44" y="37"/>
                    <a:pt x="44" y="37"/>
                    <a:pt x="44" y="37"/>
                  </a:cubicBezTo>
                  <a:lnTo>
                    <a:pt x="44" y="14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1" name="Freeform 470"/>
            <p:cNvSpPr>
              <a:spLocks/>
            </p:cNvSpPr>
            <p:nvPr/>
          </p:nvSpPr>
          <p:spPr bwMode="auto">
            <a:xfrm>
              <a:off x="13500" y="1496"/>
              <a:ext cx="335" cy="449"/>
            </a:xfrm>
            <a:custGeom>
              <a:avLst/>
              <a:gdLst>
                <a:gd name="T0" fmla="*/ 0 w 335"/>
                <a:gd name="T1" fmla="*/ 449 h 449"/>
                <a:gd name="T2" fmla="*/ 0 w 335"/>
                <a:gd name="T3" fmla="*/ 0 h 449"/>
                <a:gd name="T4" fmla="*/ 325 w 335"/>
                <a:gd name="T5" fmla="*/ 0 h 449"/>
                <a:gd name="T6" fmla="*/ 325 w 335"/>
                <a:gd name="T7" fmla="*/ 53 h 449"/>
                <a:gd name="T8" fmla="*/ 60 w 335"/>
                <a:gd name="T9" fmla="*/ 53 h 449"/>
                <a:gd name="T10" fmla="*/ 60 w 335"/>
                <a:gd name="T11" fmla="*/ 191 h 449"/>
                <a:gd name="T12" fmla="*/ 308 w 335"/>
                <a:gd name="T13" fmla="*/ 191 h 449"/>
                <a:gd name="T14" fmla="*/ 308 w 335"/>
                <a:gd name="T15" fmla="*/ 244 h 449"/>
                <a:gd name="T16" fmla="*/ 60 w 335"/>
                <a:gd name="T17" fmla="*/ 244 h 449"/>
                <a:gd name="T18" fmla="*/ 60 w 335"/>
                <a:gd name="T19" fmla="*/ 396 h 449"/>
                <a:gd name="T20" fmla="*/ 335 w 335"/>
                <a:gd name="T21" fmla="*/ 396 h 449"/>
                <a:gd name="T22" fmla="*/ 335 w 335"/>
                <a:gd name="T23" fmla="*/ 449 h 449"/>
                <a:gd name="T24" fmla="*/ 0 w 335"/>
                <a:gd name="T25" fmla="*/ 449 h 4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5"/>
                <a:gd name="T40" fmla="*/ 0 h 449"/>
                <a:gd name="T41" fmla="*/ 335 w 335"/>
                <a:gd name="T42" fmla="*/ 449 h 4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5" h="449">
                  <a:moveTo>
                    <a:pt x="0" y="449"/>
                  </a:moveTo>
                  <a:lnTo>
                    <a:pt x="0" y="0"/>
                  </a:lnTo>
                  <a:lnTo>
                    <a:pt x="325" y="0"/>
                  </a:lnTo>
                  <a:lnTo>
                    <a:pt x="325" y="53"/>
                  </a:lnTo>
                  <a:lnTo>
                    <a:pt x="60" y="53"/>
                  </a:lnTo>
                  <a:lnTo>
                    <a:pt x="60" y="191"/>
                  </a:lnTo>
                  <a:lnTo>
                    <a:pt x="308" y="191"/>
                  </a:lnTo>
                  <a:lnTo>
                    <a:pt x="308" y="244"/>
                  </a:lnTo>
                  <a:lnTo>
                    <a:pt x="60" y="244"/>
                  </a:lnTo>
                  <a:lnTo>
                    <a:pt x="60" y="396"/>
                  </a:lnTo>
                  <a:lnTo>
                    <a:pt x="335" y="396"/>
                  </a:lnTo>
                  <a:lnTo>
                    <a:pt x="335" y="449"/>
                  </a:lnTo>
                  <a:lnTo>
                    <a:pt x="0" y="44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2" name="Freeform 471"/>
            <p:cNvSpPr>
              <a:spLocks/>
            </p:cNvSpPr>
            <p:nvPr/>
          </p:nvSpPr>
          <p:spPr bwMode="auto">
            <a:xfrm>
              <a:off x="13898" y="1489"/>
              <a:ext cx="357" cy="464"/>
            </a:xfrm>
            <a:custGeom>
              <a:avLst/>
              <a:gdLst>
                <a:gd name="T0" fmla="*/ 0 w 263"/>
                <a:gd name="T1" fmla="*/ 347969 h 342"/>
                <a:gd name="T2" fmla="*/ 63169 w 263"/>
                <a:gd name="T3" fmla="*/ 342863 h 342"/>
                <a:gd name="T4" fmla="*/ 84392 w 263"/>
                <a:gd name="T5" fmla="*/ 403390 h 342"/>
                <a:gd name="T6" fmla="*/ 134926 w 263"/>
                <a:gd name="T7" fmla="*/ 444013 h 342"/>
                <a:gd name="T8" fmla="*/ 213820 w 263"/>
                <a:gd name="T9" fmla="*/ 458478 h 342"/>
                <a:gd name="T10" fmla="*/ 279870 w 263"/>
                <a:gd name="T11" fmla="*/ 446600 h 342"/>
                <a:gd name="T12" fmla="*/ 325378 w 263"/>
                <a:gd name="T13" fmla="*/ 416045 h 342"/>
                <a:gd name="T14" fmla="*/ 337708 w 263"/>
                <a:gd name="T15" fmla="*/ 373878 h 342"/>
                <a:gd name="T16" fmla="*/ 325378 w 263"/>
                <a:gd name="T17" fmla="*/ 331358 h 342"/>
                <a:gd name="T18" fmla="*/ 278831 w 263"/>
                <a:gd name="T19" fmla="*/ 302571 h 342"/>
                <a:gd name="T20" fmla="*/ 188431 w 263"/>
                <a:gd name="T21" fmla="*/ 278651 h 342"/>
                <a:gd name="T22" fmla="*/ 90841 w 263"/>
                <a:gd name="T23" fmla="*/ 246425 h 342"/>
                <a:gd name="T24" fmla="*/ 37485 w 263"/>
                <a:gd name="T25" fmla="*/ 200106 h 342"/>
                <a:gd name="T26" fmla="*/ 18606 w 263"/>
                <a:gd name="T27" fmla="*/ 137447 h 342"/>
                <a:gd name="T28" fmla="*/ 41712 w 263"/>
                <a:gd name="T29" fmla="*/ 66485 h 342"/>
                <a:gd name="T30" fmla="*/ 104327 w 263"/>
                <a:gd name="T31" fmla="*/ 16537 h 342"/>
                <a:gd name="T32" fmla="*/ 197781 w 263"/>
                <a:gd name="T33" fmla="*/ 0 h 342"/>
                <a:gd name="T34" fmla="*/ 296626 w 263"/>
                <a:gd name="T35" fmla="*/ 16537 h 342"/>
                <a:gd name="T36" fmla="*/ 363197 w 263"/>
                <a:gd name="T37" fmla="*/ 69196 h 342"/>
                <a:gd name="T38" fmla="*/ 387578 w 263"/>
                <a:gd name="T39" fmla="*/ 149711 h 342"/>
                <a:gd name="T40" fmla="*/ 322632 w 263"/>
                <a:gd name="T41" fmla="*/ 154079 h 342"/>
                <a:gd name="T42" fmla="*/ 290242 w 263"/>
                <a:gd name="T43" fmla="*/ 81333 h 342"/>
                <a:gd name="T44" fmla="*/ 200763 w 263"/>
                <a:gd name="T45" fmla="*/ 57993 h 342"/>
                <a:gd name="T46" fmla="*/ 111482 w 263"/>
                <a:gd name="T47" fmla="*/ 80284 h 342"/>
                <a:gd name="T48" fmla="*/ 84392 w 263"/>
                <a:gd name="T49" fmla="*/ 132262 h 342"/>
                <a:gd name="T50" fmla="*/ 104327 w 263"/>
                <a:gd name="T51" fmla="*/ 177795 h 342"/>
                <a:gd name="T52" fmla="*/ 205413 w 263"/>
                <a:gd name="T53" fmla="*/ 212406 h 342"/>
                <a:gd name="T54" fmla="*/ 316742 w 263"/>
                <a:gd name="T55" fmla="*/ 244575 h 342"/>
                <a:gd name="T56" fmla="*/ 382099 w 263"/>
                <a:gd name="T57" fmla="*/ 297025 h 342"/>
                <a:gd name="T58" fmla="*/ 402644 w 263"/>
                <a:gd name="T59" fmla="*/ 368336 h 342"/>
                <a:gd name="T60" fmla="*/ 379900 w 263"/>
                <a:gd name="T61" fmla="*/ 444013 h 342"/>
                <a:gd name="T62" fmla="*/ 313297 w 263"/>
                <a:gd name="T63" fmla="*/ 497213 h 342"/>
                <a:gd name="T64" fmla="*/ 215599 w 263"/>
                <a:gd name="T65" fmla="*/ 517947 h 342"/>
                <a:gd name="T66" fmla="*/ 101391 w 263"/>
                <a:gd name="T67" fmla="*/ 497213 h 342"/>
                <a:gd name="T68" fmla="*/ 27615 w 263"/>
                <a:gd name="T69" fmla="*/ 438106 h 342"/>
                <a:gd name="T70" fmla="*/ 0 w 263"/>
                <a:gd name="T71" fmla="*/ 347969 h 3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3"/>
                <a:gd name="T109" fmla="*/ 0 h 342"/>
                <a:gd name="T110" fmla="*/ 263 w 263"/>
                <a:gd name="T111" fmla="*/ 342 h 3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3" h="342">
                  <a:moveTo>
                    <a:pt x="0" y="230"/>
                  </a:moveTo>
                  <a:cubicBezTo>
                    <a:pt x="41" y="226"/>
                    <a:pt x="41" y="226"/>
                    <a:pt x="41" y="226"/>
                  </a:cubicBezTo>
                  <a:cubicBezTo>
                    <a:pt x="43" y="243"/>
                    <a:pt x="48" y="257"/>
                    <a:pt x="55" y="267"/>
                  </a:cubicBezTo>
                  <a:cubicBezTo>
                    <a:pt x="62" y="278"/>
                    <a:pt x="73" y="286"/>
                    <a:pt x="88" y="293"/>
                  </a:cubicBezTo>
                  <a:cubicBezTo>
                    <a:pt x="103" y="299"/>
                    <a:pt x="120" y="303"/>
                    <a:pt x="139" y="303"/>
                  </a:cubicBezTo>
                  <a:cubicBezTo>
                    <a:pt x="156" y="303"/>
                    <a:pt x="170" y="300"/>
                    <a:pt x="183" y="295"/>
                  </a:cubicBezTo>
                  <a:cubicBezTo>
                    <a:pt x="196" y="290"/>
                    <a:pt x="206" y="284"/>
                    <a:pt x="212" y="275"/>
                  </a:cubicBezTo>
                  <a:cubicBezTo>
                    <a:pt x="218" y="266"/>
                    <a:pt x="221" y="257"/>
                    <a:pt x="221" y="247"/>
                  </a:cubicBezTo>
                  <a:cubicBezTo>
                    <a:pt x="221" y="236"/>
                    <a:pt x="218" y="227"/>
                    <a:pt x="212" y="219"/>
                  </a:cubicBezTo>
                  <a:cubicBezTo>
                    <a:pt x="206" y="212"/>
                    <a:pt x="196" y="205"/>
                    <a:pt x="182" y="200"/>
                  </a:cubicBezTo>
                  <a:cubicBezTo>
                    <a:pt x="173" y="196"/>
                    <a:pt x="154" y="191"/>
                    <a:pt x="123" y="184"/>
                  </a:cubicBezTo>
                  <a:cubicBezTo>
                    <a:pt x="93" y="176"/>
                    <a:pt x="72" y="169"/>
                    <a:pt x="59" y="163"/>
                  </a:cubicBezTo>
                  <a:cubicBezTo>
                    <a:pt x="44" y="155"/>
                    <a:pt x="32" y="144"/>
                    <a:pt x="24" y="132"/>
                  </a:cubicBezTo>
                  <a:cubicBezTo>
                    <a:pt x="16" y="120"/>
                    <a:pt x="12" y="106"/>
                    <a:pt x="12" y="91"/>
                  </a:cubicBezTo>
                  <a:cubicBezTo>
                    <a:pt x="12" y="74"/>
                    <a:pt x="17" y="58"/>
                    <a:pt x="27" y="44"/>
                  </a:cubicBezTo>
                  <a:cubicBezTo>
                    <a:pt x="36" y="29"/>
                    <a:pt x="50" y="18"/>
                    <a:pt x="68" y="11"/>
                  </a:cubicBezTo>
                  <a:cubicBezTo>
                    <a:pt x="86" y="3"/>
                    <a:pt x="107" y="0"/>
                    <a:pt x="129" y="0"/>
                  </a:cubicBezTo>
                  <a:cubicBezTo>
                    <a:pt x="154" y="0"/>
                    <a:pt x="175" y="3"/>
                    <a:pt x="194" y="11"/>
                  </a:cubicBezTo>
                  <a:cubicBezTo>
                    <a:pt x="213" y="19"/>
                    <a:pt x="227" y="31"/>
                    <a:pt x="237" y="46"/>
                  </a:cubicBezTo>
                  <a:cubicBezTo>
                    <a:pt x="247" y="62"/>
                    <a:pt x="253" y="79"/>
                    <a:pt x="253" y="99"/>
                  </a:cubicBezTo>
                  <a:cubicBezTo>
                    <a:pt x="211" y="102"/>
                    <a:pt x="211" y="102"/>
                    <a:pt x="211" y="102"/>
                  </a:cubicBezTo>
                  <a:cubicBezTo>
                    <a:pt x="209" y="81"/>
                    <a:pt x="202" y="65"/>
                    <a:pt x="189" y="54"/>
                  </a:cubicBezTo>
                  <a:cubicBezTo>
                    <a:pt x="175" y="44"/>
                    <a:pt x="156" y="38"/>
                    <a:pt x="131" y="38"/>
                  </a:cubicBezTo>
                  <a:cubicBezTo>
                    <a:pt x="104" y="38"/>
                    <a:pt x="85" y="43"/>
                    <a:pt x="73" y="53"/>
                  </a:cubicBezTo>
                  <a:cubicBezTo>
                    <a:pt x="61" y="62"/>
                    <a:pt x="55" y="74"/>
                    <a:pt x="55" y="88"/>
                  </a:cubicBezTo>
                  <a:cubicBezTo>
                    <a:pt x="55" y="100"/>
                    <a:pt x="59" y="110"/>
                    <a:pt x="68" y="117"/>
                  </a:cubicBezTo>
                  <a:cubicBezTo>
                    <a:pt x="76" y="125"/>
                    <a:pt x="98" y="133"/>
                    <a:pt x="134" y="141"/>
                  </a:cubicBezTo>
                  <a:cubicBezTo>
                    <a:pt x="169" y="149"/>
                    <a:pt x="194" y="156"/>
                    <a:pt x="207" y="162"/>
                  </a:cubicBezTo>
                  <a:cubicBezTo>
                    <a:pt x="226" y="171"/>
                    <a:pt x="240" y="182"/>
                    <a:pt x="250" y="196"/>
                  </a:cubicBezTo>
                  <a:cubicBezTo>
                    <a:pt x="259" y="209"/>
                    <a:pt x="263" y="225"/>
                    <a:pt x="263" y="243"/>
                  </a:cubicBezTo>
                  <a:cubicBezTo>
                    <a:pt x="263" y="261"/>
                    <a:pt x="258" y="277"/>
                    <a:pt x="248" y="293"/>
                  </a:cubicBezTo>
                  <a:cubicBezTo>
                    <a:pt x="238" y="308"/>
                    <a:pt x="224" y="320"/>
                    <a:pt x="205" y="329"/>
                  </a:cubicBezTo>
                  <a:cubicBezTo>
                    <a:pt x="186" y="338"/>
                    <a:pt x="165" y="342"/>
                    <a:pt x="141" y="342"/>
                  </a:cubicBezTo>
                  <a:cubicBezTo>
                    <a:pt x="111" y="342"/>
                    <a:pt x="86" y="338"/>
                    <a:pt x="66" y="329"/>
                  </a:cubicBezTo>
                  <a:cubicBezTo>
                    <a:pt x="45" y="320"/>
                    <a:pt x="29" y="307"/>
                    <a:pt x="18" y="290"/>
                  </a:cubicBezTo>
                  <a:cubicBezTo>
                    <a:pt x="6" y="272"/>
                    <a:pt x="0" y="252"/>
                    <a:pt x="0" y="23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13" name="Freeform 472"/>
            <p:cNvSpPr>
              <a:spLocks/>
            </p:cNvSpPr>
            <p:nvPr/>
          </p:nvSpPr>
          <p:spPr bwMode="auto">
            <a:xfrm>
              <a:off x="14316" y="1489"/>
              <a:ext cx="358" cy="464"/>
            </a:xfrm>
            <a:custGeom>
              <a:avLst/>
              <a:gdLst>
                <a:gd name="T0" fmla="*/ 0 w 264"/>
                <a:gd name="T1" fmla="*/ 347969 h 342"/>
                <a:gd name="T2" fmla="*/ 62242 w 264"/>
                <a:gd name="T3" fmla="*/ 342863 h 342"/>
                <a:gd name="T4" fmla="*/ 82627 w 264"/>
                <a:gd name="T5" fmla="*/ 403390 h 342"/>
                <a:gd name="T6" fmla="*/ 132956 w 264"/>
                <a:gd name="T7" fmla="*/ 444013 h 342"/>
                <a:gd name="T8" fmla="*/ 210042 w 264"/>
                <a:gd name="T9" fmla="*/ 458478 h 342"/>
                <a:gd name="T10" fmla="*/ 275756 w 264"/>
                <a:gd name="T11" fmla="*/ 446600 h 342"/>
                <a:gd name="T12" fmla="*/ 316660 w 264"/>
                <a:gd name="T13" fmla="*/ 416045 h 342"/>
                <a:gd name="T14" fmla="*/ 331546 w 264"/>
                <a:gd name="T15" fmla="*/ 373878 h 342"/>
                <a:gd name="T16" fmla="*/ 318741 w 264"/>
                <a:gd name="T17" fmla="*/ 331358 h 342"/>
                <a:gd name="T18" fmla="*/ 273006 w 264"/>
                <a:gd name="T19" fmla="*/ 302571 h 342"/>
                <a:gd name="T20" fmla="*/ 185144 w 264"/>
                <a:gd name="T21" fmla="*/ 278651 h 342"/>
                <a:gd name="T22" fmla="*/ 89280 w 264"/>
                <a:gd name="T23" fmla="*/ 246425 h 342"/>
                <a:gd name="T24" fmla="*/ 37153 w 264"/>
                <a:gd name="T25" fmla="*/ 200106 h 342"/>
                <a:gd name="T26" fmla="*/ 20002 w 264"/>
                <a:gd name="T27" fmla="*/ 137447 h 342"/>
                <a:gd name="T28" fmla="*/ 40920 w 264"/>
                <a:gd name="T29" fmla="*/ 66485 h 342"/>
                <a:gd name="T30" fmla="*/ 103212 w 264"/>
                <a:gd name="T31" fmla="*/ 16537 h 342"/>
                <a:gd name="T32" fmla="*/ 193961 w 264"/>
                <a:gd name="T33" fmla="*/ 0 h 342"/>
                <a:gd name="T34" fmla="*/ 290917 w 264"/>
                <a:gd name="T35" fmla="*/ 16537 h 342"/>
                <a:gd name="T36" fmla="*/ 356474 w 264"/>
                <a:gd name="T37" fmla="*/ 69196 h 342"/>
                <a:gd name="T38" fmla="*/ 378894 w 264"/>
                <a:gd name="T39" fmla="*/ 149711 h 342"/>
                <a:gd name="T40" fmla="*/ 316660 w 264"/>
                <a:gd name="T41" fmla="*/ 154079 h 342"/>
                <a:gd name="T42" fmla="*/ 282767 w 264"/>
                <a:gd name="T43" fmla="*/ 81333 h 342"/>
                <a:gd name="T44" fmla="*/ 195831 w 264"/>
                <a:gd name="T45" fmla="*/ 57993 h 342"/>
                <a:gd name="T46" fmla="*/ 110583 w 264"/>
                <a:gd name="T47" fmla="*/ 80284 h 342"/>
                <a:gd name="T48" fmla="*/ 82627 w 264"/>
                <a:gd name="T49" fmla="*/ 132262 h 342"/>
                <a:gd name="T50" fmla="*/ 102041 w 264"/>
                <a:gd name="T51" fmla="*/ 177795 h 342"/>
                <a:gd name="T52" fmla="*/ 200715 w 264"/>
                <a:gd name="T53" fmla="*/ 212406 h 342"/>
                <a:gd name="T54" fmla="*/ 310387 w 264"/>
                <a:gd name="T55" fmla="*/ 244575 h 342"/>
                <a:gd name="T56" fmla="*/ 373942 w 264"/>
                <a:gd name="T57" fmla="*/ 297025 h 342"/>
                <a:gd name="T58" fmla="*/ 394501 w 264"/>
                <a:gd name="T59" fmla="*/ 368336 h 342"/>
                <a:gd name="T60" fmla="*/ 372475 w 264"/>
                <a:gd name="T61" fmla="*/ 444013 h 342"/>
                <a:gd name="T62" fmla="*/ 306578 w 264"/>
                <a:gd name="T63" fmla="*/ 497213 h 342"/>
                <a:gd name="T64" fmla="*/ 212625 w 264"/>
                <a:gd name="T65" fmla="*/ 517947 h 342"/>
                <a:gd name="T66" fmla="*/ 99113 w 264"/>
                <a:gd name="T67" fmla="*/ 497213 h 342"/>
                <a:gd name="T68" fmla="*/ 28358 w 264"/>
                <a:gd name="T69" fmla="*/ 438106 h 342"/>
                <a:gd name="T70" fmla="*/ 0 w 264"/>
                <a:gd name="T71" fmla="*/ 347969 h 3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4"/>
                <a:gd name="T109" fmla="*/ 0 h 342"/>
                <a:gd name="T110" fmla="*/ 264 w 264"/>
                <a:gd name="T111" fmla="*/ 342 h 3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4" h="342">
                  <a:moveTo>
                    <a:pt x="0" y="230"/>
                  </a:moveTo>
                  <a:cubicBezTo>
                    <a:pt x="42" y="226"/>
                    <a:pt x="42" y="226"/>
                    <a:pt x="42" y="226"/>
                  </a:cubicBezTo>
                  <a:cubicBezTo>
                    <a:pt x="44" y="243"/>
                    <a:pt x="48" y="257"/>
                    <a:pt x="55" y="267"/>
                  </a:cubicBezTo>
                  <a:cubicBezTo>
                    <a:pt x="63" y="278"/>
                    <a:pt x="74" y="286"/>
                    <a:pt x="89" y="293"/>
                  </a:cubicBezTo>
                  <a:cubicBezTo>
                    <a:pt x="104" y="299"/>
                    <a:pt x="121" y="303"/>
                    <a:pt x="140" y="303"/>
                  </a:cubicBezTo>
                  <a:cubicBezTo>
                    <a:pt x="156" y="303"/>
                    <a:pt x="171" y="300"/>
                    <a:pt x="184" y="295"/>
                  </a:cubicBezTo>
                  <a:cubicBezTo>
                    <a:pt x="197" y="290"/>
                    <a:pt x="206" y="284"/>
                    <a:pt x="212" y="275"/>
                  </a:cubicBezTo>
                  <a:cubicBezTo>
                    <a:pt x="219" y="266"/>
                    <a:pt x="222" y="257"/>
                    <a:pt x="222" y="247"/>
                  </a:cubicBezTo>
                  <a:cubicBezTo>
                    <a:pt x="222" y="236"/>
                    <a:pt x="219" y="227"/>
                    <a:pt x="213" y="219"/>
                  </a:cubicBezTo>
                  <a:cubicBezTo>
                    <a:pt x="207" y="212"/>
                    <a:pt x="197" y="205"/>
                    <a:pt x="183" y="200"/>
                  </a:cubicBezTo>
                  <a:cubicBezTo>
                    <a:pt x="174" y="196"/>
                    <a:pt x="154" y="191"/>
                    <a:pt x="124" y="184"/>
                  </a:cubicBezTo>
                  <a:cubicBezTo>
                    <a:pt x="94" y="176"/>
                    <a:pt x="72" y="169"/>
                    <a:pt x="60" y="163"/>
                  </a:cubicBezTo>
                  <a:cubicBezTo>
                    <a:pt x="44" y="155"/>
                    <a:pt x="32" y="144"/>
                    <a:pt x="25" y="132"/>
                  </a:cubicBezTo>
                  <a:cubicBezTo>
                    <a:pt x="17" y="120"/>
                    <a:pt x="13" y="106"/>
                    <a:pt x="13" y="91"/>
                  </a:cubicBezTo>
                  <a:cubicBezTo>
                    <a:pt x="13" y="74"/>
                    <a:pt x="18" y="58"/>
                    <a:pt x="27" y="44"/>
                  </a:cubicBezTo>
                  <a:cubicBezTo>
                    <a:pt x="37" y="29"/>
                    <a:pt x="51" y="18"/>
                    <a:pt x="69" y="11"/>
                  </a:cubicBezTo>
                  <a:cubicBezTo>
                    <a:pt x="87" y="3"/>
                    <a:pt x="107" y="0"/>
                    <a:pt x="130" y="0"/>
                  </a:cubicBezTo>
                  <a:cubicBezTo>
                    <a:pt x="154" y="0"/>
                    <a:pt x="176" y="3"/>
                    <a:pt x="195" y="11"/>
                  </a:cubicBezTo>
                  <a:cubicBezTo>
                    <a:pt x="213" y="19"/>
                    <a:pt x="228" y="31"/>
                    <a:pt x="238" y="46"/>
                  </a:cubicBezTo>
                  <a:cubicBezTo>
                    <a:pt x="248" y="62"/>
                    <a:pt x="253" y="79"/>
                    <a:pt x="254" y="99"/>
                  </a:cubicBezTo>
                  <a:cubicBezTo>
                    <a:pt x="212" y="102"/>
                    <a:pt x="212" y="102"/>
                    <a:pt x="212" y="102"/>
                  </a:cubicBezTo>
                  <a:cubicBezTo>
                    <a:pt x="210" y="81"/>
                    <a:pt x="202" y="65"/>
                    <a:pt x="189" y="54"/>
                  </a:cubicBezTo>
                  <a:cubicBezTo>
                    <a:pt x="176" y="44"/>
                    <a:pt x="157" y="38"/>
                    <a:pt x="131" y="38"/>
                  </a:cubicBezTo>
                  <a:cubicBezTo>
                    <a:pt x="105" y="38"/>
                    <a:pt x="86" y="43"/>
                    <a:pt x="74" y="53"/>
                  </a:cubicBezTo>
                  <a:cubicBezTo>
                    <a:pt x="61" y="62"/>
                    <a:pt x="55" y="74"/>
                    <a:pt x="55" y="88"/>
                  </a:cubicBezTo>
                  <a:cubicBezTo>
                    <a:pt x="55" y="100"/>
                    <a:pt x="60" y="110"/>
                    <a:pt x="68" y="117"/>
                  </a:cubicBezTo>
                  <a:cubicBezTo>
                    <a:pt x="77" y="125"/>
                    <a:pt x="99" y="133"/>
                    <a:pt x="134" y="141"/>
                  </a:cubicBezTo>
                  <a:cubicBezTo>
                    <a:pt x="170" y="149"/>
                    <a:pt x="194" y="156"/>
                    <a:pt x="208" y="162"/>
                  </a:cubicBezTo>
                  <a:cubicBezTo>
                    <a:pt x="227" y="171"/>
                    <a:pt x="241" y="182"/>
                    <a:pt x="250" y="196"/>
                  </a:cubicBezTo>
                  <a:cubicBezTo>
                    <a:pt x="260" y="209"/>
                    <a:pt x="264" y="225"/>
                    <a:pt x="264" y="243"/>
                  </a:cubicBezTo>
                  <a:cubicBezTo>
                    <a:pt x="264" y="261"/>
                    <a:pt x="259" y="277"/>
                    <a:pt x="249" y="293"/>
                  </a:cubicBezTo>
                  <a:cubicBezTo>
                    <a:pt x="239" y="308"/>
                    <a:pt x="224" y="320"/>
                    <a:pt x="205" y="329"/>
                  </a:cubicBezTo>
                  <a:cubicBezTo>
                    <a:pt x="187" y="338"/>
                    <a:pt x="165" y="342"/>
                    <a:pt x="142" y="342"/>
                  </a:cubicBezTo>
                  <a:cubicBezTo>
                    <a:pt x="112" y="342"/>
                    <a:pt x="87" y="338"/>
                    <a:pt x="66" y="329"/>
                  </a:cubicBezTo>
                  <a:cubicBezTo>
                    <a:pt x="46" y="320"/>
                    <a:pt x="30" y="307"/>
                    <a:pt x="19" y="290"/>
                  </a:cubicBezTo>
                  <a:cubicBezTo>
                    <a:pt x="7" y="272"/>
                    <a:pt x="1" y="252"/>
                    <a:pt x="0" y="23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3" name="Group 530"/>
          <p:cNvGrpSpPr>
            <a:grpSpLocks/>
          </p:cNvGrpSpPr>
          <p:nvPr/>
        </p:nvGrpSpPr>
        <p:grpSpPr bwMode="auto">
          <a:xfrm>
            <a:off x="351189" y="3598069"/>
            <a:ext cx="2704748" cy="152400"/>
            <a:chOff x="431" y="5053"/>
            <a:chExt cx="6493" cy="366"/>
          </a:xfrm>
        </p:grpSpPr>
        <p:sp>
          <p:nvSpPr>
            <p:cNvPr id="8386" name="Freeform 493"/>
            <p:cNvSpPr>
              <a:spLocks/>
            </p:cNvSpPr>
            <p:nvPr/>
          </p:nvSpPr>
          <p:spPr bwMode="auto">
            <a:xfrm>
              <a:off x="431" y="5053"/>
              <a:ext cx="313" cy="366"/>
            </a:xfrm>
            <a:custGeom>
              <a:avLst/>
              <a:gdLst>
                <a:gd name="T0" fmla="*/ 287749 w 231"/>
                <a:gd name="T1" fmla="*/ 258022 h 270"/>
                <a:gd name="T2" fmla="*/ 339189 w 231"/>
                <a:gd name="T3" fmla="*/ 270577 h 270"/>
                <a:gd name="T4" fmla="*/ 280512 w 231"/>
                <a:gd name="T5" fmla="*/ 366782 h 270"/>
                <a:gd name="T6" fmla="*/ 179062 w 231"/>
                <a:gd name="T7" fmla="*/ 399898 h 270"/>
                <a:gd name="T8" fmla="*/ 79400 w 231"/>
                <a:gd name="T9" fmla="*/ 375019 h 270"/>
                <a:gd name="T10" fmla="*/ 19611 w 231"/>
                <a:gd name="T11" fmla="*/ 301189 h 270"/>
                <a:gd name="T12" fmla="*/ 0 w 231"/>
                <a:gd name="T13" fmla="*/ 197373 h 270"/>
                <a:gd name="T14" fmla="*/ 21804 w 231"/>
                <a:gd name="T15" fmla="*/ 92153 h 270"/>
                <a:gd name="T16" fmla="*/ 88017 w 231"/>
                <a:gd name="T17" fmla="*/ 24765 h 270"/>
                <a:gd name="T18" fmla="*/ 180372 w 231"/>
                <a:gd name="T19" fmla="*/ 0 h 270"/>
                <a:gd name="T20" fmla="*/ 277040 w 231"/>
                <a:gd name="T21" fmla="*/ 29687 h 270"/>
                <a:gd name="T22" fmla="*/ 331157 w 231"/>
                <a:gd name="T23" fmla="*/ 113350 h 270"/>
                <a:gd name="T24" fmla="*/ 281071 w 231"/>
                <a:gd name="T25" fmla="*/ 124918 h 270"/>
                <a:gd name="T26" fmla="*/ 243641 w 231"/>
                <a:gd name="T27" fmla="*/ 63874 h 270"/>
                <a:gd name="T28" fmla="*/ 179062 w 231"/>
                <a:gd name="T29" fmla="*/ 45506 h 270"/>
                <a:gd name="T30" fmla="*/ 106135 w 231"/>
                <a:gd name="T31" fmla="*/ 65406 h 270"/>
                <a:gd name="T32" fmla="*/ 63002 w 231"/>
                <a:gd name="T33" fmla="*/ 123192 h 270"/>
                <a:gd name="T34" fmla="*/ 51347 w 231"/>
                <a:gd name="T35" fmla="*/ 197373 h 270"/>
                <a:gd name="T36" fmla="*/ 66103 w 231"/>
                <a:gd name="T37" fmla="*/ 282921 h 270"/>
                <a:gd name="T38" fmla="*/ 110264 w 231"/>
                <a:gd name="T39" fmla="*/ 337865 h 270"/>
                <a:gd name="T40" fmla="*/ 176306 w 231"/>
                <a:gd name="T41" fmla="*/ 355912 h 270"/>
                <a:gd name="T42" fmla="*/ 247735 w 231"/>
                <a:gd name="T43" fmla="*/ 331863 h 270"/>
                <a:gd name="T44" fmla="*/ 287749 w 231"/>
                <a:gd name="T45" fmla="*/ 258022 h 2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1"/>
                <a:gd name="T70" fmla="*/ 0 h 270"/>
                <a:gd name="T71" fmla="*/ 231 w 231"/>
                <a:gd name="T72" fmla="*/ 270 h 2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1" h="270">
                  <a:moveTo>
                    <a:pt x="196" y="174"/>
                  </a:moveTo>
                  <a:cubicBezTo>
                    <a:pt x="231" y="183"/>
                    <a:pt x="231" y="183"/>
                    <a:pt x="231" y="183"/>
                  </a:cubicBezTo>
                  <a:cubicBezTo>
                    <a:pt x="223" y="211"/>
                    <a:pt x="210" y="233"/>
                    <a:pt x="191" y="248"/>
                  </a:cubicBezTo>
                  <a:cubicBezTo>
                    <a:pt x="173" y="263"/>
                    <a:pt x="150" y="270"/>
                    <a:pt x="122" y="270"/>
                  </a:cubicBezTo>
                  <a:cubicBezTo>
                    <a:pt x="94" y="270"/>
                    <a:pt x="71" y="264"/>
                    <a:pt x="54" y="253"/>
                  </a:cubicBezTo>
                  <a:cubicBezTo>
                    <a:pt x="36" y="241"/>
                    <a:pt x="23" y="225"/>
                    <a:pt x="13" y="203"/>
                  </a:cubicBezTo>
                  <a:cubicBezTo>
                    <a:pt x="4" y="181"/>
                    <a:pt x="0" y="158"/>
                    <a:pt x="0" y="133"/>
                  </a:cubicBezTo>
                  <a:cubicBezTo>
                    <a:pt x="0" y="106"/>
                    <a:pt x="5" y="82"/>
                    <a:pt x="15" y="62"/>
                  </a:cubicBezTo>
                  <a:cubicBezTo>
                    <a:pt x="26" y="42"/>
                    <a:pt x="40" y="26"/>
                    <a:pt x="60" y="16"/>
                  </a:cubicBezTo>
                  <a:cubicBezTo>
                    <a:pt x="79" y="5"/>
                    <a:pt x="100" y="0"/>
                    <a:pt x="123" y="0"/>
                  </a:cubicBezTo>
                  <a:cubicBezTo>
                    <a:pt x="149" y="0"/>
                    <a:pt x="171" y="7"/>
                    <a:pt x="189" y="20"/>
                  </a:cubicBezTo>
                  <a:cubicBezTo>
                    <a:pt x="207" y="33"/>
                    <a:pt x="219" y="52"/>
                    <a:pt x="226" y="76"/>
                  </a:cubicBezTo>
                  <a:cubicBezTo>
                    <a:pt x="192" y="84"/>
                    <a:pt x="192" y="84"/>
                    <a:pt x="192" y="84"/>
                  </a:cubicBezTo>
                  <a:cubicBezTo>
                    <a:pt x="186" y="65"/>
                    <a:pt x="177" y="51"/>
                    <a:pt x="166" y="43"/>
                  </a:cubicBezTo>
                  <a:cubicBezTo>
                    <a:pt x="154" y="34"/>
                    <a:pt x="140" y="30"/>
                    <a:pt x="122" y="30"/>
                  </a:cubicBezTo>
                  <a:cubicBezTo>
                    <a:pt x="102" y="30"/>
                    <a:pt x="85" y="34"/>
                    <a:pt x="72" y="44"/>
                  </a:cubicBezTo>
                  <a:cubicBezTo>
                    <a:pt x="58" y="54"/>
                    <a:pt x="49" y="66"/>
                    <a:pt x="43" y="83"/>
                  </a:cubicBezTo>
                  <a:cubicBezTo>
                    <a:pt x="38" y="99"/>
                    <a:pt x="35" y="116"/>
                    <a:pt x="35" y="133"/>
                  </a:cubicBezTo>
                  <a:cubicBezTo>
                    <a:pt x="35" y="155"/>
                    <a:pt x="39" y="174"/>
                    <a:pt x="45" y="191"/>
                  </a:cubicBezTo>
                  <a:cubicBezTo>
                    <a:pt x="51" y="208"/>
                    <a:pt x="62" y="220"/>
                    <a:pt x="75" y="228"/>
                  </a:cubicBezTo>
                  <a:cubicBezTo>
                    <a:pt x="89" y="236"/>
                    <a:pt x="104" y="240"/>
                    <a:pt x="120" y="240"/>
                  </a:cubicBezTo>
                  <a:cubicBezTo>
                    <a:pt x="139" y="240"/>
                    <a:pt x="155" y="235"/>
                    <a:pt x="169" y="224"/>
                  </a:cubicBezTo>
                  <a:cubicBezTo>
                    <a:pt x="182" y="213"/>
                    <a:pt x="191" y="196"/>
                    <a:pt x="196" y="174"/>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7" name="Freeform 494"/>
            <p:cNvSpPr>
              <a:spLocks noEditPoints="1"/>
            </p:cNvSpPr>
            <p:nvPr/>
          </p:nvSpPr>
          <p:spPr bwMode="auto">
            <a:xfrm>
              <a:off x="788" y="5053"/>
              <a:ext cx="337" cy="366"/>
            </a:xfrm>
            <a:custGeom>
              <a:avLst/>
              <a:gdLst>
                <a:gd name="T0" fmla="*/ 0 w 249"/>
                <a:gd name="T1" fmla="*/ 204088 h 270"/>
                <a:gd name="T2" fmla="*/ 50462 w 249"/>
                <a:gd name="T3" fmla="*/ 54550 h 270"/>
                <a:gd name="T4" fmla="*/ 178549 w 249"/>
                <a:gd name="T5" fmla="*/ 0 h 270"/>
                <a:gd name="T6" fmla="*/ 270783 w 249"/>
                <a:gd name="T7" fmla="*/ 24816 h 270"/>
                <a:gd name="T8" fmla="*/ 334328 w 249"/>
                <a:gd name="T9" fmla="*/ 95747 h 270"/>
                <a:gd name="T10" fmla="*/ 354858 w 249"/>
                <a:gd name="T11" fmla="*/ 199606 h 270"/>
                <a:gd name="T12" fmla="*/ 332291 w 249"/>
                <a:gd name="T13" fmla="*/ 304786 h 270"/>
                <a:gd name="T14" fmla="*/ 268452 w 249"/>
                <a:gd name="T15" fmla="*/ 376157 h 270"/>
                <a:gd name="T16" fmla="*/ 176749 w 249"/>
                <a:gd name="T17" fmla="*/ 399898 h 270"/>
                <a:gd name="T18" fmla="*/ 84239 w 249"/>
                <a:gd name="T19" fmla="*/ 374257 h 270"/>
                <a:gd name="T20" fmla="*/ 21466 w 249"/>
                <a:gd name="T21" fmla="*/ 302369 h 270"/>
                <a:gd name="T22" fmla="*/ 0 w 249"/>
                <a:gd name="T23" fmla="*/ 204088 h 270"/>
                <a:gd name="T24" fmla="*/ 50462 w 249"/>
                <a:gd name="T25" fmla="*/ 205752 h 270"/>
                <a:gd name="T26" fmla="*/ 87876 w 249"/>
                <a:gd name="T27" fmla="*/ 315954 h 270"/>
                <a:gd name="T28" fmla="*/ 176749 w 249"/>
                <a:gd name="T29" fmla="*/ 355912 h 270"/>
                <a:gd name="T30" fmla="*/ 269225 w 249"/>
                <a:gd name="T31" fmla="*/ 315954 h 270"/>
                <a:gd name="T32" fmla="*/ 305664 w 249"/>
                <a:gd name="T33" fmla="*/ 199606 h 270"/>
                <a:gd name="T34" fmla="*/ 289712 w 249"/>
                <a:gd name="T35" fmla="*/ 117546 h 270"/>
                <a:gd name="T36" fmla="*/ 244282 w 249"/>
                <a:gd name="T37" fmla="*/ 63874 h 270"/>
                <a:gd name="T38" fmla="*/ 178549 w 249"/>
                <a:gd name="T39" fmla="*/ 45506 h 270"/>
                <a:gd name="T40" fmla="*/ 88685 w 249"/>
                <a:gd name="T41" fmla="*/ 81935 h 270"/>
                <a:gd name="T42" fmla="*/ 50462 w 249"/>
                <a:gd name="T43" fmla="*/ 205752 h 2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9"/>
                <a:gd name="T67" fmla="*/ 0 h 270"/>
                <a:gd name="T68" fmla="*/ 249 w 249"/>
                <a:gd name="T69" fmla="*/ 270 h 27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9" h="270">
                  <a:moveTo>
                    <a:pt x="0" y="138"/>
                  </a:moveTo>
                  <a:cubicBezTo>
                    <a:pt x="0" y="95"/>
                    <a:pt x="11" y="61"/>
                    <a:pt x="35" y="37"/>
                  </a:cubicBezTo>
                  <a:cubicBezTo>
                    <a:pt x="58" y="12"/>
                    <a:pt x="88" y="0"/>
                    <a:pt x="125" y="0"/>
                  </a:cubicBezTo>
                  <a:cubicBezTo>
                    <a:pt x="149" y="0"/>
                    <a:pt x="171" y="6"/>
                    <a:pt x="190" y="17"/>
                  </a:cubicBezTo>
                  <a:cubicBezTo>
                    <a:pt x="209" y="29"/>
                    <a:pt x="224" y="45"/>
                    <a:pt x="234" y="65"/>
                  </a:cubicBezTo>
                  <a:cubicBezTo>
                    <a:pt x="244" y="86"/>
                    <a:pt x="249" y="109"/>
                    <a:pt x="249" y="135"/>
                  </a:cubicBezTo>
                  <a:cubicBezTo>
                    <a:pt x="249" y="162"/>
                    <a:pt x="244" y="186"/>
                    <a:pt x="233" y="206"/>
                  </a:cubicBezTo>
                  <a:cubicBezTo>
                    <a:pt x="223" y="227"/>
                    <a:pt x="208" y="243"/>
                    <a:pt x="188" y="254"/>
                  </a:cubicBezTo>
                  <a:cubicBezTo>
                    <a:pt x="168" y="265"/>
                    <a:pt x="147" y="270"/>
                    <a:pt x="124" y="270"/>
                  </a:cubicBezTo>
                  <a:cubicBezTo>
                    <a:pt x="100" y="270"/>
                    <a:pt x="78" y="264"/>
                    <a:pt x="59" y="252"/>
                  </a:cubicBezTo>
                  <a:cubicBezTo>
                    <a:pt x="39" y="240"/>
                    <a:pt x="25" y="224"/>
                    <a:pt x="15" y="204"/>
                  </a:cubicBezTo>
                  <a:cubicBezTo>
                    <a:pt x="5" y="183"/>
                    <a:pt x="0" y="161"/>
                    <a:pt x="0" y="138"/>
                  </a:cubicBezTo>
                  <a:close/>
                  <a:moveTo>
                    <a:pt x="35" y="139"/>
                  </a:moveTo>
                  <a:cubicBezTo>
                    <a:pt x="35" y="170"/>
                    <a:pt x="44" y="195"/>
                    <a:pt x="61" y="213"/>
                  </a:cubicBezTo>
                  <a:cubicBezTo>
                    <a:pt x="78" y="231"/>
                    <a:pt x="99" y="240"/>
                    <a:pt x="124" y="240"/>
                  </a:cubicBezTo>
                  <a:cubicBezTo>
                    <a:pt x="150" y="240"/>
                    <a:pt x="172" y="231"/>
                    <a:pt x="189" y="213"/>
                  </a:cubicBezTo>
                  <a:cubicBezTo>
                    <a:pt x="205" y="195"/>
                    <a:pt x="214" y="169"/>
                    <a:pt x="214" y="135"/>
                  </a:cubicBezTo>
                  <a:cubicBezTo>
                    <a:pt x="214" y="114"/>
                    <a:pt x="210" y="95"/>
                    <a:pt x="203" y="80"/>
                  </a:cubicBezTo>
                  <a:cubicBezTo>
                    <a:pt x="196" y="64"/>
                    <a:pt x="185" y="51"/>
                    <a:pt x="171" y="43"/>
                  </a:cubicBezTo>
                  <a:cubicBezTo>
                    <a:pt x="158" y="34"/>
                    <a:pt x="142" y="30"/>
                    <a:pt x="125" y="30"/>
                  </a:cubicBezTo>
                  <a:cubicBezTo>
                    <a:pt x="100" y="30"/>
                    <a:pt x="79" y="38"/>
                    <a:pt x="62" y="55"/>
                  </a:cubicBezTo>
                  <a:cubicBezTo>
                    <a:pt x="44" y="72"/>
                    <a:pt x="35" y="100"/>
                    <a:pt x="35" y="139"/>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8" name="Freeform 495"/>
            <p:cNvSpPr>
              <a:spLocks/>
            </p:cNvSpPr>
            <p:nvPr/>
          </p:nvSpPr>
          <p:spPr bwMode="auto">
            <a:xfrm>
              <a:off x="1185" y="5058"/>
              <a:ext cx="338" cy="355"/>
            </a:xfrm>
            <a:custGeom>
              <a:avLst/>
              <a:gdLst>
                <a:gd name="T0" fmla="*/ 0 w 249"/>
                <a:gd name="T1" fmla="*/ 384016 h 262"/>
                <a:gd name="T2" fmla="*/ 0 w 249"/>
                <a:gd name="T3" fmla="*/ 0 h 262"/>
                <a:gd name="T4" fmla="*/ 79361 w 249"/>
                <a:gd name="T5" fmla="*/ 0 h 262"/>
                <a:gd name="T6" fmla="*/ 174667 w 249"/>
                <a:gd name="T7" fmla="*/ 271927 h 262"/>
                <a:gd name="T8" fmla="*/ 193274 w 249"/>
                <a:gd name="T9" fmla="*/ 328604 h 262"/>
                <a:gd name="T10" fmla="*/ 214481 w 249"/>
                <a:gd name="T11" fmla="*/ 267582 h 262"/>
                <a:gd name="T12" fmla="*/ 311746 w 249"/>
                <a:gd name="T13" fmla="*/ 0 h 262"/>
                <a:gd name="T14" fmla="*/ 381529 w 249"/>
                <a:gd name="T15" fmla="*/ 0 h 262"/>
                <a:gd name="T16" fmla="*/ 381529 w 249"/>
                <a:gd name="T17" fmla="*/ 384016 h 262"/>
                <a:gd name="T18" fmla="*/ 330891 w 249"/>
                <a:gd name="T19" fmla="*/ 384016 h 262"/>
                <a:gd name="T20" fmla="*/ 330891 w 249"/>
                <a:gd name="T21" fmla="*/ 62996 h 262"/>
                <a:gd name="T22" fmla="*/ 214481 w 249"/>
                <a:gd name="T23" fmla="*/ 384016 h 262"/>
                <a:gd name="T24" fmla="*/ 167404 w 249"/>
                <a:gd name="T25" fmla="*/ 384016 h 262"/>
                <a:gd name="T26" fmla="*/ 50886 w 249"/>
                <a:gd name="T27" fmla="*/ 57808 h 262"/>
                <a:gd name="T28" fmla="*/ 50886 w 249"/>
                <a:gd name="T29" fmla="*/ 384016 h 262"/>
                <a:gd name="T30" fmla="*/ 0 w 249"/>
                <a:gd name="T31" fmla="*/ 384016 h 2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9"/>
                <a:gd name="T49" fmla="*/ 0 h 262"/>
                <a:gd name="T50" fmla="*/ 249 w 249"/>
                <a:gd name="T51" fmla="*/ 262 h 26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9" h="262">
                  <a:moveTo>
                    <a:pt x="0" y="262"/>
                  </a:moveTo>
                  <a:cubicBezTo>
                    <a:pt x="0" y="0"/>
                    <a:pt x="0" y="0"/>
                    <a:pt x="0" y="0"/>
                  </a:cubicBezTo>
                  <a:cubicBezTo>
                    <a:pt x="52" y="0"/>
                    <a:pt x="52" y="0"/>
                    <a:pt x="52" y="0"/>
                  </a:cubicBezTo>
                  <a:cubicBezTo>
                    <a:pt x="114" y="185"/>
                    <a:pt x="114" y="185"/>
                    <a:pt x="114" y="185"/>
                  </a:cubicBezTo>
                  <a:cubicBezTo>
                    <a:pt x="119" y="203"/>
                    <a:pt x="124" y="215"/>
                    <a:pt x="126" y="224"/>
                  </a:cubicBezTo>
                  <a:cubicBezTo>
                    <a:pt x="129" y="214"/>
                    <a:pt x="134" y="201"/>
                    <a:pt x="140" y="182"/>
                  </a:cubicBezTo>
                  <a:cubicBezTo>
                    <a:pt x="203" y="0"/>
                    <a:pt x="203" y="0"/>
                    <a:pt x="203" y="0"/>
                  </a:cubicBezTo>
                  <a:cubicBezTo>
                    <a:pt x="249" y="0"/>
                    <a:pt x="249" y="0"/>
                    <a:pt x="249" y="0"/>
                  </a:cubicBezTo>
                  <a:cubicBezTo>
                    <a:pt x="249" y="262"/>
                    <a:pt x="249" y="262"/>
                    <a:pt x="249" y="262"/>
                  </a:cubicBezTo>
                  <a:cubicBezTo>
                    <a:pt x="216" y="262"/>
                    <a:pt x="216" y="262"/>
                    <a:pt x="216" y="262"/>
                  </a:cubicBezTo>
                  <a:cubicBezTo>
                    <a:pt x="216" y="43"/>
                    <a:pt x="216" y="43"/>
                    <a:pt x="216" y="43"/>
                  </a:cubicBezTo>
                  <a:cubicBezTo>
                    <a:pt x="140" y="262"/>
                    <a:pt x="140" y="262"/>
                    <a:pt x="140" y="262"/>
                  </a:cubicBezTo>
                  <a:cubicBezTo>
                    <a:pt x="109" y="262"/>
                    <a:pt x="109" y="262"/>
                    <a:pt x="109" y="262"/>
                  </a:cubicBezTo>
                  <a:cubicBezTo>
                    <a:pt x="33" y="39"/>
                    <a:pt x="33" y="39"/>
                    <a:pt x="33" y="39"/>
                  </a:cubicBezTo>
                  <a:cubicBezTo>
                    <a:pt x="33" y="262"/>
                    <a:pt x="33" y="262"/>
                    <a:pt x="33" y="262"/>
                  </a:cubicBezTo>
                  <a:lnTo>
                    <a:pt x="0" y="26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9" name="Freeform 496"/>
            <p:cNvSpPr>
              <a:spLocks noEditPoints="1"/>
            </p:cNvSpPr>
            <p:nvPr/>
          </p:nvSpPr>
          <p:spPr bwMode="auto">
            <a:xfrm>
              <a:off x="1599" y="5058"/>
              <a:ext cx="270" cy="355"/>
            </a:xfrm>
            <a:custGeom>
              <a:avLst/>
              <a:gdLst>
                <a:gd name="T0" fmla="*/ 0 w 199"/>
                <a:gd name="T1" fmla="*/ 384016 h 262"/>
                <a:gd name="T2" fmla="*/ 0 w 199"/>
                <a:gd name="T3" fmla="*/ 0 h 262"/>
                <a:gd name="T4" fmla="*/ 147837 w 199"/>
                <a:gd name="T5" fmla="*/ 0 h 262"/>
                <a:gd name="T6" fmla="*/ 209242 w 199"/>
                <a:gd name="T7" fmla="*/ 3961 h 262"/>
                <a:gd name="T8" fmla="*/ 257881 w 199"/>
                <a:gd name="T9" fmla="*/ 21804 h 262"/>
                <a:gd name="T10" fmla="*/ 288585 w 199"/>
                <a:gd name="T11" fmla="*/ 58590 h 262"/>
                <a:gd name="T12" fmla="*/ 300977 w 199"/>
                <a:gd name="T13" fmla="*/ 111937 h 262"/>
                <a:gd name="T14" fmla="*/ 269707 w 199"/>
                <a:gd name="T15" fmla="*/ 193724 h 262"/>
                <a:gd name="T16" fmla="*/ 153011 w 199"/>
                <a:gd name="T17" fmla="*/ 227631 h 262"/>
                <a:gd name="T18" fmla="*/ 51022 w 199"/>
                <a:gd name="T19" fmla="*/ 227631 h 262"/>
                <a:gd name="T20" fmla="*/ 51022 w 199"/>
                <a:gd name="T21" fmla="*/ 384016 h 262"/>
                <a:gd name="T22" fmla="*/ 0 w 199"/>
                <a:gd name="T23" fmla="*/ 384016 h 262"/>
                <a:gd name="T24" fmla="*/ 51022 w 199"/>
                <a:gd name="T25" fmla="*/ 182821 h 262"/>
                <a:gd name="T26" fmla="*/ 154219 w 199"/>
                <a:gd name="T27" fmla="*/ 182821 h 262"/>
                <a:gd name="T28" fmla="*/ 228051 w 199"/>
                <a:gd name="T29" fmla="*/ 164416 h 262"/>
                <a:gd name="T30" fmla="*/ 249224 w 199"/>
                <a:gd name="T31" fmla="*/ 112746 h 262"/>
                <a:gd name="T32" fmla="*/ 234592 w 199"/>
                <a:gd name="T33" fmla="*/ 71340 h 262"/>
                <a:gd name="T34" fmla="*/ 200583 w 199"/>
                <a:gd name="T35" fmla="*/ 49430 h 262"/>
                <a:gd name="T36" fmla="*/ 153011 w 199"/>
                <a:gd name="T37" fmla="*/ 45323 h 262"/>
                <a:gd name="T38" fmla="*/ 51022 w 199"/>
                <a:gd name="T39" fmla="*/ 45323 h 262"/>
                <a:gd name="T40" fmla="*/ 51022 w 199"/>
                <a:gd name="T41" fmla="*/ 182821 h 2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9"/>
                <a:gd name="T64" fmla="*/ 0 h 262"/>
                <a:gd name="T65" fmla="*/ 199 w 199"/>
                <a:gd name="T66" fmla="*/ 262 h 2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9" h="262">
                  <a:moveTo>
                    <a:pt x="0" y="262"/>
                  </a:moveTo>
                  <a:cubicBezTo>
                    <a:pt x="0" y="0"/>
                    <a:pt x="0" y="0"/>
                    <a:pt x="0" y="0"/>
                  </a:cubicBezTo>
                  <a:cubicBezTo>
                    <a:pt x="98" y="0"/>
                    <a:pt x="98" y="0"/>
                    <a:pt x="98" y="0"/>
                  </a:cubicBezTo>
                  <a:cubicBezTo>
                    <a:pt x="116" y="0"/>
                    <a:pt x="129" y="1"/>
                    <a:pt x="138" y="3"/>
                  </a:cubicBezTo>
                  <a:cubicBezTo>
                    <a:pt x="151" y="5"/>
                    <a:pt x="162" y="9"/>
                    <a:pt x="170" y="15"/>
                  </a:cubicBezTo>
                  <a:cubicBezTo>
                    <a:pt x="179" y="21"/>
                    <a:pt x="186" y="30"/>
                    <a:pt x="191" y="40"/>
                  </a:cubicBezTo>
                  <a:cubicBezTo>
                    <a:pt x="197" y="51"/>
                    <a:pt x="199" y="63"/>
                    <a:pt x="199" y="76"/>
                  </a:cubicBezTo>
                  <a:cubicBezTo>
                    <a:pt x="199" y="98"/>
                    <a:pt x="192" y="117"/>
                    <a:pt x="178" y="132"/>
                  </a:cubicBezTo>
                  <a:cubicBezTo>
                    <a:pt x="164" y="148"/>
                    <a:pt x="138" y="155"/>
                    <a:pt x="101" y="155"/>
                  </a:cubicBezTo>
                  <a:cubicBezTo>
                    <a:pt x="34" y="155"/>
                    <a:pt x="34" y="155"/>
                    <a:pt x="34" y="155"/>
                  </a:cubicBezTo>
                  <a:cubicBezTo>
                    <a:pt x="34" y="262"/>
                    <a:pt x="34" y="262"/>
                    <a:pt x="34" y="262"/>
                  </a:cubicBezTo>
                  <a:lnTo>
                    <a:pt x="0" y="262"/>
                  </a:lnTo>
                  <a:close/>
                  <a:moveTo>
                    <a:pt x="34" y="125"/>
                  </a:moveTo>
                  <a:cubicBezTo>
                    <a:pt x="102" y="125"/>
                    <a:pt x="102" y="125"/>
                    <a:pt x="102" y="125"/>
                  </a:cubicBezTo>
                  <a:cubicBezTo>
                    <a:pt x="124" y="125"/>
                    <a:pt x="140" y="120"/>
                    <a:pt x="150" y="112"/>
                  </a:cubicBezTo>
                  <a:cubicBezTo>
                    <a:pt x="159" y="104"/>
                    <a:pt x="164" y="92"/>
                    <a:pt x="164" y="77"/>
                  </a:cubicBezTo>
                  <a:cubicBezTo>
                    <a:pt x="164" y="66"/>
                    <a:pt x="161" y="57"/>
                    <a:pt x="155" y="49"/>
                  </a:cubicBezTo>
                  <a:cubicBezTo>
                    <a:pt x="150" y="41"/>
                    <a:pt x="143" y="36"/>
                    <a:pt x="133" y="34"/>
                  </a:cubicBezTo>
                  <a:cubicBezTo>
                    <a:pt x="128" y="32"/>
                    <a:pt x="117" y="31"/>
                    <a:pt x="101" y="31"/>
                  </a:cubicBezTo>
                  <a:cubicBezTo>
                    <a:pt x="34" y="31"/>
                    <a:pt x="34" y="31"/>
                    <a:pt x="34" y="31"/>
                  </a:cubicBezTo>
                  <a:lnTo>
                    <a:pt x="34" y="12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0" name="Freeform 497"/>
            <p:cNvSpPr>
              <a:spLocks/>
            </p:cNvSpPr>
            <p:nvPr/>
          </p:nvSpPr>
          <p:spPr bwMode="auto">
            <a:xfrm>
              <a:off x="1930" y="5058"/>
              <a:ext cx="264" cy="355"/>
            </a:xfrm>
            <a:custGeom>
              <a:avLst/>
              <a:gdLst>
                <a:gd name="T0" fmla="*/ 0 w 264"/>
                <a:gd name="T1" fmla="*/ 355 h 355"/>
                <a:gd name="T2" fmla="*/ 0 w 264"/>
                <a:gd name="T3" fmla="*/ 0 h 355"/>
                <a:gd name="T4" fmla="*/ 256 w 264"/>
                <a:gd name="T5" fmla="*/ 0 h 355"/>
                <a:gd name="T6" fmla="*/ 256 w 264"/>
                <a:gd name="T7" fmla="*/ 42 h 355"/>
                <a:gd name="T8" fmla="*/ 47 w 264"/>
                <a:gd name="T9" fmla="*/ 42 h 355"/>
                <a:gd name="T10" fmla="*/ 47 w 264"/>
                <a:gd name="T11" fmla="*/ 151 h 355"/>
                <a:gd name="T12" fmla="*/ 243 w 264"/>
                <a:gd name="T13" fmla="*/ 151 h 355"/>
                <a:gd name="T14" fmla="*/ 243 w 264"/>
                <a:gd name="T15" fmla="*/ 193 h 355"/>
                <a:gd name="T16" fmla="*/ 47 w 264"/>
                <a:gd name="T17" fmla="*/ 193 h 355"/>
                <a:gd name="T18" fmla="*/ 47 w 264"/>
                <a:gd name="T19" fmla="*/ 313 h 355"/>
                <a:gd name="T20" fmla="*/ 264 w 264"/>
                <a:gd name="T21" fmla="*/ 313 h 355"/>
                <a:gd name="T22" fmla="*/ 264 w 264"/>
                <a:gd name="T23" fmla="*/ 355 h 355"/>
                <a:gd name="T24" fmla="*/ 0 w 264"/>
                <a:gd name="T25" fmla="*/ 355 h 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5"/>
                <a:gd name="T41" fmla="*/ 264 w 264"/>
                <a:gd name="T42" fmla="*/ 355 h 3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5">
                  <a:moveTo>
                    <a:pt x="0" y="355"/>
                  </a:moveTo>
                  <a:lnTo>
                    <a:pt x="0" y="0"/>
                  </a:lnTo>
                  <a:lnTo>
                    <a:pt x="256" y="0"/>
                  </a:lnTo>
                  <a:lnTo>
                    <a:pt x="256" y="42"/>
                  </a:lnTo>
                  <a:lnTo>
                    <a:pt x="47" y="42"/>
                  </a:lnTo>
                  <a:lnTo>
                    <a:pt x="47" y="151"/>
                  </a:lnTo>
                  <a:lnTo>
                    <a:pt x="243" y="151"/>
                  </a:lnTo>
                  <a:lnTo>
                    <a:pt x="243" y="193"/>
                  </a:lnTo>
                  <a:lnTo>
                    <a:pt x="47" y="193"/>
                  </a:lnTo>
                  <a:lnTo>
                    <a:pt x="47" y="313"/>
                  </a:lnTo>
                  <a:lnTo>
                    <a:pt x="264" y="313"/>
                  </a:lnTo>
                  <a:lnTo>
                    <a:pt x="264"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1" name="Freeform 498"/>
            <p:cNvSpPr>
              <a:spLocks/>
            </p:cNvSpPr>
            <p:nvPr/>
          </p:nvSpPr>
          <p:spPr bwMode="auto">
            <a:xfrm>
              <a:off x="2232" y="5058"/>
              <a:ext cx="281" cy="355"/>
            </a:xfrm>
            <a:custGeom>
              <a:avLst/>
              <a:gdLst>
                <a:gd name="T0" fmla="*/ 117 w 281"/>
                <a:gd name="T1" fmla="*/ 355 h 355"/>
                <a:gd name="T2" fmla="*/ 117 w 281"/>
                <a:gd name="T3" fmla="*/ 42 h 355"/>
                <a:gd name="T4" fmla="*/ 0 w 281"/>
                <a:gd name="T5" fmla="*/ 42 h 355"/>
                <a:gd name="T6" fmla="*/ 0 w 281"/>
                <a:gd name="T7" fmla="*/ 0 h 355"/>
                <a:gd name="T8" fmla="*/ 281 w 281"/>
                <a:gd name="T9" fmla="*/ 0 h 355"/>
                <a:gd name="T10" fmla="*/ 281 w 281"/>
                <a:gd name="T11" fmla="*/ 42 h 355"/>
                <a:gd name="T12" fmla="*/ 164 w 281"/>
                <a:gd name="T13" fmla="*/ 42 h 355"/>
                <a:gd name="T14" fmla="*/ 164 w 281"/>
                <a:gd name="T15" fmla="*/ 355 h 355"/>
                <a:gd name="T16" fmla="*/ 117 w 281"/>
                <a:gd name="T17" fmla="*/ 355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5"/>
                <a:gd name="T29" fmla="*/ 281 w 281"/>
                <a:gd name="T30" fmla="*/ 355 h 3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5">
                  <a:moveTo>
                    <a:pt x="117" y="355"/>
                  </a:moveTo>
                  <a:lnTo>
                    <a:pt x="117" y="42"/>
                  </a:lnTo>
                  <a:lnTo>
                    <a:pt x="0" y="42"/>
                  </a:lnTo>
                  <a:lnTo>
                    <a:pt x="0" y="0"/>
                  </a:lnTo>
                  <a:lnTo>
                    <a:pt x="281" y="0"/>
                  </a:lnTo>
                  <a:lnTo>
                    <a:pt x="281" y="42"/>
                  </a:lnTo>
                  <a:lnTo>
                    <a:pt x="164" y="42"/>
                  </a:lnTo>
                  <a:lnTo>
                    <a:pt x="164" y="355"/>
                  </a:lnTo>
                  <a:lnTo>
                    <a:pt x="117"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2" name="Rectangle 499"/>
            <p:cNvSpPr>
              <a:spLocks noChangeArrowheads="1"/>
            </p:cNvSpPr>
            <p:nvPr/>
          </p:nvSpPr>
          <p:spPr bwMode="auto">
            <a:xfrm>
              <a:off x="2569" y="5058"/>
              <a:ext cx="47" cy="35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3" name="Freeform 500"/>
            <p:cNvSpPr>
              <a:spLocks/>
            </p:cNvSpPr>
            <p:nvPr/>
          </p:nvSpPr>
          <p:spPr bwMode="auto">
            <a:xfrm>
              <a:off x="2672" y="5058"/>
              <a:ext cx="281" cy="355"/>
            </a:xfrm>
            <a:custGeom>
              <a:avLst/>
              <a:gdLst>
                <a:gd name="T0" fmla="*/ 116 w 281"/>
                <a:gd name="T1" fmla="*/ 355 h 355"/>
                <a:gd name="T2" fmla="*/ 116 w 281"/>
                <a:gd name="T3" fmla="*/ 42 h 355"/>
                <a:gd name="T4" fmla="*/ 0 w 281"/>
                <a:gd name="T5" fmla="*/ 42 h 355"/>
                <a:gd name="T6" fmla="*/ 0 w 281"/>
                <a:gd name="T7" fmla="*/ 0 h 355"/>
                <a:gd name="T8" fmla="*/ 281 w 281"/>
                <a:gd name="T9" fmla="*/ 0 h 355"/>
                <a:gd name="T10" fmla="*/ 281 w 281"/>
                <a:gd name="T11" fmla="*/ 42 h 355"/>
                <a:gd name="T12" fmla="*/ 164 w 281"/>
                <a:gd name="T13" fmla="*/ 42 h 355"/>
                <a:gd name="T14" fmla="*/ 164 w 281"/>
                <a:gd name="T15" fmla="*/ 355 h 355"/>
                <a:gd name="T16" fmla="*/ 116 w 281"/>
                <a:gd name="T17" fmla="*/ 355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5"/>
                <a:gd name="T29" fmla="*/ 281 w 281"/>
                <a:gd name="T30" fmla="*/ 355 h 3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5">
                  <a:moveTo>
                    <a:pt x="116" y="355"/>
                  </a:moveTo>
                  <a:lnTo>
                    <a:pt x="116" y="42"/>
                  </a:lnTo>
                  <a:lnTo>
                    <a:pt x="0" y="42"/>
                  </a:lnTo>
                  <a:lnTo>
                    <a:pt x="0" y="0"/>
                  </a:lnTo>
                  <a:lnTo>
                    <a:pt x="281" y="0"/>
                  </a:lnTo>
                  <a:lnTo>
                    <a:pt x="281" y="42"/>
                  </a:lnTo>
                  <a:lnTo>
                    <a:pt x="164" y="42"/>
                  </a:lnTo>
                  <a:lnTo>
                    <a:pt x="164" y="355"/>
                  </a:lnTo>
                  <a:lnTo>
                    <a:pt x="116"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4" name="Rectangle 501"/>
            <p:cNvSpPr>
              <a:spLocks noChangeArrowheads="1"/>
            </p:cNvSpPr>
            <p:nvPr/>
          </p:nvSpPr>
          <p:spPr bwMode="auto">
            <a:xfrm>
              <a:off x="3010" y="5058"/>
              <a:ext cx="46" cy="35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5" name="Freeform 502"/>
            <p:cNvSpPr>
              <a:spLocks/>
            </p:cNvSpPr>
            <p:nvPr/>
          </p:nvSpPr>
          <p:spPr bwMode="auto">
            <a:xfrm>
              <a:off x="3103" y="5058"/>
              <a:ext cx="323" cy="355"/>
            </a:xfrm>
            <a:custGeom>
              <a:avLst/>
              <a:gdLst>
                <a:gd name="T0" fmla="*/ 153585 w 238"/>
                <a:gd name="T1" fmla="*/ 384016 h 262"/>
                <a:gd name="T2" fmla="*/ 0 w 238"/>
                <a:gd name="T3" fmla="*/ 0 h 262"/>
                <a:gd name="T4" fmla="*/ 56384 w 238"/>
                <a:gd name="T5" fmla="*/ 0 h 262"/>
                <a:gd name="T6" fmla="*/ 160604 w 238"/>
                <a:gd name="T7" fmla="*/ 278454 h 262"/>
                <a:gd name="T8" fmla="*/ 182449 w 238"/>
                <a:gd name="T9" fmla="*/ 341881 h 262"/>
                <a:gd name="T10" fmla="*/ 203623 w 238"/>
                <a:gd name="T11" fmla="*/ 278454 h 262"/>
                <a:gd name="T12" fmla="*/ 310655 w 238"/>
                <a:gd name="T13" fmla="*/ 0 h 262"/>
                <a:gd name="T14" fmla="*/ 362269 w 238"/>
                <a:gd name="T15" fmla="*/ 0 h 262"/>
                <a:gd name="T16" fmla="*/ 207723 w 238"/>
                <a:gd name="T17" fmla="*/ 384016 h 262"/>
                <a:gd name="T18" fmla="*/ 153585 w 238"/>
                <a:gd name="T19" fmla="*/ 384016 h 2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8"/>
                <a:gd name="T31" fmla="*/ 0 h 262"/>
                <a:gd name="T32" fmla="*/ 238 w 238"/>
                <a:gd name="T33" fmla="*/ 262 h 2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8" h="262">
                  <a:moveTo>
                    <a:pt x="101" y="262"/>
                  </a:moveTo>
                  <a:cubicBezTo>
                    <a:pt x="0" y="0"/>
                    <a:pt x="0" y="0"/>
                    <a:pt x="0" y="0"/>
                  </a:cubicBezTo>
                  <a:cubicBezTo>
                    <a:pt x="37" y="0"/>
                    <a:pt x="37" y="0"/>
                    <a:pt x="37" y="0"/>
                  </a:cubicBezTo>
                  <a:cubicBezTo>
                    <a:pt x="105" y="190"/>
                    <a:pt x="105" y="190"/>
                    <a:pt x="105" y="190"/>
                  </a:cubicBezTo>
                  <a:cubicBezTo>
                    <a:pt x="110" y="205"/>
                    <a:pt x="115" y="220"/>
                    <a:pt x="119" y="233"/>
                  </a:cubicBezTo>
                  <a:cubicBezTo>
                    <a:pt x="123" y="219"/>
                    <a:pt x="127" y="204"/>
                    <a:pt x="133" y="190"/>
                  </a:cubicBezTo>
                  <a:cubicBezTo>
                    <a:pt x="203" y="0"/>
                    <a:pt x="203" y="0"/>
                    <a:pt x="203" y="0"/>
                  </a:cubicBezTo>
                  <a:cubicBezTo>
                    <a:pt x="238" y="0"/>
                    <a:pt x="238" y="0"/>
                    <a:pt x="238" y="0"/>
                  </a:cubicBezTo>
                  <a:cubicBezTo>
                    <a:pt x="136" y="262"/>
                    <a:pt x="136" y="262"/>
                    <a:pt x="136" y="262"/>
                  </a:cubicBezTo>
                  <a:lnTo>
                    <a:pt x="101" y="26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6" name="Freeform 503"/>
            <p:cNvSpPr>
              <a:spLocks/>
            </p:cNvSpPr>
            <p:nvPr/>
          </p:nvSpPr>
          <p:spPr bwMode="auto">
            <a:xfrm>
              <a:off x="3469" y="5058"/>
              <a:ext cx="265" cy="355"/>
            </a:xfrm>
            <a:custGeom>
              <a:avLst/>
              <a:gdLst>
                <a:gd name="T0" fmla="*/ 0 w 265"/>
                <a:gd name="T1" fmla="*/ 355 h 355"/>
                <a:gd name="T2" fmla="*/ 0 w 265"/>
                <a:gd name="T3" fmla="*/ 0 h 355"/>
                <a:gd name="T4" fmla="*/ 257 w 265"/>
                <a:gd name="T5" fmla="*/ 0 h 355"/>
                <a:gd name="T6" fmla="*/ 257 w 265"/>
                <a:gd name="T7" fmla="*/ 42 h 355"/>
                <a:gd name="T8" fmla="*/ 48 w 265"/>
                <a:gd name="T9" fmla="*/ 42 h 355"/>
                <a:gd name="T10" fmla="*/ 48 w 265"/>
                <a:gd name="T11" fmla="*/ 151 h 355"/>
                <a:gd name="T12" fmla="*/ 243 w 265"/>
                <a:gd name="T13" fmla="*/ 151 h 355"/>
                <a:gd name="T14" fmla="*/ 243 w 265"/>
                <a:gd name="T15" fmla="*/ 193 h 355"/>
                <a:gd name="T16" fmla="*/ 48 w 265"/>
                <a:gd name="T17" fmla="*/ 193 h 355"/>
                <a:gd name="T18" fmla="*/ 48 w 265"/>
                <a:gd name="T19" fmla="*/ 313 h 355"/>
                <a:gd name="T20" fmla="*/ 265 w 265"/>
                <a:gd name="T21" fmla="*/ 313 h 355"/>
                <a:gd name="T22" fmla="*/ 265 w 265"/>
                <a:gd name="T23" fmla="*/ 355 h 355"/>
                <a:gd name="T24" fmla="*/ 0 w 265"/>
                <a:gd name="T25" fmla="*/ 355 h 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5"/>
                <a:gd name="T40" fmla="*/ 0 h 355"/>
                <a:gd name="T41" fmla="*/ 265 w 265"/>
                <a:gd name="T42" fmla="*/ 355 h 3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5" h="355">
                  <a:moveTo>
                    <a:pt x="0" y="355"/>
                  </a:moveTo>
                  <a:lnTo>
                    <a:pt x="0" y="0"/>
                  </a:lnTo>
                  <a:lnTo>
                    <a:pt x="257" y="0"/>
                  </a:lnTo>
                  <a:lnTo>
                    <a:pt x="257" y="42"/>
                  </a:lnTo>
                  <a:lnTo>
                    <a:pt x="48" y="42"/>
                  </a:lnTo>
                  <a:lnTo>
                    <a:pt x="48" y="151"/>
                  </a:lnTo>
                  <a:lnTo>
                    <a:pt x="243" y="151"/>
                  </a:lnTo>
                  <a:lnTo>
                    <a:pt x="243" y="193"/>
                  </a:lnTo>
                  <a:lnTo>
                    <a:pt x="48" y="193"/>
                  </a:lnTo>
                  <a:lnTo>
                    <a:pt x="48" y="313"/>
                  </a:lnTo>
                  <a:lnTo>
                    <a:pt x="265" y="313"/>
                  </a:lnTo>
                  <a:lnTo>
                    <a:pt x="265"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7" name="Freeform 504"/>
            <p:cNvSpPr>
              <a:spLocks noEditPoints="1"/>
            </p:cNvSpPr>
            <p:nvPr/>
          </p:nvSpPr>
          <p:spPr bwMode="auto">
            <a:xfrm>
              <a:off x="3898" y="5058"/>
              <a:ext cx="331" cy="355"/>
            </a:xfrm>
            <a:custGeom>
              <a:avLst/>
              <a:gdLst>
                <a:gd name="T0" fmla="*/ 0 w 244"/>
                <a:gd name="T1" fmla="*/ 384016 h 262"/>
                <a:gd name="T2" fmla="*/ 150958 w 244"/>
                <a:gd name="T3" fmla="*/ 0 h 262"/>
                <a:gd name="T4" fmla="*/ 206456 w 244"/>
                <a:gd name="T5" fmla="*/ 0 h 262"/>
                <a:gd name="T6" fmla="*/ 368181 w 244"/>
                <a:gd name="T7" fmla="*/ 384016 h 262"/>
                <a:gd name="T8" fmla="*/ 308679 w 244"/>
                <a:gd name="T9" fmla="*/ 384016 h 262"/>
                <a:gd name="T10" fmla="*/ 262399 w 244"/>
                <a:gd name="T11" fmla="*/ 267582 h 262"/>
                <a:gd name="T12" fmla="*/ 97138 w 244"/>
                <a:gd name="T13" fmla="*/ 267582 h 262"/>
                <a:gd name="T14" fmla="*/ 54492 w 244"/>
                <a:gd name="T15" fmla="*/ 384016 h 262"/>
                <a:gd name="T16" fmla="*/ 0 w 244"/>
                <a:gd name="T17" fmla="*/ 384016 h 262"/>
                <a:gd name="T18" fmla="*/ 113217 w 244"/>
                <a:gd name="T19" fmla="*/ 225750 h 262"/>
                <a:gd name="T20" fmla="*/ 245765 w 244"/>
                <a:gd name="T21" fmla="*/ 225750 h 262"/>
                <a:gd name="T22" fmla="*/ 204783 w 244"/>
                <a:gd name="T23" fmla="*/ 119647 h 262"/>
                <a:gd name="T24" fmla="*/ 177761 w 244"/>
                <a:gd name="T25" fmla="*/ 40463 h 262"/>
                <a:gd name="T26" fmla="*/ 156326 w 244"/>
                <a:gd name="T27" fmla="*/ 114879 h 262"/>
                <a:gd name="T28" fmla="*/ 113217 w 244"/>
                <a:gd name="T29" fmla="*/ 22575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262"/>
                <a:gd name="T47" fmla="*/ 244 w 24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262">
                  <a:moveTo>
                    <a:pt x="0" y="262"/>
                  </a:moveTo>
                  <a:cubicBezTo>
                    <a:pt x="100" y="0"/>
                    <a:pt x="100" y="0"/>
                    <a:pt x="100" y="0"/>
                  </a:cubicBezTo>
                  <a:cubicBezTo>
                    <a:pt x="137" y="0"/>
                    <a:pt x="137" y="0"/>
                    <a:pt x="137" y="0"/>
                  </a:cubicBezTo>
                  <a:cubicBezTo>
                    <a:pt x="244" y="262"/>
                    <a:pt x="244" y="262"/>
                    <a:pt x="244" y="262"/>
                  </a:cubicBezTo>
                  <a:cubicBezTo>
                    <a:pt x="205" y="262"/>
                    <a:pt x="205" y="262"/>
                    <a:pt x="205" y="262"/>
                  </a:cubicBezTo>
                  <a:cubicBezTo>
                    <a:pt x="174" y="182"/>
                    <a:pt x="174" y="182"/>
                    <a:pt x="174" y="182"/>
                  </a:cubicBezTo>
                  <a:cubicBezTo>
                    <a:pt x="65" y="182"/>
                    <a:pt x="65" y="182"/>
                    <a:pt x="65" y="182"/>
                  </a:cubicBezTo>
                  <a:cubicBezTo>
                    <a:pt x="36" y="262"/>
                    <a:pt x="36" y="262"/>
                    <a:pt x="36" y="262"/>
                  </a:cubicBezTo>
                  <a:lnTo>
                    <a:pt x="0" y="262"/>
                  </a:lnTo>
                  <a:close/>
                  <a:moveTo>
                    <a:pt x="75" y="154"/>
                  </a:moveTo>
                  <a:cubicBezTo>
                    <a:pt x="163" y="154"/>
                    <a:pt x="163" y="154"/>
                    <a:pt x="163" y="154"/>
                  </a:cubicBezTo>
                  <a:cubicBezTo>
                    <a:pt x="136" y="82"/>
                    <a:pt x="136" y="82"/>
                    <a:pt x="136" y="82"/>
                  </a:cubicBezTo>
                  <a:cubicBezTo>
                    <a:pt x="128" y="60"/>
                    <a:pt x="122" y="42"/>
                    <a:pt x="118" y="28"/>
                  </a:cubicBezTo>
                  <a:cubicBezTo>
                    <a:pt x="114" y="45"/>
                    <a:pt x="110" y="61"/>
                    <a:pt x="104" y="78"/>
                  </a:cubicBezTo>
                  <a:lnTo>
                    <a:pt x="75"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8" name="Freeform 505"/>
            <p:cNvSpPr>
              <a:spLocks noEditPoints="1"/>
            </p:cNvSpPr>
            <p:nvPr/>
          </p:nvSpPr>
          <p:spPr bwMode="auto">
            <a:xfrm>
              <a:off x="4267" y="5058"/>
              <a:ext cx="293" cy="355"/>
            </a:xfrm>
            <a:custGeom>
              <a:avLst/>
              <a:gdLst>
                <a:gd name="T0" fmla="*/ 0 w 216"/>
                <a:gd name="T1" fmla="*/ 384016 h 262"/>
                <a:gd name="T2" fmla="*/ 0 w 216"/>
                <a:gd name="T3" fmla="*/ 0 h 262"/>
                <a:gd name="T4" fmla="*/ 135020 w 216"/>
                <a:gd name="T5" fmla="*/ 0 h 262"/>
                <a:gd name="T6" fmla="*/ 204582 w 216"/>
                <a:gd name="T7" fmla="*/ 5367 h 262"/>
                <a:gd name="T8" fmla="*/ 262041 w 216"/>
                <a:gd name="T9" fmla="*/ 33450 h 262"/>
                <a:gd name="T10" fmla="*/ 308468 w 216"/>
                <a:gd name="T11" fmla="*/ 98195 h 262"/>
                <a:gd name="T12" fmla="*/ 325531 w 216"/>
                <a:gd name="T13" fmla="*/ 189735 h 262"/>
                <a:gd name="T14" fmla="*/ 314887 w 216"/>
                <a:gd name="T15" fmla="*/ 267582 h 262"/>
                <a:gd name="T16" fmla="*/ 287444 w 216"/>
                <a:gd name="T17" fmla="*/ 322274 h 262"/>
                <a:gd name="T18" fmla="*/ 252182 w 216"/>
                <a:gd name="T19" fmla="*/ 357726 h 262"/>
                <a:gd name="T20" fmla="*/ 204582 w 216"/>
                <a:gd name="T21" fmla="*/ 377295 h 262"/>
                <a:gd name="T22" fmla="*/ 142410 w 216"/>
                <a:gd name="T23" fmla="*/ 384016 h 262"/>
                <a:gd name="T24" fmla="*/ 0 w 216"/>
                <a:gd name="T25" fmla="*/ 384016 h 262"/>
                <a:gd name="T26" fmla="*/ 50833 w 216"/>
                <a:gd name="T27" fmla="*/ 339003 h 262"/>
                <a:gd name="T28" fmla="*/ 135020 w 216"/>
                <a:gd name="T29" fmla="*/ 339003 h 262"/>
                <a:gd name="T30" fmla="*/ 195975 w 216"/>
                <a:gd name="T31" fmla="*/ 330976 h 262"/>
                <a:gd name="T32" fmla="*/ 232135 w 216"/>
                <a:gd name="T33" fmla="*/ 310500 h 262"/>
                <a:gd name="T34" fmla="*/ 261100 w 216"/>
                <a:gd name="T35" fmla="*/ 262489 h 262"/>
                <a:gd name="T36" fmla="*/ 270657 w 216"/>
                <a:gd name="T37" fmla="*/ 189119 h 262"/>
                <a:gd name="T38" fmla="*/ 250017 w 216"/>
                <a:gd name="T39" fmla="*/ 96663 h 262"/>
                <a:gd name="T40" fmla="*/ 202167 w 216"/>
                <a:gd name="T41" fmla="*/ 54240 h 262"/>
                <a:gd name="T42" fmla="*/ 133662 w 216"/>
                <a:gd name="T43" fmla="*/ 45323 h 262"/>
                <a:gd name="T44" fmla="*/ 50833 w 216"/>
                <a:gd name="T45" fmla="*/ 45323 h 262"/>
                <a:gd name="T46" fmla="*/ 50833 w 216"/>
                <a:gd name="T47" fmla="*/ 339003 h 2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6"/>
                <a:gd name="T73" fmla="*/ 0 h 262"/>
                <a:gd name="T74" fmla="*/ 216 w 216"/>
                <a:gd name="T75" fmla="*/ 262 h 2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6" h="262">
                  <a:moveTo>
                    <a:pt x="0" y="262"/>
                  </a:moveTo>
                  <a:cubicBezTo>
                    <a:pt x="0" y="0"/>
                    <a:pt x="0" y="0"/>
                    <a:pt x="0" y="0"/>
                  </a:cubicBezTo>
                  <a:cubicBezTo>
                    <a:pt x="90" y="0"/>
                    <a:pt x="90" y="0"/>
                    <a:pt x="90" y="0"/>
                  </a:cubicBezTo>
                  <a:cubicBezTo>
                    <a:pt x="110" y="0"/>
                    <a:pt x="125" y="2"/>
                    <a:pt x="136" y="4"/>
                  </a:cubicBezTo>
                  <a:cubicBezTo>
                    <a:pt x="151" y="8"/>
                    <a:pt x="164" y="14"/>
                    <a:pt x="174" y="23"/>
                  </a:cubicBezTo>
                  <a:cubicBezTo>
                    <a:pt x="188" y="34"/>
                    <a:pt x="198" y="49"/>
                    <a:pt x="205" y="67"/>
                  </a:cubicBezTo>
                  <a:cubicBezTo>
                    <a:pt x="212" y="86"/>
                    <a:pt x="216" y="106"/>
                    <a:pt x="216" y="130"/>
                  </a:cubicBezTo>
                  <a:cubicBezTo>
                    <a:pt x="216" y="149"/>
                    <a:pt x="213" y="167"/>
                    <a:pt x="209" y="182"/>
                  </a:cubicBezTo>
                  <a:cubicBezTo>
                    <a:pt x="204" y="198"/>
                    <a:pt x="198" y="210"/>
                    <a:pt x="191" y="220"/>
                  </a:cubicBezTo>
                  <a:cubicBezTo>
                    <a:pt x="184" y="230"/>
                    <a:pt x="176" y="238"/>
                    <a:pt x="167" y="244"/>
                  </a:cubicBezTo>
                  <a:cubicBezTo>
                    <a:pt x="158" y="250"/>
                    <a:pt x="148" y="254"/>
                    <a:pt x="136" y="257"/>
                  </a:cubicBezTo>
                  <a:cubicBezTo>
                    <a:pt x="124" y="260"/>
                    <a:pt x="110" y="262"/>
                    <a:pt x="94" y="262"/>
                  </a:cubicBezTo>
                  <a:lnTo>
                    <a:pt x="0" y="262"/>
                  </a:lnTo>
                  <a:close/>
                  <a:moveTo>
                    <a:pt x="34" y="231"/>
                  </a:moveTo>
                  <a:cubicBezTo>
                    <a:pt x="90" y="231"/>
                    <a:pt x="90" y="231"/>
                    <a:pt x="90" y="231"/>
                  </a:cubicBezTo>
                  <a:cubicBezTo>
                    <a:pt x="107" y="231"/>
                    <a:pt x="121" y="229"/>
                    <a:pt x="130" y="226"/>
                  </a:cubicBezTo>
                  <a:cubicBezTo>
                    <a:pt x="140" y="223"/>
                    <a:pt x="148" y="218"/>
                    <a:pt x="154" y="212"/>
                  </a:cubicBezTo>
                  <a:cubicBezTo>
                    <a:pt x="162" y="204"/>
                    <a:pt x="168" y="193"/>
                    <a:pt x="173" y="179"/>
                  </a:cubicBezTo>
                  <a:cubicBezTo>
                    <a:pt x="178" y="166"/>
                    <a:pt x="180" y="149"/>
                    <a:pt x="180" y="129"/>
                  </a:cubicBezTo>
                  <a:cubicBezTo>
                    <a:pt x="180" y="102"/>
                    <a:pt x="175" y="81"/>
                    <a:pt x="166" y="66"/>
                  </a:cubicBezTo>
                  <a:cubicBezTo>
                    <a:pt x="157" y="51"/>
                    <a:pt x="147" y="42"/>
                    <a:pt x="134" y="37"/>
                  </a:cubicBezTo>
                  <a:cubicBezTo>
                    <a:pt x="124" y="33"/>
                    <a:pt x="110" y="31"/>
                    <a:pt x="89" y="31"/>
                  </a:cubicBezTo>
                  <a:cubicBezTo>
                    <a:pt x="34" y="31"/>
                    <a:pt x="34" y="31"/>
                    <a:pt x="34" y="31"/>
                  </a:cubicBezTo>
                  <a:lnTo>
                    <a:pt x="34" y="23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99" name="Freeform 506"/>
            <p:cNvSpPr>
              <a:spLocks/>
            </p:cNvSpPr>
            <p:nvPr/>
          </p:nvSpPr>
          <p:spPr bwMode="auto">
            <a:xfrm>
              <a:off x="4588" y="5058"/>
              <a:ext cx="323" cy="355"/>
            </a:xfrm>
            <a:custGeom>
              <a:avLst/>
              <a:gdLst>
                <a:gd name="T0" fmla="*/ 153585 w 238"/>
                <a:gd name="T1" fmla="*/ 384016 h 262"/>
                <a:gd name="T2" fmla="*/ 0 w 238"/>
                <a:gd name="T3" fmla="*/ 0 h 262"/>
                <a:gd name="T4" fmla="*/ 56384 w 238"/>
                <a:gd name="T5" fmla="*/ 0 h 262"/>
                <a:gd name="T6" fmla="*/ 160604 w 238"/>
                <a:gd name="T7" fmla="*/ 278454 h 262"/>
                <a:gd name="T8" fmla="*/ 182449 w 238"/>
                <a:gd name="T9" fmla="*/ 341881 h 262"/>
                <a:gd name="T10" fmla="*/ 203623 w 238"/>
                <a:gd name="T11" fmla="*/ 278454 h 262"/>
                <a:gd name="T12" fmla="*/ 310655 w 238"/>
                <a:gd name="T13" fmla="*/ 0 h 262"/>
                <a:gd name="T14" fmla="*/ 362269 w 238"/>
                <a:gd name="T15" fmla="*/ 0 h 262"/>
                <a:gd name="T16" fmla="*/ 207723 w 238"/>
                <a:gd name="T17" fmla="*/ 384016 h 262"/>
                <a:gd name="T18" fmla="*/ 153585 w 238"/>
                <a:gd name="T19" fmla="*/ 384016 h 2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8"/>
                <a:gd name="T31" fmla="*/ 0 h 262"/>
                <a:gd name="T32" fmla="*/ 238 w 238"/>
                <a:gd name="T33" fmla="*/ 262 h 2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8" h="262">
                  <a:moveTo>
                    <a:pt x="101" y="262"/>
                  </a:moveTo>
                  <a:cubicBezTo>
                    <a:pt x="0" y="0"/>
                    <a:pt x="0" y="0"/>
                    <a:pt x="0" y="0"/>
                  </a:cubicBezTo>
                  <a:cubicBezTo>
                    <a:pt x="37" y="0"/>
                    <a:pt x="37" y="0"/>
                    <a:pt x="37" y="0"/>
                  </a:cubicBezTo>
                  <a:cubicBezTo>
                    <a:pt x="105" y="190"/>
                    <a:pt x="105" y="190"/>
                    <a:pt x="105" y="190"/>
                  </a:cubicBezTo>
                  <a:cubicBezTo>
                    <a:pt x="110" y="205"/>
                    <a:pt x="115" y="220"/>
                    <a:pt x="119" y="233"/>
                  </a:cubicBezTo>
                  <a:cubicBezTo>
                    <a:pt x="123" y="219"/>
                    <a:pt x="127" y="204"/>
                    <a:pt x="133" y="190"/>
                  </a:cubicBezTo>
                  <a:cubicBezTo>
                    <a:pt x="203" y="0"/>
                    <a:pt x="203" y="0"/>
                    <a:pt x="203" y="0"/>
                  </a:cubicBezTo>
                  <a:cubicBezTo>
                    <a:pt x="238" y="0"/>
                    <a:pt x="238" y="0"/>
                    <a:pt x="238" y="0"/>
                  </a:cubicBezTo>
                  <a:cubicBezTo>
                    <a:pt x="136" y="262"/>
                    <a:pt x="136" y="262"/>
                    <a:pt x="136" y="262"/>
                  </a:cubicBezTo>
                  <a:lnTo>
                    <a:pt x="101" y="26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0" name="Freeform 507"/>
            <p:cNvSpPr>
              <a:spLocks noEditPoints="1"/>
            </p:cNvSpPr>
            <p:nvPr/>
          </p:nvSpPr>
          <p:spPr bwMode="auto">
            <a:xfrm>
              <a:off x="4915" y="5058"/>
              <a:ext cx="331" cy="355"/>
            </a:xfrm>
            <a:custGeom>
              <a:avLst/>
              <a:gdLst>
                <a:gd name="T0" fmla="*/ 0 w 244"/>
                <a:gd name="T1" fmla="*/ 384016 h 262"/>
                <a:gd name="T2" fmla="*/ 150958 w 244"/>
                <a:gd name="T3" fmla="*/ 0 h 262"/>
                <a:gd name="T4" fmla="*/ 206456 w 244"/>
                <a:gd name="T5" fmla="*/ 0 h 262"/>
                <a:gd name="T6" fmla="*/ 368181 w 244"/>
                <a:gd name="T7" fmla="*/ 384016 h 262"/>
                <a:gd name="T8" fmla="*/ 308679 w 244"/>
                <a:gd name="T9" fmla="*/ 384016 h 262"/>
                <a:gd name="T10" fmla="*/ 262399 w 244"/>
                <a:gd name="T11" fmla="*/ 267582 h 262"/>
                <a:gd name="T12" fmla="*/ 97138 w 244"/>
                <a:gd name="T13" fmla="*/ 267582 h 262"/>
                <a:gd name="T14" fmla="*/ 54492 w 244"/>
                <a:gd name="T15" fmla="*/ 384016 h 262"/>
                <a:gd name="T16" fmla="*/ 0 w 244"/>
                <a:gd name="T17" fmla="*/ 384016 h 262"/>
                <a:gd name="T18" fmla="*/ 113217 w 244"/>
                <a:gd name="T19" fmla="*/ 225750 h 262"/>
                <a:gd name="T20" fmla="*/ 246181 w 244"/>
                <a:gd name="T21" fmla="*/ 225750 h 262"/>
                <a:gd name="T22" fmla="*/ 204783 w 244"/>
                <a:gd name="T23" fmla="*/ 119647 h 262"/>
                <a:gd name="T24" fmla="*/ 177761 w 244"/>
                <a:gd name="T25" fmla="*/ 40463 h 262"/>
                <a:gd name="T26" fmla="*/ 156326 w 244"/>
                <a:gd name="T27" fmla="*/ 114879 h 262"/>
                <a:gd name="T28" fmla="*/ 113217 w 244"/>
                <a:gd name="T29" fmla="*/ 22575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262"/>
                <a:gd name="T47" fmla="*/ 244 w 24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262">
                  <a:moveTo>
                    <a:pt x="0" y="262"/>
                  </a:moveTo>
                  <a:cubicBezTo>
                    <a:pt x="100" y="0"/>
                    <a:pt x="100" y="0"/>
                    <a:pt x="100" y="0"/>
                  </a:cubicBezTo>
                  <a:cubicBezTo>
                    <a:pt x="137" y="0"/>
                    <a:pt x="137" y="0"/>
                    <a:pt x="137" y="0"/>
                  </a:cubicBezTo>
                  <a:cubicBezTo>
                    <a:pt x="244" y="262"/>
                    <a:pt x="244" y="262"/>
                    <a:pt x="244" y="262"/>
                  </a:cubicBezTo>
                  <a:cubicBezTo>
                    <a:pt x="205" y="262"/>
                    <a:pt x="205" y="262"/>
                    <a:pt x="205" y="262"/>
                  </a:cubicBezTo>
                  <a:cubicBezTo>
                    <a:pt x="174" y="182"/>
                    <a:pt x="174" y="182"/>
                    <a:pt x="174" y="182"/>
                  </a:cubicBezTo>
                  <a:cubicBezTo>
                    <a:pt x="65" y="182"/>
                    <a:pt x="65" y="182"/>
                    <a:pt x="65" y="182"/>
                  </a:cubicBezTo>
                  <a:cubicBezTo>
                    <a:pt x="36" y="262"/>
                    <a:pt x="36" y="262"/>
                    <a:pt x="36" y="262"/>
                  </a:cubicBezTo>
                  <a:lnTo>
                    <a:pt x="0" y="262"/>
                  </a:lnTo>
                  <a:close/>
                  <a:moveTo>
                    <a:pt x="75" y="154"/>
                  </a:moveTo>
                  <a:cubicBezTo>
                    <a:pt x="164" y="154"/>
                    <a:pt x="164" y="154"/>
                    <a:pt x="164" y="154"/>
                  </a:cubicBezTo>
                  <a:cubicBezTo>
                    <a:pt x="136" y="82"/>
                    <a:pt x="136" y="82"/>
                    <a:pt x="136" y="82"/>
                  </a:cubicBezTo>
                  <a:cubicBezTo>
                    <a:pt x="128" y="60"/>
                    <a:pt x="122" y="42"/>
                    <a:pt x="118" y="28"/>
                  </a:cubicBezTo>
                  <a:cubicBezTo>
                    <a:pt x="115" y="45"/>
                    <a:pt x="110" y="61"/>
                    <a:pt x="104" y="78"/>
                  </a:cubicBezTo>
                  <a:lnTo>
                    <a:pt x="75"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1" name="Freeform 508"/>
            <p:cNvSpPr>
              <a:spLocks/>
            </p:cNvSpPr>
            <p:nvPr/>
          </p:nvSpPr>
          <p:spPr bwMode="auto">
            <a:xfrm>
              <a:off x="5283" y="5058"/>
              <a:ext cx="279" cy="355"/>
            </a:xfrm>
            <a:custGeom>
              <a:avLst/>
              <a:gdLst>
                <a:gd name="T0" fmla="*/ 0 w 279"/>
                <a:gd name="T1" fmla="*/ 355 h 355"/>
                <a:gd name="T2" fmla="*/ 0 w 279"/>
                <a:gd name="T3" fmla="*/ 0 h 355"/>
                <a:gd name="T4" fmla="*/ 49 w 279"/>
                <a:gd name="T5" fmla="*/ 0 h 355"/>
                <a:gd name="T6" fmla="*/ 235 w 279"/>
                <a:gd name="T7" fmla="*/ 278 h 355"/>
                <a:gd name="T8" fmla="*/ 235 w 279"/>
                <a:gd name="T9" fmla="*/ 0 h 355"/>
                <a:gd name="T10" fmla="*/ 279 w 279"/>
                <a:gd name="T11" fmla="*/ 0 h 355"/>
                <a:gd name="T12" fmla="*/ 279 w 279"/>
                <a:gd name="T13" fmla="*/ 355 h 355"/>
                <a:gd name="T14" fmla="*/ 232 w 279"/>
                <a:gd name="T15" fmla="*/ 355 h 355"/>
                <a:gd name="T16" fmla="*/ 46 w 279"/>
                <a:gd name="T17" fmla="*/ 76 h 355"/>
                <a:gd name="T18" fmla="*/ 46 w 279"/>
                <a:gd name="T19" fmla="*/ 355 h 355"/>
                <a:gd name="T20" fmla="*/ 0 w 279"/>
                <a:gd name="T21" fmla="*/ 355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
                <a:gd name="T34" fmla="*/ 0 h 355"/>
                <a:gd name="T35" fmla="*/ 279 w 279"/>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 h="355">
                  <a:moveTo>
                    <a:pt x="0" y="355"/>
                  </a:moveTo>
                  <a:lnTo>
                    <a:pt x="0" y="0"/>
                  </a:lnTo>
                  <a:lnTo>
                    <a:pt x="49" y="0"/>
                  </a:lnTo>
                  <a:lnTo>
                    <a:pt x="235" y="278"/>
                  </a:lnTo>
                  <a:lnTo>
                    <a:pt x="235" y="0"/>
                  </a:lnTo>
                  <a:lnTo>
                    <a:pt x="279" y="0"/>
                  </a:lnTo>
                  <a:lnTo>
                    <a:pt x="279" y="355"/>
                  </a:lnTo>
                  <a:lnTo>
                    <a:pt x="232" y="355"/>
                  </a:lnTo>
                  <a:lnTo>
                    <a:pt x="46" y="76"/>
                  </a:lnTo>
                  <a:lnTo>
                    <a:pt x="46"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2" name="Freeform 509"/>
            <p:cNvSpPr>
              <a:spLocks/>
            </p:cNvSpPr>
            <p:nvPr/>
          </p:nvSpPr>
          <p:spPr bwMode="auto">
            <a:xfrm>
              <a:off x="5615" y="5058"/>
              <a:ext cx="281" cy="355"/>
            </a:xfrm>
            <a:custGeom>
              <a:avLst/>
              <a:gdLst>
                <a:gd name="T0" fmla="*/ 117 w 281"/>
                <a:gd name="T1" fmla="*/ 355 h 355"/>
                <a:gd name="T2" fmla="*/ 117 w 281"/>
                <a:gd name="T3" fmla="*/ 42 h 355"/>
                <a:gd name="T4" fmla="*/ 0 w 281"/>
                <a:gd name="T5" fmla="*/ 42 h 355"/>
                <a:gd name="T6" fmla="*/ 0 w 281"/>
                <a:gd name="T7" fmla="*/ 0 h 355"/>
                <a:gd name="T8" fmla="*/ 281 w 281"/>
                <a:gd name="T9" fmla="*/ 0 h 355"/>
                <a:gd name="T10" fmla="*/ 281 w 281"/>
                <a:gd name="T11" fmla="*/ 42 h 355"/>
                <a:gd name="T12" fmla="*/ 163 w 281"/>
                <a:gd name="T13" fmla="*/ 42 h 355"/>
                <a:gd name="T14" fmla="*/ 163 w 281"/>
                <a:gd name="T15" fmla="*/ 355 h 355"/>
                <a:gd name="T16" fmla="*/ 117 w 281"/>
                <a:gd name="T17" fmla="*/ 355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5"/>
                <a:gd name="T29" fmla="*/ 281 w 281"/>
                <a:gd name="T30" fmla="*/ 355 h 3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5">
                  <a:moveTo>
                    <a:pt x="117" y="355"/>
                  </a:moveTo>
                  <a:lnTo>
                    <a:pt x="117" y="42"/>
                  </a:lnTo>
                  <a:lnTo>
                    <a:pt x="0" y="42"/>
                  </a:lnTo>
                  <a:lnTo>
                    <a:pt x="0" y="0"/>
                  </a:lnTo>
                  <a:lnTo>
                    <a:pt x="281" y="0"/>
                  </a:lnTo>
                  <a:lnTo>
                    <a:pt x="281" y="42"/>
                  </a:lnTo>
                  <a:lnTo>
                    <a:pt x="163" y="42"/>
                  </a:lnTo>
                  <a:lnTo>
                    <a:pt x="163" y="355"/>
                  </a:lnTo>
                  <a:lnTo>
                    <a:pt x="117"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3" name="Freeform 510"/>
            <p:cNvSpPr>
              <a:spLocks noEditPoints="1"/>
            </p:cNvSpPr>
            <p:nvPr/>
          </p:nvSpPr>
          <p:spPr bwMode="auto">
            <a:xfrm>
              <a:off x="5906" y="5058"/>
              <a:ext cx="331" cy="355"/>
            </a:xfrm>
            <a:custGeom>
              <a:avLst/>
              <a:gdLst>
                <a:gd name="T0" fmla="*/ 0 w 244"/>
                <a:gd name="T1" fmla="*/ 384016 h 262"/>
                <a:gd name="T2" fmla="*/ 150958 w 244"/>
                <a:gd name="T3" fmla="*/ 0 h 262"/>
                <a:gd name="T4" fmla="*/ 206456 w 244"/>
                <a:gd name="T5" fmla="*/ 0 h 262"/>
                <a:gd name="T6" fmla="*/ 368181 w 244"/>
                <a:gd name="T7" fmla="*/ 384016 h 262"/>
                <a:gd name="T8" fmla="*/ 308679 w 244"/>
                <a:gd name="T9" fmla="*/ 384016 h 262"/>
                <a:gd name="T10" fmla="*/ 262399 w 244"/>
                <a:gd name="T11" fmla="*/ 267582 h 262"/>
                <a:gd name="T12" fmla="*/ 97138 w 244"/>
                <a:gd name="T13" fmla="*/ 267582 h 262"/>
                <a:gd name="T14" fmla="*/ 54492 w 244"/>
                <a:gd name="T15" fmla="*/ 384016 h 262"/>
                <a:gd name="T16" fmla="*/ 0 w 244"/>
                <a:gd name="T17" fmla="*/ 384016 h 262"/>
                <a:gd name="T18" fmla="*/ 113217 w 244"/>
                <a:gd name="T19" fmla="*/ 225750 h 262"/>
                <a:gd name="T20" fmla="*/ 245765 w 244"/>
                <a:gd name="T21" fmla="*/ 225750 h 262"/>
                <a:gd name="T22" fmla="*/ 204783 w 244"/>
                <a:gd name="T23" fmla="*/ 119647 h 262"/>
                <a:gd name="T24" fmla="*/ 177761 w 244"/>
                <a:gd name="T25" fmla="*/ 40463 h 262"/>
                <a:gd name="T26" fmla="*/ 156326 w 244"/>
                <a:gd name="T27" fmla="*/ 114879 h 262"/>
                <a:gd name="T28" fmla="*/ 113217 w 244"/>
                <a:gd name="T29" fmla="*/ 22575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262"/>
                <a:gd name="T47" fmla="*/ 244 w 24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262">
                  <a:moveTo>
                    <a:pt x="0" y="262"/>
                  </a:moveTo>
                  <a:cubicBezTo>
                    <a:pt x="100" y="0"/>
                    <a:pt x="100" y="0"/>
                    <a:pt x="100" y="0"/>
                  </a:cubicBezTo>
                  <a:cubicBezTo>
                    <a:pt x="137" y="0"/>
                    <a:pt x="137" y="0"/>
                    <a:pt x="137" y="0"/>
                  </a:cubicBezTo>
                  <a:cubicBezTo>
                    <a:pt x="244" y="262"/>
                    <a:pt x="244" y="262"/>
                    <a:pt x="244" y="262"/>
                  </a:cubicBezTo>
                  <a:cubicBezTo>
                    <a:pt x="205" y="262"/>
                    <a:pt x="205" y="262"/>
                    <a:pt x="205" y="262"/>
                  </a:cubicBezTo>
                  <a:cubicBezTo>
                    <a:pt x="174" y="182"/>
                    <a:pt x="174" y="182"/>
                    <a:pt x="174" y="182"/>
                  </a:cubicBezTo>
                  <a:cubicBezTo>
                    <a:pt x="65" y="182"/>
                    <a:pt x="65" y="182"/>
                    <a:pt x="65" y="182"/>
                  </a:cubicBezTo>
                  <a:cubicBezTo>
                    <a:pt x="36" y="262"/>
                    <a:pt x="36" y="262"/>
                    <a:pt x="36" y="262"/>
                  </a:cubicBezTo>
                  <a:lnTo>
                    <a:pt x="0" y="262"/>
                  </a:lnTo>
                  <a:close/>
                  <a:moveTo>
                    <a:pt x="75" y="154"/>
                  </a:moveTo>
                  <a:cubicBezTo>
                    <a:pt x="163" y="154"/>
                    <a:pt x="163" y="154"/>
                    <a:pt x="163" y="154"/>
                  </a:cubicBezTo>
                  <a:cubicBezTo>
                    <a:pt x="136" y="82"/>
                    <a:pt x="136" y="82"/>
                    <a:pt x="136" y="82"/>
                  </a:cubicBezTo>
                  <a:cubicBezTo>
                    <a:pt x="128" y="60"/>
                    <a:pt x="122" y="42"/>
                    <a:pt x="118" y="28"/>
                  </a:cubicBezTo>
                  <a:cubicBezTo>
                    <a:pt x="114" y="45"/>
                    <a:pt x="110" y="61"/>
                    <a:pt x="104" y="78"/>
                  </a:cubicBezTo>
                  <a:lnTo>
                    <a:pt x="75"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4" name="Freeform 511"/>
            <p:cNvSpPr>
              <a:spLocks/>
            </p:cNvSpPr>
            <p:nvPr/>
          </p:nvSpPr>
          <p:spPr bwMode="auto">
            <a:xfrm>
              <a:off x="6262" y="5053"/>
              <a:ext cx="327" cy="366"/>
            </a:xfrm>
            <a:custGeom>
              <a:avLst/>
              <a:gdLst>
                <a:gd name="T0" fmla="*/ 199275 w 241"/>
                <a:gd name="T1" fmla="*/ 242293 h 270"/>
                <a:gd name="T2" fmla="*/ 199275 w 241"/>
                <a:gd name="T3" fmla="*/ 197373 h 270"/>
                <a:gd name="T4" fmla="*/ 365748 w 241"/>
                <a:gd name="T5" fmla="*/ 195905 h 270"/>
                <a:gd name="T6" fmla="*/ 365748 w 241"/>
                <a:gd name="T7" fmla="*/ 338455 h 270"/>
                <a:gd name="T8" fmla="*/ 285883 w 241"/>
                <a:gd name="T9" fmla="*/ 384979 h 270"/>
                <a:gd name="T10" fmla="*/ 200800 w 241"/>
                <a:gd name="T11" fmla="*/ 399898 h 270"/>
                <a:gd name="T12" fmla="*/ 95057 w 241"/>
                <a:gd name="T13" fmla="*/ 376157 h 270"/>
                <a:gd name="T14" fmla="*/ 25110 w 241"/>
                <a:gd name="T15" fmla="*/ 304786 h 270"/>
                <a:gd name="T16" fmla="*/ 0 w 241"/>
                <a:gd name="T17" fmla="*/ 201089 h 270"/>
                <a:gd name="T18" fmla="*/ 25110 w 241"/>
                <a:gd name="T19" fmla="*/ 95747 h 270"/>
                <a:gd name="T20" fmla="*/ 94001 w 241"/>
                <a:gd name="T21" fmla="*/ 24765 h 270"/>
                <a:gd name="T22" fmla="*/ 199275 w 241"/>
                <a:gd name="T23" fmla="*/ 0 h 270"/>
                <a:gd name="T24" fmla="*/ 275939 w 241"/>
                <a:gd name="T25" fmla="*/ 13477 h 270"/>
                <a:gd name="T26" fmla="*/ 330708 w 241"/>
                <a:gd name="T27" fmla="*/ 51850 h 270"/>
                <a:gd name="T28" fmla="*/ 360636 w 241"/>
                <a:gd name="T29" fmla="*/ 113583 h 270"/>
                <a:gd name="T30" fmla="*/ 313167 w 241"/>
                <a:gd name="T31" fmla="*/ 128391 h 270"/>
                <a:gd name="T32" fmla="*/ 291102 w 241"/>
                <a:gd name="T33" fmla="*/ 81935 h 270"/>
                <a:gd name="T34" fmla="*/ 253382 w 241"/>
                <a:gd name="T35" fmla="*/ 53079 h 270"/>
                <a:gd name="T36" fmla="*/ 199275 w 241"/>
                <a:gd name="T37" fmla="*/ 45506 h 270"/>
                <a:gd name="T38" fmla="*/ 136546 w 241"/>
                <a:gd name="T39" fmla="*/ 54550 h 270"/>
                <a:gd name="T40" fmla="*/ 94001 w 241"/>
                <a:gd name="T41" fmla="*/ 83619 h 270"/>
                <a:gd name="T42" fmla="*/ 68670 w 241"/>
                <a:gd name="T43" fmla="*/ 120917 h 270"/>
                <a:gd name="T44" fmla="*/ 54662 w 241"/>
                <a:gd name="T45" fmla="*/ 199286 h 270"/>
                <a:gd name="T46" fmla="*/ 71910 w 241"/>
                <a:gd name="T47" fmla="*/ 286150 h 270"/>
                <a:gd name="T48" fmla="*/ 126424 w 241"/>
                <a:gd name="T49" fmla="*/ 337380 h 270"/>
                <a:gd name="T50" fmla="*/ 199275 w 241"/>
                <a:gd name="T51" fmla="*/ 354152 h 270"/>
                <a:gd name="T52" fmla="*/ 265456 w 241"/>
                <a:gd name="T53" fmla="*/ 340812 h 270"/>
                <a:gd name="T54" fmla="*/ 315807 w 241"/>
                <a:gd name="T55" fmla="*/ 313330 h 270"/>
                <a:gd name="T56" fmla="*/ 315807 w 241"/>
                <a:gd name="T57" fmla="*/ 242293 h 270"/>
                <a:gd name="T58" fmla="*/ 199275 w 241"/>
                <a:gd name="T59" fmla="*/ 242293 h 2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270"/>
                <a:gd name="T92" fmla="*/ 241 w 241"/>
                <a:gd name="T93" fmla="*/ 270 h 2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270">
                  <a:moveTo>
                    <a:pt x="131" y="163"/>
                  </a:moveTo>
                  <a:cubicBezTo>
                    <a:pt x="131" y="133"/>
                    <a:pt x="131" y="133"/>
                    <a:pt x="131" y="133"/>
                  </a:cubicBezTo>
                  <a:cubicBezTo>
                    <a:pt x="241" y="132"/>
                    <a:pt x="241" y="132"/>
                    <a:pt x="241" y="132"/>
                  </a:cubicBezTo>
                  <a:cubicBezTo>
                    <a:pt x="241" y="229"/>
                    <a:pt x="241" y="229"/>
                    <a:pt x="241" y="229"/>
                  </a:cubicBezTo>
                  <a:cubicBezTo>
                    <a:pt x="224" y="243"/>
                    <a:pt x="207" y="253"/>
                    <a:pt x="189" y="260"/>
                  </a:cubicBezTo>
                  <a:cubicBezTo>
                    <a:pt x="171" y="267"/>
                    <a:pt x="152" y="270"/>
                    <a:pt x="133" y="270"/>
                  </a:cubicBezTo>
                  <a:cubicBezTo>
                    <a:pt x="108" y="270"/>
                    <a:pt x="84" y="265"/>
                    <a:pt x="63" y="254"/>
                  </a:cubicBezTo>
                  <a:cubicBezTo>
                    <a:pt x="42" y="243"/>
                    <a:pt x="27" y="227"/>
                    <a:pt x="16" y="206"/>
                  </a:cubicBezTo>
                  <a:cubicBezTo>
                    <a:pt x="5" y="185"/>
                    <a:pt x="0" y="162"/>
                    <a:pt x="0" y="136"/>
                  </a:cubicBezTo>
                  <a:cubicBezTo>
                    <a:pt x="0" y="111"/>
                    <a:pt x="5" y="87"/>
                    <a:pt x="16" y="65"/>
                  </a:cubicBezTo>
                  <a:cubicBezTo>
                    <a:pt x="26" y="43"/>
                    <a:pt x="42" y="27"/>
                    <a:pt x="62" y="16"/>
                  </a:cubicBezTo>
                  <a:cubicBezTo>
                    <a:pt x="82" y="5"/>
                    <a:pt x="105" y="0"/>
                    <a:pt x="131" y="0"/>
                  </a:cubicBezTo>
                  <a:cubicBezTo>
                    <a:pt x="150" y="0"/>
                    <a:pt x="167" y="3"/>
                    <a:pt x="182" y="9"/>
                  </a:cubicBezTo>
                  <a:cubicBezTo>
                    <a:pt x="197" y="15"/>
                    <a:pt x="209" y="24"/>
                    <a:pt x="218" y="35"/>
                  </a:cubicBezTo>
                  <a:cubicBezTo>
                    <a:pt x="226" y="46"/>
                    <a:pt x="233" y="60"/>
                    <a:pt x="238" y="77"/>
                  </a:cubicBezTo>
                  <a:cubicBezTo>
                    <a:pt x="206" y="86"/>
                    <a:pt x="206" y="86"/>
                    <a:pt x="206" y="86"/>
                  </a:cubicBezTo>
                  <a:cubicBezTo>
                    <a:pt x="202" y="73"/>
                    <a:pt x="198" y="62"/>
                    <a:pt x="192" y="55"/>
                  </a:cubicBezTo>
                  <a:cubicBezTo>
                    <a:pt x="186" y="47"/>
                    <a:pt x="178" y="41"/>
                    <a:pt x="167" y="36"/>
                  </a:cubicBezTo>
                  <a:cubicBezTo>
                    <a:pt x="156" y="32"/>
                    <a:pt x="144" y="30"/>
                    <a:pt x="131" y="30"/>
                  </a:cubicBezTo>
                  <a:cubicBezTo>
                    <a:pt x="115" y="30"/>
                    <a:pt x="101" y="32"/>
                    <a:pt x="90" y="37"/>
                  </a:cubicBezTo>
                  <a:cubicBezTo>
                    <a:pt x="78" y="42"/>
                    <a:pt x="69" y="48"/>
                    <a:pt x="62" y="56"/>
                  </a:cubicBezTo>
                  <a:cubicBezTo>
                    <a:pt x="55" y="64"/>
                    <a:pt x="49" y="72"/>
                    <a:pt x="45" y="82"/>
                  </a:cubicBezTo>
                  <a:cubicBezTo>
                    <a:pt x="39" y="98"/>
                    <a:pt x="36" y="115"/>
                    <a:pt x="36" y="134"/>
                  </a:cubicBezTo>
                  <a:cubicBezTo>
                    <a:pt x="36" y="157"/>
                    <a:pt x="40" y="177"/>
                    <a:pt x="48" y="193"/>
                  </a:cubicBezTo>
                  <a:cubicBezTo>
                    <a:pt x="56" y="208"/>
                    <a:pt x="67" y="220"/>
                    <a:pt x="83" y="227"/>
                  </a:cubicBezTo>
                  <a:cubicBezTo>
                    <a:pt x="98" y="235"/>
                    <a:pt x="114" y="239"/>
                    <a:pt x="131" y="239"/>
                  </a:cubicBezTo>
                  <a:cubicBezTo>
                    <a:pt x="146" y="239"/>
                    <a:pt x="161" y="236"/>
                    <a:pt x="175" y="230"/>
                  </a:cubicBezTo>
                  <a:cubicBezTo>
                    <a:pt x="189" y="224"/>
                    <a:pt x="200" y="218"/>
                    <a:pt x="208" y="212"/>
                  </a:cubicBezTo>
                  <a:cubicBezTo>
                    <a:pt x="208" y="163"/>
                    <a:pt x="208" y="163"/>
                    <a:pt x="208" y="163"/>
                  </a:cubicBezTo>
                  <a:lnTo>
                    <a:pt x="131" y="16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405" name="Freeform 512"/>
            <p:cNvSpPr>
              <a:spLocks/>
            </p:cNvSpPr>
            <p:nvPr/>
          </p:nvSpPr>
          <p:spPr bwMode="auto">
            <a:xfrm>
              <a:off x="6660" y="5058"/>
              <a:ext cx="264" cy="355"/>
            </a:xfrm>
            <a:custGeom>
              <a:avLst/>
              <a:gdLst>
                <a:gd name="T0" fmla="*/ 0 w 264"/>
                <a:gd name="T1" fmla="*/ 355 h 355"/>
                <a:gd name="T2" fmla="*/ 0 w 264"/>
                <a:gd name="T3" fmla="*/ 0 h 355"/>
                <a:gd name="T4" fmla="*/ 256 w 264"/>
                <a:gd name="T5" fmla="*/ 0 h 355"/>
                <a:gd name="T6" fmla="*/ 256 w 264"/>
                <a:gd name="T7" fmla="*/ 42 h 355"/>
                <a:gd name="T8" fmla="*/ 47 w 264"/>
                <a:gd name="T9" fmla="*/ 42 h 355"/>
                <a:gd name="T10" fmla="*/ 47 w 264"/>
                <a:gd name="T11" fmla="*/ 151 h 355"/>
                <a:gd name="T12" fmla="*/ 243 w 264"/>
                <a:gd name="T13" fmla="*/ 151 h 355"/>
                <a:gd name="T14" fmla="*/ 243 w 264"/>
                <a:gd name="T15" fmla="*/ 193 h 355"/>
                <a:gd name="T16" fmla="*/ 47 w 264"/>
                <a:gd name="T17" fmla="*/ 193 h 355"/>
                <a:gd name="T18" fmla="*/ 47 w 264"/>
                <a:gd name="T19" fmla="*/ 313 h 355"/>
                <a:gd name="T20" fmla="*/ 264 w 264"/>
                <a:gd name="T21" fmla="*/ 313 h 355"/>
                <a:gd name="T22" fmla="*/ 264 w 264"/>
                <a:gd name="T23" fmla="*/ 355 h 355"/>
                <a:gd name="T24" fmla="*/ 0 w 264"/>
                <a:gd name="T25" fmla="*/ 355 h 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5"/>
                <a:gd name="T41" fmla="*/ 264 w 264"/>
                <a:gd name="T42" fmla="*/ 355 h 3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5">
                  <a:moveTo>
                    <a:pt x="0" y="355"/>
                  </a:moveTo>
                  <a:lnTo>
                    <a:pt x="0" y="0"/>
                  </a:lnTo>
                  <a:lnTo>
                    <a:pt x="256" y="0"/>
                  </a:lnTo>
                  <a:lnTo>
                    <a:pt x="256" y="42"/>
                  </a:lnTo>
                  <a:lnTo>
                    <a:pt x="47" y="42"/>
                  </a:lnTo>
                  <a:lnTo>
                    <a:pt x="47" y="151"/>
                  </a:lnTo>
                  <a:lnTo>
                    <a:pt x="243" y="151"/>
                  </a:lnTo>
                  <a:lnTo>
                    <a:pt x="243" y="193"/>
                  </a:lnTo>
                  <a:lnTo>
                    <a:pt x="47" y="193"/>
                  </a:lnTo>
                  <a:lnTo>
                    <a:pt x="47" y="313"/>
                  </a:lnTo>
                  <a:lnTo>
                    <a:pt x="264" y="313"/>
                  </a:lnTo>
                  <a:lnTo>
                    <a:pt x="264"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4" name="Group 548"/>
          <p:cNvGrpSpPr>
            <a:grpSpLocks/>
          </p:cNvGrpSpPr>
          <p:nvPr/>
        </p:nvGrpSpPr>
        <p:grpSpPr bwMode="auto">
          <a:xfrm>
            <a:off x="2314877" y="564952"/>
            <a:ext cx="1057137" cy="147638"/>
            <a:chOff x="12308" y="3581"/>
            <a:chExt cx="2937" cy="410"/>
          </a:xfrm>
        </p:grpSpPr>
        <p:sp>
          <p:nvSpPr>
            <p:cNvPr id="8378" name="Freeform 549"/>
            <p:cNvSpPr>
              <a:spLocks/>
            </p:cNvSpPr>
            <p:nvPr/>
          </p:nvSpPr>
          <p:spPr bwMode="auto">
            <a:xfrm>
              <a:off x="12308" y="3588"/>
              <a:ext cx="296" cy="396"/>
            </a:xfrm>
            <a:custGeom>
              <a:avLst/>
              <a:gdLst>
                <a:gd name="T0" fmla="*/ 0 w 296"/>
                <a:gd name="T1" fmla="*/ 396 h 396"/>
                <a:gd name="T2" fmla="*/ 0 w 296"/>
                <a:gd name="T3" fmla="*/ 0 h 396"/>
                <a:gd name="T4" fmla="*/ 288 w 296"/>
                <a:gd name="T5" fmla="*/ 0 h 396"/>
                <a:gd name="T6" fmla="*/ 288 w 296"/>
                <a:gd name="T7" fmla="*/ 46 h 396"/>
                <a:gd name="T8" fmla="*/ 53 w 296"/>
                <a:gd name="T9" fmla="*/ 46 h 396"/>
                <a:gd name="T10" fmla="*/ 53 w 296"/>
                <a:gd name="T11" fmla="*/ 168 h 396"/>
                <a:gd name="T12" fmla="*/ 273 w 296"/>
                <a:gd name="T13" fmla="*/ 168 h 396"/>
                <a:gd name="T14" fmla="*/ 273 w 296"/>
                <a:gd name="T15" fmla="*/ 214 h 396"/>
                <a:gd name="T16" fmla="*/ 53 w 296"/>
                <a:gd name="T17" fmla="*/ 214 h 396"/>
                <a:gd name="T18" fmla="*/ 53 w 296"/>
                <a:gd name="T19" fmla="*/ 348 h 396"/>
                <a:gd name="T20" fmla="*/ 296 w 296"/>
                <a:gd name="T21" fmla="*/ 348 h 396"/>
                <a:gd name="T22" fmla="*/ 296 w 296"/>
                <a:gd name="T23" fmla="*/ 396 h 396"/>
                <a:gd name="T24" fmla="*/ 0 w 296"/>
                <a:gd name="T25" fmla="*/ 396 h 3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6"/>
                <a:gd name="T40" fmla="*/ 0 h 396"/>
                <a:gd name="T41" fmla="*/ 296 w 296"/>
                <a:gd name="T42" fmla="*/ 396 h 3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6" h="396">
                  <a:moveTo>
                    <a:pt x="0" y="396"/>
                  </a:moveTo>
                  <a:lnTo>
                    <a:pt x="0" y="0"/>
                  </a:lnTo>
                  <a:lnTo>
                    <a:pt x="288" y="0"/>
                  </a:lnTo>
                  <a:lnTo>
                    <a:pt x="288" y="46"/>
                  </a:lnTo>
                  <a:lnTo>
                    <a:pt x="53" y="46"/>
                  </a:lnTo>
                  <a:lnTo>
                    <a:pt x="53" y="168"/>
                  </a:lnTo>
                  <a:lnTo>
                    <a:pt x="273" y="168"/>
                  </a:lnTo>
                  <a:lnTo>
                    <a:pt x="273" y="214"/>
                  </a:lnTo>
                  <a:lnTo>
                    <a:pt x="53" y="214"/>
                  </a:lnTo>
                  <a:lnTo>
                    <a:pt x="53" y="348"/>
                  </a:lnTo>
                  <a:lnTo>
                    <a:pt x="296" y="348"/>
                  </a:lnTo>
                  <a:lnTo>
                    <a:pt x="296" y="396"/>
                  </a:lnTo>
                  <a:lnTo>
                    <a:pt x="0" y="39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9" name="Freeform 550"/>
            <p:cNvSpPr>
              <a:spLocks/>
            </p:cNvSpPr>
            <p:nvPr/>
          </p:nvSpPr>
          <p:spPr bwMode="auto">
            <a:xfrm>
              <a:off x="12676" y="3588"/>
              <a:ext cx="377" cy="396"/>
            </a:xfrm>
            <a:custGeom>
              <a:avLst/>
              <a:gdLst>
                <a:gd name="T0" fmla="*/ 0 w 278"/>
                <a:gd name="T1" fmla="*/ 437282 h 292"/>
                <a:gd name="T2" fmla="*/ 0 w 278"/>
                <a:gd name="T3" fmla="*/ 0 h 292"/>
                <a:gd name="T4" fmla="*/ 87149 w 278"/>
                <a:gd name="T5" fmla="*/ 0 h 292"/>
                <a:gd name="T6" fmla="*/ 189867 w 278"/>
                <a:gd name="T7" fmla="*/ 308168 h 292"/>
                <a:gd name="T8" fmla="*/ 210778 w 278"/>
                <a:gd name="T9" fmla="*/ 374588 h 292"/>
                <a:gd name="T10" fmla="*/ 233686 w 278"/>
                <a:gd name="T11" fmla="*/ 303588 h 292"/>
                <a:gd name="T12" fmla="*/ 337810 w 278"/>
                <a:gd name="T13" fmla="*/ 0 h 292"/>
                <a:gd name="T14" fmla="*/ 416083 w 278"/>
                <a:gd name="T15" fmla="*/ 0 h 292"/>
                <a:gd name="T16" fmla="*/ 416083 w 278"/>
                <a:gd name="T17" fmla="*/ 437282 h 292"/>
                <a:gd name="T18" fmla="*/ 360801 w 278"/>
                <a:gd name="T19" fmla="*/ 437282 h 292"/>
                <a:gd name="T20" fmla="*/ 360801 w 278"/>
                <a:gd name="T21" fmla="*/ 70774 h 292"/>
                <a:gd name="T22" fmla="*/ 233686 w 278"/>
                <a:gd name="T23" fmla="*/ 437282 h 292"/>
                <a:gd name="T24" fmla="*/ 180420 w 278"/>
                <a:gd name="T25" fmla="*/ 437282 h 292"/>
                <a:gd name="T26" fmla="*/ 55522 w 278"/>
                <a:gd name="T27" fmla="*/ 64294 h 292"/>
                <a:gd name="T28" fmla="*/ 55522 w 278"/>
                <a:gd name="T29" fmla="*/ 437282 h 292"/>
                <a:gd name="T30" fmla="*/ 0 w 278"/>
                <a:gd name="T31" fmla="*/ 437282 h 2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8"/>
                <a:gd name="T49" fmla="*/ 0 h 292"/>
                <a:gd name="T50" fmla="*/ 278 w 278"/>
                <a:gd name="T51" fmla="*/ 292 h 2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8" h="292">
                  <a:moveTo>
                    <a:pt x="0" y="292"/>
                  </a:moveTo>
                  <a:cubicBezTo>
                    <a:pt x="0" y="0"/>
                    <a:pt x="0" y="0"/>
                    <a:pt x="0" y="0"/>
                  </a:cubicBezTo>
                  <a:cubicBezTo>
                    <a:pt x="58" y="0"/>
                    <a:pt x="58" y="0"/>
                    <a:pt x="58" y="0"/>
                  </a:cubicBezTo>
                  <a:cubicBezTo>
                    <a:pt x="127" y="206"/>
                    <a:pt x="127" y="206"/>
                    <a:pt x="127" y="206"/>
                  </a:cubicBezTo>
                  <a:cubicBezTo>
                    <a:pt x="133" y="226"/>
                    <a:pt x="138" y="240"/>
                    <a:pt x="141" y="250"/>
                  </a:cubicBezTo>
                  <a:cubicBezTo>
                    <a:pt x="144" y="239"/>
                    <a:pt x="149" y="223"/>
                    <a:pt x="156" y="203"/>
                  </a:cubicBezTo>
                  <a:cubicBezTo>
                    <a:pt x="226" y="0"/>
                    <a:pt x="226" y="0"/>
                    <a:pt x="226" y="0"/>
                  </a:cubicBezTo>
                  <a:cubicBezTo>
                    <a:pt x="278" y="0"/>
                    <a:pt x="278" y="0"/>
                    <a:pt x="278" y="0"/>
                  </a:cubicBezTo>
                  <a:cubicBezTo>
                    <a:pt x="278" y="292"/>
                    <a:pt x="278" y="292"/>
                    <a:pt x="278" y="292"/>
                  </a:cubicBezTo>
                  <a:cubicBezTo>
                    <a:pt x="241" y="292"/>
                    <a:pt x="241" y="292"/>
                    <a:pt x="241" y="292"/>
                  </a:cubicBezTo>
                  <a:cubicBezTo>
                    <a:pt x="241" y="47"/>
                    <a:pt x="241" y="47"/>
                    <a:pt x="241" y="47"/>
                  </a:cubicBezTo>
                  <a:cubicBezTo>
                    <a:pt x="156" y="292"/>
                    <a:pt x="156" y="292"/>
                    <a:pt x="156" y="292"/>
                  </a:cubicBezTo>
                  <a:cubicBezTo>
                    <a:pt x="121" y="292"/>
                    <a:pt x="121" y="292"/>
                    <a:pt x="121" y="292"/>
                  </a:cubicBezTo>
                  <a:cubicBezTo>
                    <a:pt x="37" y="43"/>
                    <a:pt x="37" y="43"/>
                    <a:pt x="37" y="43"/>
                  </a:cubicBezTo>
                  <a:cubicBezTo>
                    <a:pt x="37" y="292"/>
                    <a:pt x="37" y="292"/>
                    <a:pt x="37" y="292"/>
                  </a:cubicBezTo>
                  <a:lnTo>
                    <a:pt x="0" y="29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0" name="Freeform 551"/>
            <p:cNvSpPr>
              <a:spLocks/>
            </p:cNvSpPr>
            <p:nvPr/>
          </p:nvSpPr>
          <p:spPr bwMode="auto">
            <a:xfrm>
              <a:off x="13140" y="3588"/>
              <a:ext cx="295" cy="396"/>
            </a:xfrm>
            <a:custGeom>
              <a:avLst/>
              <a:gdLst>
                <a:gd name="T0" fmla="*/ 0 w 295"/>
                <a:gd name="T1" fmla="*/ 396 h 396"/>
                <a:gd name="T2" fmla="*/ 0 w 295"/>
                <a:gd name="T3" fmla="*/ 0 h 396"/>
                <a:gd name="T4" fmla="*/ 286 w 295"/>
                <a:gd name="T5" fmla="*/ 0 h 396"/>
                <a:gd name="T6" fmla="*/ 286 w 295"/>
                <a:gd name="T7" fmla="*/ 46 h 396"/>
                <a:gd name="T8" fmla="*/ 51 w 295"/>
                <a:gd name="T9" fmla="*/ 46 h 396"/>
                <a:gd name="T10" fmla="*/ 51 w 295"/>
                <a:gd name="T11" fmla="*/ 168 h 396"/>
                <a:gd name="T12" fmla="*/ 271 w 295"/>
                <a:gd name="T13" fmla="*/ 168 h 396"/>
                <a:gd name="T14" fmla="*/ 271 w 295"/>
                <a:gd name="T15" fmla="*/ 214 h 396"/>
                <a:gd name="T16" fmla="*/ 51 w 295"/>
                <a:gd name="T17" fmla="*/ 214 h 396"/>
                <a:gd name="T18" fmla="*/ 51 w 295"/>
                <a:gd name="T19" fmla="*/ 348 h 396"/>
                <a:gd name="T20" fmla="*/ 295 w 295"/>
                <a:gd name="T21" fmla="*/ 348 h 396"/>
                <a:gd name="T22" fmla="*/ 295 w 295"/>
                <a:gd name="T23" fmla="*/ 396 h 396"/>
                <a:gd name="T24" fmla="*/ 0 w 295"/>
                <a:gd name="T25" fmla="*/ 396 h 3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5"/>
                <a:gd name="T40" fmla="*/ 0 h 396"/>
                <a:gd name="T41" fmla="*/ 295 w 295"/>
                <a:gd name="T42" fmla="*/ 396 h 3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5" h="396">
                  <a:moveTo>
                    <a:pt x="0" y="396"/>
                  </a:moveTo>
                  <a:lnTo>
                    <a:pt x="0" y="0"/>
                  </a:lnTo>
                  <a:lnTo>
                    <a:pt x="286" y="0"/>
                  </a:lnTo>
                  <a:lnTo>
                    <a:pt x="286" y="46"/>
                  </a:lnTo>
                  <a:lnTo>
                    <a:pt x="51" y="46"/>
                  </a:lnTo>
                  <a:lnTo>
                    <a:pt x="51" y="168"/>
                  </a:lnTo>
                  <a:lnTo>
                    <a:pt x="271" y="168"/>
                  </a:lnTo>
                  <a:lnTo>
                    <a:pt x="271" y="214"/>
                  </a:lnTo>
                  <a:lnTo>
                    <a:pt x="51" y="214"/>
                  </a:lnTo>
                  <a:lnTo>
                    <a:pt x="51" y="348"/>
                  </a:lnTo>
                  <a:lnTo>
                    <a:pt x="295" y="348"/>
                  </a:lnTo>
                  <a:lnTo>
                    <a:pt x="295" y="396"/>
                  </a:lnTo>
                  <a:lnTo>
                    <a:pt x="0" y="39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1" name="Freeform 552"/>
            <p:cNvSpPr>
              <a:spLocks noEditPoints="1"/>
            </p:cNvSpPr>
            <p:nvPr/>
          </p:nvSpPr>
          <p:spPr bwMode="auto">
            <a:xfrm>
              <a:off x="13509" y="3588"/>
              <a:ext cx="348" cy="396"/>
            </a:xfrm>
            <a:custGeom>
              <a:avLst/>
              <a:gdLst>
                <a:gd name="T0" fmla="*/ 0 w 257"/>
                <a:gd name="T1" fmla="*/ 437282 h 292"/>
                <a:gd name="T2" fmla="*/ 0 w 257"/>
                <a:gd name="T3" fmla="*/ 0 h 292"/>
                <a:gd name="T4" fmla="*/ 186976 w 257"/>
                <a:gd name="T5" fmla="*/ 0 h 292"/>
                <a:gd name="T6" fmla="*/ 271449 w 257"/>
                <a:gd name="T7" fmla="*/ 12108 h 292"/>
                <a:gd name="T8" fmla="*/ 318910 w 257"/>
                <a:gd name="T9" fmla="*/ 52187 h 292"/>
                <a:gd name="T10" fmla="*/ 337067 w 257"/>
                <a:gd name="T11" fmla="*/ 118248 h 292"/>
                <a:gd name="T12" fmla="*/ 307130 w 257"/>
                <a:gd name="T13" fmla="*/ 198720 h 292"/>
                <a:gd name="T14" fmla="*/ 217415 w 257"/>
                <a:gd name="T15" fmla="*/ 238446 h 292"/>
                <a:gd name="T16" fmla="*/ 251523 w 257"/>
                <a:gd name="T17" fmla="*/ 260190 h 292"/>
                <a:gd name="T18" fmla="*/ 297553 w 257"/>
                <a:gd name="T19" fmla="*/ 318361 h 292"/>
                <a:gd name="T20" fmla="*/ 371106 w 257"/>
                <a:gd name="T21" fmla="*/ 437282 h 292"/>
                <a:gd name="T22" fmla="*/ 300820 w 257"/>
                <a:gd name="T23" fmla="*/ 437282 h 292"/>
                <a:gd name="T24" fmla="*/ 244695 w 257"/>
                <a:gd name="T25" fmla="*/ 345538 h 292"/>
                <a:gd name="T26" fmla="*/ 204996 w 257"/>
                <a:gd name="T27" fmla="*/ 286011 h 292"/>
                <a:gd name="T28" fmla="*/ 175777 w 257"/>
                <a:gd name="T29" fmla="*/ 256358 h 292"/>
                <a:gd name="T30" fmla="*/ 151391 w 257"/>
                <a:gd name="T31" fmla="*/ 244685 h 292"/>
                <a:gd name="T32" fmla="*/ 119847 w 257"/>
                <a:gd name="T33" fmla="*/ 242667 h 292"/>
                <a:gd name="T34" fmla="*/ 54293 w 257"/>
                <a:gd name="T35" fmla="*/ 242667 h 292"/>
                <a:gd name="T36" fmla="*/ 54293 w 257"/>
                <a:gd name="T37" fmla="*/ 437282 h 292"/>
                <a:gd name="T38" fmla="*/ 0 w 257"/>
                <a:gd name="T39" fmla="*/ 437282 h 292"/>
                <a:gd name="T40" fmla="*/ 54293 w 257"/>
                <a:gd name="T41" fmla="*/ 192627 h 292"/>
                <a:gd name="T42" fmla="*/ 174993 w 257"/>
                <a:gd name="T43" fmla="*/ 192627 h 292"/>
                <a:gd name="T44" fmla="*/ 235517 w 257"/>
                <a:gd name="T45" fmla="*/ 183886 h 292"/>
                <a:gd name="T46" fmla="*/ 267766 w 257"/>
                <a:gd name="T47" fmla="*/ 158740 h 292"/>
                <a:gd name="T48" fmla="*/ 277830 w 257"/>
                <a:gd name="T49" fmla="*/ 118248 h 292"/>
                <a:gd name="T50" fmla="*/ 256128 w 257"/>
                <a:gd name="T51" fmla="*/ 67698 h 292"/>
                <a:gd name="T52" fmla="*/ 189091 w 257"/>
                <a:gd name="T53" fmla="*/ 47409 h 292"/>
                <a:gd name="T54" fmla="*/ 54293 w 257"/>
                <a:gd name="T55" fmla="*/ 47409 h 292"/>
                <a:gd name="T56" fmla="*/ 54293 w 257"/>
                <a:gd name="T57" fmla="*/ 192627 h 2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7"/>
                <a:gd name="T88" fmla="*/ 0 h 292"/>
                <a:gd name="T89" fmla="*/ 257 w 257"/>
                <a:gd name="T90" fmla="*/ 292 h 2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7" h="292">
                  <a:moveTo>
                    <a:pt x="0" y="292"/>
                  </a:moveTo>
                  <a:cubicBezTo>
                    <a:pt x="0" y="0"/>
                    <a:pt x="0" y="0"/>
                    <a:pt x="0" y="0"/>
                  </a:cubicBezTo>
                  <a:cubicBezTo>
                    <a:pt x="129" y="0"/>
                    <a:pt x="129" y="0"/>
                    <a:pt x="129" y="0"/>
                  </a:cubicBezTo>
                  <a:cubicBezTo>
                    <a:pt x="155" y="0"/>
                    <a:pt x="175" y="2"/>
                    <a:pt x="188" y="8"/>
                  </a:cubicBezTo>
                  <a:cubicBezTo>
                    <a:pt x="202" y="13"/>
                    <a:pt x="213" y="22"/>
                    <a:pt x="221" y="35"/>
                  </a:cubicBezTo>
                  <a:cubicBezTo>
                    <a:pt x="229" y="49"/>
                    <a:pt x="233" y="63"/>
                    <a:pt x="233" y="79"/>
                  </a:cubicBezTo>
                  <a:cubicBezTo>
                    <a:pt x="233" y="100"/>
                    <a:pt x="226" y="118"/>
                    <a:pt x="213" y="132"/>
                  </a:cubicBezTo>
                  <a:cubicBezTo>
                    <a:pt x="200" y="146"/>
                    <a:pt x="179" y="155"/>
                    <a:pt x="151" y="159"/>
                  </a:cubicBezTo>
                  <a:cubicBezTo>
                    <a:pt x="161" y="164"/>
                    <a:pt x="169" y="169"/>
                    <a:pt x="174" y="173"/>
                  </a:cubicBezTo>
                  <a:cubicBezTo>
                    <a:pt x="185" y="184"/>
                    <a:pt x="196" y="197"/>
                    <a:pt x="206" y="212"/>
                  </a:cubicBezTo>
                  <a:cubicBezTo>
                    <a:pt x="257" y="292"/>
                    <a:pt x="257" y="292"/>
                    <a:pt x="257" y="292"/>
                  </a:cubicBezTo>
                  <a:cubicBezTo>
                    <a:pt x="208" y="292"/>
                    <a:pt x="208" y="292"/>
                    <a:pt x="208" y="292"/>
                  </a:cubicBezTo>
                  <a:cubicBezTo>
                    <a:pt x="170" y="231"/>
                    <a:pt x="170" y="231"/>
                    <a:pt x="170" y="231"/>
                  </a:cubicBezTo>
                  <a:cubicBezTo>
                    <a:pt x="158" y="213"/>
                    <a:pt x="149" y="200"/>
                    <a:pt x="142" y="191"/>
                  </a:cubicBezTo>
                  <a:cubicBezTo>
                    <a:pt x="135" y="181"/>
                    <a:pt x="128" y="175"/>
                    <a:pt x="122" y="171"/>
                  </a:cubicBezTo>
                  <a:cubicBezTo>
                    <a:pt x="116" y="167"/>
                    <a:pt x="111" y="165"/>
                    <a:pt x="105" y="163"/>
                  </a:cubicBezTo>
                  <a:cubicBezTo>
                    <a:pt x="100" y="162"/>
                    <a:pt x="93" y="162"/>
                    <a:pt x="83" y="162"/>
                  </a:cubicBezTo>
                  <a:cubicBezTo>
                    <a:pt x="38" y="162"/>
                    <a:pt x="38" y="162"/>
                    <a:pt x="38" y="162"/>
                  </a:cubicBezTo>
                  <a:cubicBezTo>
                    <a:pt x="38" y="292"/>
                    <a:pt x="38" y="292"/>
                    <a:pt x="38" y="292"/>
                  </a:cubicBezTo>
                  <a:lnTo>
                    <a:pt x="0" y="292"/>
                  </a:lnTo>
                  <a:close/>
                  <a:moveTo>
                    <a:pt x="38" y="129"/>
                  </a:moveTo>
                  <a:cubicBezTo>
                    <a:pt x="121" y="129"/>
                    <a:pt x="121" y="129"/>
                    <a:pt x="121" y="129"/>
                  </a:cubicBezTo>
                  <a:cubicBezTo>
                    <a:pt x="139" y="129"/>
                    <a:pt x="153" y="127"/>
                    <a:pt x="163" y="123"/>
                  </a:cubicBezTo>
                  <a:cubicBezTo>
                    <a:pt x="173" y="119"/>
                    <a:pt x="180" y="114"/>
                    <a:pt x="185" y="106"/>
                  </a:cubicBezTo>
                  <a:cubicBezTo>
                    <a:pt x="191" y="98"/>
                    <a:pt x="193" y="89"/>
                    <a:pt x="193" y="79"/>
                  </a:cubicBezTo>
                  <a:cubicBezTo>
                    <a:pt x="193" y="66"/>
                    <a:pt x="188" y="54"/>
                    <a:pt x="178" y="45"/>
                  </a:cubicBezTo>
                  <a:cubicBezTo>
                    <a:pt x="168" y="36"/>
                    <a:pt x="152" y="32"/>
                    <a:pt x="131" y="32"/>
                  </a:cubicBezTo>
                  <a:cubicBezTo>
                    <a:pt x="38" y="32"/>
                    <a:pt x="38" y="32"/>
                    <a:pt x="38" y="32"/>
                  </a:cubicBezTo>
                  <a:lnTo>
                    <a:pt x="38" y="12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2" name="Freeform 553"/>
            <p:cNvSpPr>
              <a:spLocks/>
            </p:cNvSpPr>
            <p:nvPr/>
          </p:nvSpPr>
          <p:spPr bwMode="auto">
            <a:xfrm>
              <a:off x="13894" y="3581"/>
              <a:ext cx="366" cy="410"/>
            </a:xfrm>
            <a:custGeom>
              <a:avLst/>
              <a:gdLst>
                <a:gd name="T0" fmla="*/ 215994 w 270"/>
                <a:gd name="T1" fmla="*/ 279609 h 302"/>
                <a:gd name="T2" fmla="*/ 215994 w 270"/>
                <a:gd name="T3" fmla="*/ 227979 h 302"/>
                <a:gd name="T4" fmla="*/ 399898 w 270"/>
                <a:gd name="T5" fmla="*/ 227979 h 302"/>
                <a:gd name="T6" fmla="*/ 399898 w 270"/>
                <a:gd name="T7" fmla="*/ 393338 h 302"/>
                <a:gd name="T8" fmla="*/ 313158 w 270"/>
                <a:gd name="T9" fmla="*/ 446289 h 302"/>
                <a:gd name="T10" fmla="*/ 220843 w 270"/>
                <a:gd name="T11" fmla="*/ 464075 h 302"/>
                <a:gd name="T12" fmla="*/ 104887 w 270"/>
                <a:gd name="T13" fmla="*/ 434248 h 302"/>
                <a:gd name="T14" fmla="*/ 26915 w 270"/>
                <a:gd name="T15" fmla="*/ 354069 h 302"/>
                <a:gd name="T16" fmla="*/ 0 w 270"/>
                <a:gd name="T17" fmla="*/ 233513 h 302"/>
                <a:gd name="T18" fmla="*/ 26915 w 270"/>
                <a:gd name="T19" fmla="*/ 111282 h 302"/>
                <a:gd name="T20" fmla="*/ 102133 w 270"/>
                <a:gd name="T21" fmla="*/ 27675 h 302"/>
                <a:gd name="T22" fmla="*/ 215994 w 270"/>
                <a:gd name="T23" fmla="*/ 0 h 302"/>
                <a:gd name="T24" fmla="*/ 301189 w 270"/>
                <a:gd name="T25" fmla="*/ 15903 h 302"/>
                <a:gd name="T26" fmla="*/ 362679 w 270"/>
                <a:gd name="T27" fmla="*/ 60377 h 302"/>
                <a:gd name="T28" fmla="*/ 394492 w 270"/>
                <a:gd name="T29" fmla="*/ 132522 h 302"/>
                <a:gd name="T30" fmla="*/ 341845 w 270"/>
                <a:gd name="T31" fmla="*/ 146470 h 302"/>
                <a:gd name="T32" fmla="*/ 317162 w 270"/>
                <a:gd name="T33" fmla="*/ 94014 h 302"/>
                <a:gd name="T34" fmla="*/ 276653 w 270"/>
                <a:gd name="T35" fmla="*/ 60627 h 302"/>
                <a:gd name="T36" fmla="*/ 215994 w 270"/>
                <a:gd name="T37" fmla="*/ 51008 h 302"/>
                <a:gd name="T38" fmla="*/ 150251 w 270"/>
                <a:gd name="T39" fmla="*/ 63274 h 302"/>
                <a:gd name="T40" fmla="*/ 102133 w 270"/>
                <a:gd name="T41" fmla="*/ 94944 h 302"/>
                <a:gd name="T42" fmla="*/ 75344 w 270"/>
                <a:gd name="T43" fmla="*/ 140445 h 302"/>
                <a:gd name="T44" fmla="*/ 59021 w 270"/>
                <a:gd name="T45" fmla="*/ 230535 h 302"/>
                <a:gd name="T46" fmla="*/ 79238 w 270"/>
                <a:gd name="T47" fmla="*/ 330202 h 302"/>
                <a:gd name="T48" fmla="*/ 135878 w 270"/>
                <a:gd name="T49" fmla="*/ 389792 h 302"/>
                <a:gd name="T50" fmla="*/ 217628 w 270"/>
                <a:gd name="T51" fmla="*/ 409901 h 302"/>
                <a:gd name="T52" fmla="*/ 291019 w 270"/>
                <a:gd name="T53" fmla="*/ 395429 h 302"/>
                <a:gd name="T54" fmla="*/ 343294 w 270"/>
                <a:gd name="T55" fmla="*/ 364316 h 302"/>
                <a:gd name="T56" fmla="*/ 343294 w 270"/>
                <a:gd name="T57" fmla="*/ 279609 h 302"/>
                <a:gd name="T58" fmla="*/ 215994 w 270"/>
                <a:gd name="T59" fmla="*/ 279609 h 3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0"/>
                <a:gd name="T91" fmla="*/ 0 h 302"/>
                <a:gd name="T92" fmla="*/ 270 w 270"/>
                <a:gd name="T93" fmla="*/ 302 h 30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0" h="302">
                  <a:moveTo>
                    <a:pt x="146" y="182"/>
                  </a:moveTo>
                  <a:cubicBezTo>
                    <a:pt x="146" y="148"/>
                    <a:pt x="146" y="148"/>
                    <a:pt x="146" y="148"/>
                  </a:cubicBezTo>
                  <a:cubicBezTo>
                    <a:pt x="270" y="148"/>
                    <a:pt x="270" y="148"/>
                    <a:pt x="270" y="148"/>
                  </a:cubicBezTo>
                  <a:cubicBezTo>
                    <a:pt x="270" y="256"/>
                    <a:pt x="270" y="256"/>
                    <a:pt x="270" y="256"/>
                  </a:cubicBezTo>
                  <a:cubicBezTo>
                    <a:pt x="251" y="271"/>
                    <a:pt x="231" y="283"/>
                    <a:pt x="211" y="290"/>
                  </a:cubicBezTo>
                  <a:cubicBezTo>
                    <a:pt x="191" y="298"/>
                    <a:pt x="170" y="302"/>
                    <a:pt x="149" y="302"/>
                  </a:cubicBezTo>
                  <a:cubicBezTo>
                    <a:pt x="120" y="302"/>
                    <a:pt x="94" y="296"/>
                    <a:pt x="71" y="283"/>
                  </a:cubicBezTo>
                  <a:cubicBezTo>
                    <a:pt x="47" y="271"/>
                    <a:pt x="30" y="253"/>
                    <a:pt x="18" y="230"/>
                  </a:cubicBezTo>
                  <a:cubicBezTo>
                    <a:pt x="6" y="207"/>
                    <a:pt x="0" y="181"/>
                    <a:pt x="0" y="152"/>
                  </a:cubicBezTo>
                  <a:cubicBezTo>
                    <a:pt x="0" y="124"/>
                    <a:pt x="6" y="97"/>
                    <a:pt x="18" y="72"/>
                  </a:cubicBezTo>
                  <a:cubicBezTo>
                    <a:pt x="30" y="48"/>
                    <a:pt x="47" y="30"/>
                    <a:pt x="69" y="18"/>
                  </a:cubicBezTo>
                  <a:cubicBezTo>
                    <a:pt x="91" y="6"/>
                    <a:pt x="117" y="0"/>
                    <a:pt x="146" y="0"/>
                  </a:cubicBezTo>
                  <a:cubicBezTo>
                    <a:pt x="167" y="0"/>
                    <a:pt x="186" y="3"/>
                    <a:pt x="203" y="10"/>
                  </a:cubicBezTo>
                  <a:cubicBezTo>
                    <a:pt x="221" y="17"/>
                    <a:pt x="234" y="26"/>
                    <a:pt x="244" y="39"/>
                  </a:cubicBezTo>
                  <a:cubicBezTo>
                    <a:pt x="253" y="51"/>
                    <a:pt x="261" y="67"/>
                    <a:pt x="266" y="86"/>
                  </a:cubicBezTo>
                  <a:cubicBezTo>
                    <a:pt x="231" y="96"/>
                    <a:pt x="231" y="96"/>
                    <a:pt x="231" y="96"/>
                  </a:cubicBezTo>
                  <a:cubicBezTo>
                    <a:pt x="226" y="81"/>
                    <a:pt x="221" y="69"/>
                    <a:pt x="214" y="61"/>
                  </a:cubicBezTo>
                  <a:cubicBezTo>
                    <a:pt x="208" y="52"/>
                    <a:pt x="199" y="46"/>
                    <a:pt x="187" y="40"/>
                  </a:cubicBezTo>
                  <a:cubicBezTo>
                    <a:pt x="175" y="35"/>
                    <a:pt x="161" y="33"/>
                    <a:pt x="146" y="33"/>
                  </a:cubicBezTo>
                  <a:cubicBezTo>
                    <a:pt x="129" y="33"/>
                    <a:pt x="113" y="35"/>
                    <a:pt x="101" y="41"/>
                  </a:cubicBezTo>
                  <a:cubicBezTo>
                    <a:pt x="88" y="46"/>
                    <a:pt x="77" y="53"/>
                    <a:pt x="69" y="62"/>
                  </a:cubicBezTo>
                  <a:cubicBezTo>
                    <a:pt x="61" y="71"/>
                    <a:pt x="55" y="80"/>
                    <a:pt x="51" y="91"/>
                  </a:cubicBezTo>
                  <a:cubicBezTo>
                    <a:pt x="43" y="109"/>
                    <a:pt x="40" y="129"/>
                    <a:pt x="40" y="150"/>
                  </a:cubicBezTo>
                  <a:cubicBezTo>
                    <a:pt x="40" y="176"/>
                    <a:pt x="44" y="198"/>
                    <a:pt x="53" y="215"/>
                  </a:cubicBezTo>
                  <a:cubicBezTo>
                    <a:pt x="62" y="233"/>
                    <a:pt x="75" y="246"/>
                    <a:pt x="92" y="254"/>
                  </a:cubicBezTo>
                  <a:cubicBezTo>
                    <a:pt x="109" y="263"/>
                    <a:pt x="128" y="267"/>
                    <a:pt x="147" y="267"/>
                  </a:cubicBezTo>
                  <a:cubicBezTo>
                    <a:pt x="164" y="267"/>
                    <a:pt x="180" y="264"/>
                    <a:pt x="196" y="257"/>
                  </a:cubicBezTo>
                  <a:cubicBezTo>
                    <a:pt x="212" y="251"/>
                    <a:pt x="224" y="244"/>
                    <a:pt x="232" y="237"/>
                  </a:cubicBezTo>
                  <a:cubicBezTo>
                    <a:pt x="232" y="182"/>
                    <a:pt x="232" y="182"/>
                    <a:pt x="232" y="182"/>
                  </a:cubicBezTo>
                  <a:lnTo>
                    <a:pt x="146" y="18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3" name="Rectangle 554"/>
            <p:cNvSpPr>
              <a:spLocks noChangeArrowheads="1"/>
            </p:cNvSpPr>
            <p:nvPr/>
          </p:nvSpPr>
          <p:spPr bwMode="auto">
            <a:xfrm>
              <a:off x="14347" y="3588"/>
              <a:ext cx="51" cy="396"/>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4" name="Freeform 555"/>
            <p:cNvSpPr>
              <a:spLocks/>
            </p:cNvSpPr>
            <p:nvPr/>
          </p:nvSpPr>
          <p:spPr bwMode="auto">
            <a:xfrm>
              <a:off x="14491" y="3588"/>
              <a:ext cx="312" cy="396"/>
            </a:xfrm>
            <a:custGeom>
              <a:avLst/>
              <a:gdLst>
                <a:gd name="T0" fmla="*/ 0 w 312"/>
                <a:gd name="T1" fmla="*/ 396 h 396"/>
                <a:gd name="T2" fmla="*/ 0 w 312"/>
                <a:gd name="T3" fmla="*/ 0 h 396"/>
                <a:gd name="T4" fmla="*/ 54 w 312"/>
                <a:gd name="T5" fmla="*/ 0 h 396"/>
                <a:gd name="T6" fmla="*/ 261 w 312"/>
                <a:gd name="T7" fmla="*/ 310 h 396"/>
                <a:gd name="T8" fmla="*/ 261 w 312"/>
                <a:gd name="T9" fmla="*/ 0 h 396"/>
                <a:gd name="T10" fmla="*/ 312 w 312"/>
                <a:gd name="T11" fmla="*/ 0 h 396"/>
                <a:gd name="T12" fmla="*/ 312 w 312"/>
                <a:gd name="T13" fmla="*/ 396 h 396"/>
                <a:gd name="T14" fmla="*/ 259 w 312"/>
                <a:gd name="T15" fmla="*/ 396 h 396"/>
                <a:gd name="T16" fmla="*/ 50 w 312"/>
                <a:gd name="T17" fmla="*/ 84 h 396"/>
                <a:gd name="T18" fmla="*/ 50 w 312"/>
                <a:gd name="T19" fmla="*/ 396 h 396"/>
                <a:gd name="T20" fmla="*/ 0 w 312"/>
                <a:gd name="T21" fmla="*/ 396 h 3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2"/>
                <a:gd name="T34" fmla="*/ 0 h 396"/>
                <a:gd name="T35" fmla="*/ 312 w 312"/>
                <a:gd name="T36" fmla="*/ 396 h 3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2" h="396">
                  <a:moveTo>
                    <a:pt x="0" y="396"/>
                  </a:moveTo>
                  <a:lnTo>
                    <a:pt x="0" y="0"/>
                  </a:lnTo>
                  <a:lnTo>
                    <a:pt x="54" y="0"/>
                  </a:lnTo>
                  <a:lnTo>
                    <a:pt x="261" y="310"/>
                  </a:lnTo>
                  <a:lnTo>
                    <a:pt x="261" y="0"/>
                  </a:lnTo>
                  <a:lnTo>
                    <a:pt x="312" y="0"/>
                  </a:lnTo>
                  <a:lnTo>
                    <a:pt x="312" y="396"/>
                  </a:lnTo>
                  <a:lnTo>
                    <a:pt x="259" y="396"/>
                  </a:lnTo>
                  <a:lnTo>
                    <a:pt x="50" y="84"/>
                  </a:lnTo>
                  <a:lnTo>
                    <a:pt x="50" y="396"/>
                  </a:lnTo>
                  <a:lnTo>
                    <a:pt x="0" y="39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85" name="Freeform 556"/>
            <p:cNvSpPr>
              <a:spLocks/>
            </p:cNvSpPr>
            <p:nvPr/>
          </p:nvSpPr>
          <p:spPr bwMode="auto">
            <a:xfrm>
              <a:off x="14877" y="3581"/>
              <a:ext cx="368" cy="410"/>
            </a:xfrm>
            <a:custGeom>
              <a:avLst/>
              <a:gdLst>
                <a:gd name="T0" fmla="*/ 227431 w 271"/>
                <a:gd name="T1" fmla="*/ 279609 h 302"/>
                <a:gd name="T2" fmla="*/ 227431 w 271"/>
                <a:gd name="T3" fmla="*/ 227979 h 302"/>
                <a:gd name="T4" fmla="*/ 418913 w 271"/>
                <a:gd name="T5" fmla="*/ 227979 h 302"/>
                <a:gd name="T6" fmla="*/ 418913 w 271"/>
                <a:gd name="T7" fmla="*/ 393338 h 302"/>
                <a:gd name="T8" fmla="*/ 327646 w 271"/>
                <a:gd name="T9" fmla="*/ 446289 h 302"/>
                <a:gd name="T10" fmla="*/ 232188 w 271"/>
                <a:gd name="T11" fmla="*/ 464075 h 302"/>
                <a:gd name="T12" fmla="*/ 109182 w 271"/>
                <a:gd name="T13" fmla="*/ 434248 h 302"/>
                <a:gd name="T14" fmla="*/ 27759 w 271"/>
                <a:gd name="T15" fmla="*/ 354069 h 302"/>
                <a:gd name="T16" fmla="*/ 0 w 271"/>
                <a:gd name="T17" fmla="*/ 233513 h 302"/>
                <a:gd name="T18" fmla="*/ 27759 w 271"/>
                <a:gd name="T19" fmla="*/ 111282 h 302"/>
                <a:gd name="T20" fmla="*/ 108155 w 271"/>
                <a:gd name="T21" fmla="*/ 27675 h 302"/>
                <a:gd name="T22" fmla="*/ 227431 w 271"/>
                <a:gd name="T23" fmla="*/ 0 h 302"/>
                <a:gd name="T24" fmla="*/ 315296 w 271"/>
                <a:gd name="T25" fmla="*/ 15903 h 302"/>
                <a:gd name="T26" fmla="*/ 376165 w 271"/>
                <a:gd name="T27" fmla="*/ 60377 h 302"/>
                <a:gd name="T28" fmla="*/ 410340 w 271"/>
                <a:gd name="T29" fmla="*/ 132522 h 302"/>
                <a:gd name="T30" fmla="*/ 356945 w 271"/>
                <a:gd name="T31" fmla="*/ 146470 h 302"/>
                <a:gd name="T32" fmla="*/ 332766 w 271"/>
                <a:gd name="T33" fmla="*/ 94014 h 302"/>
                <a:gd name="T34" fmla="*/ 289069 w 271"/>
                <a:gd name="T35" fmla="*/ 60627 h 302"/>
                <a:gd name="T36" fmla="*/ 227431 w 271"/>
                <a:gd name="T37" fmla="*/ 51008 h 302"/>
                <a:gd name="T38" fmla="*/ 156185 w 271"/>
                <a:gd name="T39" fmla="*/ 63274 h 302"/>
                <a:gd name="T40" fmla="*/ 108155 w 271"/>
                <a:gd name="T41" fmla="*/ 94944 h 302"/>
                <a:gd name="T42" fmla="*/ 79017 w 271"/>
                <a:gd name="T43" fmla="*/ 140445 h 302"/>
                <a:gd name="T44" fmla="*/ 60826 w 271"/>
                <a:gd name="T45" fmla="*/ 230535 h 302"/>
                <a:gd name="T46" fmla="*/ 82598 w 271"/>
                <a:gd name="T47" fmla="*/ 330202 h 302"/>
                <a:gd name="T48" fmla="*/ 143134 w 271"/>
                <a:gd name="T49" fmla="*/ 389792 h 302"/>
                <a:gd name="T50" fmla="*/ 227431 w 271"/>
                <a:gd name="T51" fmla="*/ 409901 h 302"/>
                <a:gd name="T52" fmla="*/ 302180 w 271"/>
                <a:gd name="T53" fmla="*/ 395429 h 302"/>
                <a:gd name="T54" fmla="*/ 360000 w 271"/>
                <a:gd name="T55" fmla="*/ 364316 h 302"/>
                <a:gd name="T56" fmla="*/ 360000 w 271"/>
                <a:gd name="T57" fmla="*/ 279609 h 302"/>
                <a:gd name="T58" fmla="*/ 227431 w 271"/>
                <a:gd name="T59" fmla="*/ 279609 h 3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1"/>
                <a:gd name="T91" fmla="*/ 0 h 302"/>
                <a:gd name="T92" fmla="*/ 271 w 271"/>
                <a:gd name="T93" fmla="*/ 302 h 30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1" h="302">
                  <a:moveTo>
                    <a:pt x="147" y="182"/>
                  </a:moveTo>
                  <a:cubicBezTo>
                    <a:pt x="147" y="148"/>
                    <a:pt x="147" y="148"/>
                    <a:pt x="147" y="148"/>
                  </a:cubicBezTo>
                  <a:cubicBezTo>
                    <a:pt x="271" y="148"/>
                    <a:pt x="271" y="148"/>
                    <a:pt x="271" y="148"/>
                  </a:cubicBezTo>
                  <a:cubicBezTo>
                    <a:pt x="271" y="256"/>
                    <a:pt x="271" y="256"/>
                    <a:pt x="271" y="256"/>
                  </a:cubicBezTo>
                  <a:cubicBezTo>
                    <a:pt x="252" y="271"/>
                    <a:pt x="232" y="283"/>
                    <a:pt x="212" y="290"/>
                  </a:cubicBezTo>
                  <a:cubicBezTo>
                    <a:pt x="192" y="298"/>
                    <a:pt x="171" y="302"/>
                    <a:pt x="150" y="302"/>
                  </a:cubicBezTo>
                  <a:cubicBezTo>
                    <a:pt x="121" y="302"/>
                    <a:pt x="95" y="296"/>
                    <a:pt x="71" y="283"/>
                  </a:cubicBezTo>
                  <a:cubicBezTo>
                    <a:pt x="48" y="271"/>
                    <a:pt x="30" y="253"/>
                    <a:pt x="18" y="230"/>
                  </a:cubicBezTo>
                  <a:cubicBezTo>
                    <a:pt x="6" y="207"/>
                    <a:pt x="0" y="181"/>
                    <a:pt x="0" y="152"/>
                  </a:cubicBezTo>
                  <a:cubicBezTo>
                    <a:pt x="0" y="124"/>
                    <a:pt x="6" y="97"/>
                    <a:pt x="18" y="72"/>
                  </a:cubicBezTo>
                  <a:cubicBezTo>
                    <a:pt x="30" y="48"/>
                    <a:pt x="47" y="30"/>
                    <a:pt x="70" y="18"/>
                  </a:cubicBezTo>
                  <a:cubicBezTo>
                    <a:pt x="92" y="6"/>
                    <a:pt x="118" y="0"/>
                    <a:pt x="147" y="0"/>
                  </a:cubicBezTo>
                  <a:cubicBezTo>
                    <a:pt x="168" y="0"/>
                    <a:pt x="187" y="3"/>
                    <a:pt x="204" y="10"/>
                  </a:cubicBezTo>
                  <a:cubicBezTo>
                    <a:pt x="221" y="17"/>
                    <a:pt x="234" y="26"/>
                    <a:pt x="244" y="39"/>
                  </a:cubicBezTo>
                  <a:cubicBezTo>
                    <a:pt x="254" y="51"/>
                    <a:pt x="261" y="67"/>
                    <a:pt x="266" y="86"/>
                  </a:cubicBezTo>
                  <a:cubicBezTo>
                    <a:pt x="231" y="96"/>
                    <a:pt x="231" y="96"/>
                    <a:pt x="231" y="96"/>
                  </a:cubicBezTo>
                  <a:cubicBezTo>
                    <a:pt x="227" y="81"/>
                    <a:pt x="222" y="69"/>
                    <a:pt x="215" y="61"/>
                  </a:cubicBezTo>
                  <a:cubicBezTo>
                    <a:pt x="208" y="52"/>
                    <a:pt x="199" y="46"/>
                    <a:pt x="187" y="40"/>
                  </a:cubicBezTo>
                  <a:cubicBezTo>
                    <a:pt x="175" y="35"/>
                    <a:pt x="162" y="33"/>
                    <a:pt x="147" y="33"/>
                  </a:cubicBezTo>
                  <a:cubicBezTo>
                    <a:pt x="129" y="33"/>
                    <a:pt x="114" y="35"/>
                    <a:pt x="101" y="41"/>
                  </a:cubicBezTo>
                  <a:cubicBezTo>
                    <a:pt x="88" y="46"/>
                    <a:pt x="78" y="53"/>
                    <a:pt x="70" y="62"/>
                  </a:cubicBezTo>
                  <a:cubicBezTo>
                    <a:pt x="62" y="71"/>
                    <a:pt x="56" y="80"/>
                    <a:pt x="51" y="91"/>
                  </a:cubicBezTo>
                  <a:cubicBezTo>
                    <a:pt x="44" y="109"/>
                    <a:pt x="40" y="129"/>
                    <a:pt x="40" y="150"/>
                  </a:cubicBezTo>
                  <a:cubicBezTo>
                    <a:pt x="40" y="176"/>
                    <a:pt x="45" y="198"/>
                    <a:pt x="54" y="215"/>
                  </a:cubicBezTo>
                  <a:cubicBezTo>
                    <a:pt x="63" y="233"/>
                    <a:pt x="76" y="246"/>
                    <a:pt x="93" y="254"/>
                  </a:cubicBezTo>
                  <a:cubicBezTo>
                    <a:pt x="110" y="263"/>
                    <a:pt x="128" y="267"/>
                    <a:pt x="147" y="267"/>
                  </a:cubicBezTo>
                  <a:cubicBezTo>
                    <a:pt x="164" y="267"/>
                    <a:pt x="181" y="264"/>
                    <a:pt x="196" y="257"/>
                  </a:cubicBezTo>
                  <a:cubicBezTo>
                    <a:pt x="212" y="251"/>
                    <a:pt x="225" y="244"/>
                    <a:pt x="233" y="237"/>
                  </a:cubicBezTo>
                  <a:cubicBezTo>
                    <a:pt x="233" y="182"/>
                    <a:pt x="233" y="182"/>
                    <a:pt x="233" y="182"/>
                  </a:cubicBezTo>
                  <a:lnTo>
                    <a:pt x="147" y="18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5" name="Group 557"/>
          <p:cNvGrpSpPr>
            <a:grpSpLocks/>
          </p:cNvGrpSpPr>
          <p:nvPr/>
        </p:nvGrpSpPr>
        <p:grpSpPr bwMode="auto">
          <a:xfrm>
            <a:off x="267261" y="625673"/>
            <a:ext cx="680354" cy="129183"/>
            <a:chOff x="3088" y="8251"/>
            <a:chExt cx="3653" cy="692"/>
          </a:xfrm>
        </p:grpSpPr>
        <p:sp>
          <p:nvSpPr>
            <p:cNvPr id="8372" name="Freeform 558"/>
            <p:cNvSpPr>
              <a:spLocks/>
            </p:cNvSpPr>
            <p:nvPr/>
          </p:nvSpPr>
          <p:spPr bwMode="auto">
            <a:xfrm>
              <a:off x="3088" y="8252"/>
              <a:ext cx="619" cy="691"/>
            </a:xfrm>
            <a:custGeom>
              <a:avLst/>
              <a:gdLst>
                <a:gd name="T0" fmla="*/ 378631 w 456"/>
                <a:gd name="T1" fmla="*/ 472454 h 509"/>
                <a:gd name="T2" fmla="*/ 378631 w 456"/>
                <a:gd name="T3" fmla="*/ 382951 h 509"/>
                <a:gd name="T4" fmla="*/ 698487 w 456"/>
                <a:gd name="T5" fmla="*/ 382169 h 509"/>
                <a:gd name="T6" fmla="*/ 698487 w 456"/>
                <a:gd name="T7" fmla="*/ 663891 h 509"/>
                <a:gd name="T8" fmla="*/ 546906 w 456"/>
                <a:gd name="T9" fmla="*/ 752339 h 509"/>
                <a:gd name="T10" fmla="*/ 386042 w 456"/>
                <a:gd name="T11" fmla="*/ 781250 h 509"/>
                <a:gd name="T12" fmla="*/ 183596 w 456"/>
                <a:gd name="T13" fmla="*/ 734118 h 509"/>
                <a:gd name="T14" fmla="*/ 46546 w 456"/>
                <a:gd name="T15" fmla="*/ 595835 h 509"/>
                <a:gd name="T16" fmla="*/ 0 w 456"/>
                <a:gd name="T17" fmla="*/ 394600 h 509"/>
                <a:gd name="T18" fmla="*/ 46546 w 456"/>
                <a:gd name="T19" fmla="*/ 188833 h 509"/>
                <a:gd name="T20" fmla="*/ 179605 w 456"/>
                <a:gd name="T21" fmla="*/ 46567 h 509"/>
                <a:gd name="T22" fmla="*/ 378631 w 456"/>
                <a:gd name="T23" fmla="*/ 0 h 509"/>
                <a:gd name="T24" fmla="*/ 527582 w 456"/>
                <a:gd name="T25" fmla="*/ 25756 h 509"/>
                <a:gd name="T26" fmla="*/ 629862 w 456"/>
                <a:gd name="T27" fmla="*/ 99530 h 509"/>
                <a:gd name="T28" fmla="*/ 687986 w 456"/>
                <a:gd name="T29" fmla="*/ 224232 h 509"/>
                <a:gd name="T30" fmla="*/ 597510 w 456"/>
                <a:gd name="T31" fmla="*/ 249019 h 509"/>
                <a:gd name="T32" fmla="*/ 554358 w 456"/>
                <a:gd name="T33" fmla="*/ 158168 h 509"/>
                <a:gd name="T34" fmla="*/ 483510 w 456"/>
                <a:gd name="T35" fmla="*/ 104470 h 509"/>
                <a:gd name="T36" fmla="*/ 378631 w 456"/>
                <a:gd name="T37" fmla="*/ 85822 h 509"/>
                <a:gd name="T38" fmla="*/ 261089 w 456"/>
                <a:gd name="T39" fmla="*/ 106429 h 509"/>
                <a:gd name="T40" fmla="*/ 179605 w 456"/>
                <a:gd name="T41" fmla="*/ 161224 h 509"/>
                <a:gd name="T42" fmla="*/ 132310 w 456"/>
                <a:gd name="T43" fmla="*/ 236690 h 509"/>
                <a:gd name="T44" fmla="*/ 102978 w 456"/>
                <a:gd name="T45" fmla="*/ 388251 h 509"/>
                <a:gd name="T46" fmla="*/ 137664 w 456"/>
                <a:gd name="T47" fmla="*/ 557471 h 509"/>
                <a:gd name="T48" fmla="*/ 239769 w 456"/>
                <a:gd name="T49" fmla="*/ 657767 h 509"/>
                <a:gd name="T50" fmla="*/ 380152 w 456"/>
                <a:gd name="T51" fmla="*/ 690183 h 509"/>
                <a:gd name="T52" fmla="*/ 506820 w 456"/>
                <a:gd name="T53" fmla="*/ 666224 h 509"/>
                <a:gd name="T54" fmla="*/ 600176 w 456"/>
                <a:gd name="T55" fmla="*/ 613054 h 509"/>
                <a:gd name="T56" fmla="*/ 600176 w 456"/>
                <a:gd name="T57" fmla="*/ 472454 h 509"/>
                <a:gd name="T58" fmla="*/ 378631 w 456"/>
                <a:gd name="T59" fmla="*/ 472454 h 5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6"/>
                <a:gd name="T91" fmla="*/ 0 h 509"/>
                <a:gd name="T92" fmla="*/ 456 w 456"/>
                <a:gd name="T93" fmla="*/ 509 h 5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6" h="509">
                  <a:moveTo>
                    <a:pt x="247" y="308"/>
                  </a:moveTo>
                  <a:cubicBezTo>
                    <a:pt x="247" y="250"/>
                    <a:pt x="247" y="250"/>
                    <a:pt x="247" y="250"/>
                  </a:cubicBezTo>
                  <a:cubicBezTo>
                    <a:pt x="456" y="249"/>
                    <a:pt x="456" y="249"/>
                    <a:pt x="456" y="249"/>
                  </a:cubicBezTo>
                  <a:cubicBezTo>
                    <a:pt x="456" y="432"/>
                    <a:pt x="456" y="432"/>
                    <a:pt x="456" y="432"/>
                  </a:cubicBezTo>
                  <a:cubicBezTo>
                    <a:pt x="424" y="458"/>
                    <a:pt x="391" y="477"/>
                    <a:pt x="357" y="490"/>
                  </a:cubicBezTo>
                  <a:cubicBezTo>
                    <a:pt x="323" y="503"/>
                    <a:pt x="288" y="509"/>
                    <a:pt x="252" y="509"/>
                  </a:cubicBezTo>
                  <a:cubicBezTo>
                    <a:pt x="204" y="509"/>
                    <a:pt x="160" y="499"/>
                    <a:pt x="120" y="478"/>
                  </a:cubicBezTo>
                  <a:cubicBezTo>
                    <a:pt x="80" y="457"/>
                    <a:pt x="51" y="427"/>
                    <a:pt x="30" y="388"/>
                  </a:cubicBezTo>
                  <a:cubicBezTo>
                    <a:pt x="10" y="349"/>
                    <a:pt x="0" y="305"/>
                    <a:pt x="0" y="257"/>
                  </a:cubicBezTo>
                  <a:cubicBezTo>
                    <a:pt x="0" y="209"/>
                    <a:pt x="10" y="164"/>
                    <a:pt x="30" y="123"/>
                  </a:cubicBezTo>
                  <a:cubicBezTo>
                    <a:pt x="50" y="81"/>
                    <a:pt x="79" y="50"/>
                    <a:pt x="117" y="30"/>
                  </a:cubicBezTo>
                  <a:cubicBezTo>
                    <a:pt x="154" y="10"/>
                    <a:pt x="198" y="0"/>
                    <a:pt x="247" y="0"/>
                  </a:cubicBezTo>
                  <a:cubicBezTo>
                    <a:pt x="283" y="0"/>
                    <a:pt x="315" y="5"/>
                    <a:pt x="344" y="17"/>
                  </a:cubicBezTo>
                  <a:cubicBezTo>
                    <a:pt x="372" y="29"/>
                    <a:pt x="395" y="45"/>
                    <a:pt x="411" y="65"/>
                  </a:cubicBezTo>
                  <a:cubicBezTo>
                    <a:pt x="428" y="86"/>
                    <a:pt x="440" y="113"/>
                    <a:pt x="449" y="146"/>
                  </a:cubicBezTo>
                  <a:cubicBezTo>
                    <a:pt x="390" y="162"/>
                    <a:pt x="390" y="162"/>
                    <a:pt x="390" y="162"/>
                  </a:cubicBezTo>
                  <a:cubicBezTo>
                    <a:pt x="382" y="137"/>
                    <a:pt x="373" y="117"/>
                    <a:pt x="362" y="103"/>
                  </a:cubicBezTo>
                  <a:cubicBezTo>
                    <a:pt x="351" y="89"/>
                    <a:pt x="335" y="77"/>
                    <a:pt x="315" y="68"/>
                  </a:cubicBezTo>
                  <a:cubicBezTo>
                    <a:pt x="295" y="60"/>
                    <a:pt x="272" y="56"/>
                    <a:pt x="247" y="56"/>
                  </a:cubicBezTo>
                  <a:cubicBezTo>
                    <a:pt x="217" y="56"/>
                    <a:pt x="192" y="60"/>
                    <a:pt x="170" y="69"/>
                  </a:cubicBezTo>
                  <a:cubicBezTo>
                    <a:pt x="148" y="78"/>
                    <a:pt x="131" y="90"/>
                    <a:pt x="117" y="105"/>
                  </a:cubicBezTo>
                  <a:cubicBezTo>
                    <a:pt x="104" y="120"/>
                    <a:pt x="94" y="136"/>
                    <a:pt x="86" y="154"/>
                  </a:cubicBezTo>
                  <a:cubicBezTo>
                    <a:pt x="74" y="184"/>
                    <a:pt x="67" y="217"/>
                    <a:pt x="67" y="253"/>
                  </a:cubicBezTo>
                  <a:cubicBezTo>
                    <a:pt x="67" y="297"/>
                    <a:pt x="75" y="333"/>
                    <a:pt x="90" y="363"/>
                  </a:cubicBezTo>
                  <a:cubicBezTo>
                    <a:pt x="105" y="393"/>
                    <a:pt x="127" y="415"/>
                    <a:pt x="156" y="429"/>
                  </a:cubicBezTo>
                  <a:cubicBezTo>
                    <a:pt x="185" y="443"/>
                    <a:pt x="216" y="450"/>
                    <a:pt x="248" y="450"/>
                  </a:cubicBezTo>
                  <a:cubicBezTo>
                    <a:pt x="276" y="450"/>
                    <a:pt x="304" y="445"/>
                    <a:pt x="331" y="434"/>
                  </a:cubicBezTo>
                  <a:cubicBezTo>
                    <a:pt x="358" y="423"/>
                    <a:pt x="378" y="412"/>
                    <a:pt x="392" y="399"/>
                  </a:cubicBezTo>
                  <a:cubicBezTo>
                    <a:pt x="392" y="308"/>
                    <a:pt x="392" y="308"/>
                    <a:pt x="392" y="308"/>
                  </a:cubicBezTo>
                  <a:lnTo>
                    <a:pt x="247" y="30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3" name="Freeform 559"/>
            <p:cNvSpPr>
              <a:spLocks/>
            </p:cNvSpPr>
            <p:nvPr/>
          </p:nvSpPr>
          <p:spPr bwMode="auto">
            <a:xfrm>
              <a:off x="3833" y="8263"/>
              <a:ext cx="418" cy="669"/>
            </a:xfrm>
            <a:custGeom>
              <a:avLst/>
              <a:gdLst>
                <a:gd name="T0" fmla="*/ 0 w 418"/>
                <a:gd name="T1" fmla="*/ 669 h 669"/>
                <a:gd name="T2" fmla="*/ 0 w 418"/>
                <a:gd name="T3" fmla="*/ 0 h 669"/>
                <a:gd name="T4" fmla="*/ 89 w 418"/>
                <a:gd name="T5" fmla="*/ 0 h 669"/>
                <a:gd name="T6" fmla="*/ 89 w 418"/>
                <a:gd name="T7" fmla="*/ 590 h 669"/>
                <a:gd name="T8" fmla="*/ 418 w 418"/>
                <a:gd name="T9" fmla="*/ 590 h 669"/>
                <a:gd name="T10" fmla="*/ 418 w 418"/>
                <a:gd name="T11" fmla="*/ 669 h 669"/>
                <a:gd name="T12" fmla="*/ 0 w 418"/>
                <a:gd name="T13" fmla="*/ 669 h 669"/>
                <a:gd name="T14" fmla="*/ 0 60000 65536"/>
                <a:gd name="T15" fmla="*/ 0 60000 65536"/>
                <a:gd name="T16" fmla="*/ 0 60000 65536"/>
                <a:gd name="T17" fmla="*/ 0 60000 65536"/>
                <a:gd name="T18" fmla="*/ 0 60000 65536"/>
                <a:gd name="T19" fmla="*/ 0 60000 65536"/>
                <a:gd name="T20" fmla="*/ 0 60000 65536"/>
                <a:gd name="T21" fmla="*/ 0 w 418"/>
                <a:gd name="T22" fmla="*/ 0 h 669"/>
                <a:gd name="T23" fmla="*/ 418 w 418"/>
                <a:gd name="T24" fmla="*/ 669 h 6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8" h="669">
                  <a:moveTo>
                    <a:pt x="0" y="669"/>
                  </a:moveTo>
                  <a:lnTo>
                    <a:pt x="0" y="0"/>
                  </a:lnTo>
                  <a:lnTo>
                    <a:pt x="89" y="0"/>
                  </a:lnTo>
                  <a:lnTo>
                    <a:pt x="89" y="590"/>
                  </a:lnTo>
                  <a:lnTo>
                    <a:pt x="418" y="590"/>
                  </a:lnTo>
                  <a:lnTo>
                    <a:pt x="418" y="669"/>
                  </a:lnTo>
                  <a:lnTo>
                    <a:pt x="0" y="66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4" name="Freeform 560"/>
            <p:cNvSpPr>
              <a:spLocks noEditPoints="1"/>
            </p:cNvSpPr>
            <p:nvPr/>
          </p:nvSpPr>
          <p:spPr bwMode="auto">
            <a:xfrm>
              <a:off x="4329" y="8251"/>
              <a:ext cx="639" cy="692"/>
            </a:xfrm>
            <a:custGeom>
              <a:avLst/>
              <a:gdLst>
                <a:gd name="T0" fmla="*/ 0 w 471"/>
                <a:gd name="T1" fmla="*/ 396999 h 510"/>
                <a:gd name="T2" fmla="*/ 100394 w 471"/>
                <a:gd name="T3" fmla="*/ 106275 h 510"/>
                <a:gd name="T4" fmla="*/ 356707 w 471"/>
                <a:gd name="T5" fmla="*/ 0 h 510"/>
                <a:gd name="T6" fmla="*/ 543101 w 471"/>
                <a:gd name="T7" fmla="*/ 50637 h 510"/>
                <a:gd name="T8" fmla="*/ 668357 w 471"/>
                <a:gd name="T9" fmla="*/ 187582 h 510"/>
                <a:gd name="T10" fmla="*/ 711915 w 471"/>
                <a:gd name="T11" fmla="*/ 387947 h 510"/>
                <a:gd name="T12" fmla="*/ 665808 w 471"/>
                <a:gd name="T13" fmla="*/ 591549 h 510"/>
                <a:gd name="T14" fmla="*/ 536856 w 471"/>
                <a:gd name="T15" fmla="*/ 727295 h 510"/>
                <a:gd name="T16" fmla="*/ 356707 w 471"/>
                <a:gd name="T17" fmla="*/ 773472 h 510"/>
                <a:gd name="T18" fmla="*/ 167973 w 471"/>
                <a:gd name="T19" fmla="*/ 723193 h 510"/>
                <a:gd name="T20" fmla="*/ 42741 w 471"/>
                <a:gd name="T21" fmla="*/ 583189 h 510"/>
                <a:gd name="T22" fmla="*/ 0 w 471"/>
                <a:gd name="T23" fmla="*/ 396999 h 510"/>
                <a:gd name="T24" fmla="*/ 101294 w 471"/>
                <a:gd name="T25" fmla="*/ 398443 h 510"/>
                <a:gd name="T26" fmla="*/ 174279 w 471"/>
                <a:gd name="T27" fmla="*/ 610927 h 510"/>
                <a:gd name="T28" fmla="*/ 355291 w 471"/>
                <a:gd name="T29" fmla="*/ 688514 h 510"/>
                <a:gd name="T30" fmla="*/ 538178 w 471"/>
                <a:gd name="T31" fmla="*/ 610927 h 510"/>
                <a:gd name="T32" fmla="*/ 610371 w 471"/>
                <a:gd name="T33" fmla="*/ 387947 h 510"/>
                <a:gd name="T34" fmla="*/ 580633 w 471"/>
                <a:gd name="T35" fmla="*/ 229260 h 510"/>
                <a:gd name="T36" fmla="*/ 490550 w 471"/>
                <a:gd name="T37" fmla="*/ 122700 h 510"/>
                <a:gd name="T38" fmla="*/ 356707 w 471"/>
                <a:gd name="T39" fmla="*/ 85325 h 510"/>
                <a:gd name="T40" fmla="*/ 177719 w 471"/>
                <a:gd name="T41" fmla="*/ 157089 h 510"/>
                <a:gd name="T42" fmla="*/ 101294 w 471"/>
                <a:gd name="T43" fmla="*/ 398443 h 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1"/>
                <a:gd name="T67" fmla="*/ 0 h 510"/>
                <a:gd name="T68" fmla="*/ 471 w 471"/>
                <a:gd name="T69" fmla="*/ 510 h 5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1" h="510">
                  <a:moveTo>
                    <a:pt x="0" y="262"/>
                  </a:moveTo>
                  <a:cubicBezTo>
                    <a:pt x="0" y="180"/>
                    <a:pt x="22" y="116"/>
                    <a:pt x="66" y="70"/>
                  </a:cubicBezTo>
                  <a:cubicBezTo>
                    <a:pt x="110" y="24"/>
                    <a:pt x="166" y="0"/>
                    <a:pt x="236" y="0"/>
                  </a:cubicBezTo>
                  <a:cubicBezTo>
                    <a:pt x="281" y="0"/>
                    <a:pt x="322" y="11"/>
                    <a:pt x="359" y="33"/>
                  </a:cubicBezTo>
                  <a:cubicBezTo>
                    <a:pt x="395" y="55"/>
                    <a:pt x="423" y="85"/>
                    <a:pt x="442" y="124"/>
                  </a:cubicBezTo>
                  <a:cubicBezTo>
                    <a:pt x="462" y="163"/>
                    <a:pt x="471" y="207"/>
                    <a:pt x="471" y="256"/>
                  </a:cubicBezTo>
                  <a:cubicBezTo>
                    <a:pt x="471" y="306"/>
                    <a:pt x="461" y="351"/>
                    <a:pt x="441" y="390"/>
                  </a:cubicBezTo>
                  <a:cubicBezTo>
                    <a:pt x="421" y="430"/>
                    <a:pt x="392" y="459"/>
                    <a:pt x="355" y="480"/>
                  </a:cubicBezTo>
                  <a:cubicBezTo>
                    <a:pt x="318" y="500"/>
                    <a:pt x="278" y="510"/>
                    <a:pt x="236" y="510"/>
                  </a:cubicBezTo>
                  <a:cubicBezTo>
                    <a:pt x="189" y="510"/>
                    <a:pt x="148" y="499"/>
                    <a:pt x="111" y="477"/>
                  </a:cubicBezTo>
                  <a:cubicBezTo>
                    <a:pt x="75" y="454"/>
                    <a:pt x="47" y="424"/>
                    <a:pt x="28" y="385"/>
                  </a:cubicBezTo>
                  <a:cubicBezTo>
                    <a:pt x="9" y="346"/>
                    <a:pt x="0" y="305"/>
                    <a:pt x="0" y="262"/>
                  </a:cubicBezTo>
                  <a:close/>
                  <a:moveTo>
                    <a:pt x="67" y="263"/>
                  </a:moveTo>
                  <a:cubicBezTo>
                    <a:pt x="67" y="322"/>
                    <a:pt x="83" y="369"/>
                    <a:pt x="115" y="403"/>
                  </a:cubicBezTo>
                  <a:cubicBezTo>
                    <a:pt x="147" y="437"/>
                    <a:pt x="187" y="454"/>
                    <a:pt x="235" y="454"/>
                  </a:cubicBezTo>
                  <a:cubicBezTo>
                    <a:pt x="284" y="454"/>
                    <a:pt x="325" y="437"/>
                    <a:pt x="356" y="403"/>
                  </a:cubicBezTo>
                  <a:cubicBezTo>
                    <a:pt x="388" y="368"/>
                    <a:pt x="404" y="319"/>
                    <a:pt x="404" y="256"/>
                  </a:cubicBezTo>
                  <a:cubicBezTo>
                    <a:pt x="404" y="216"/>
                    <a:pt x="397" y="181"/>
                    <a:pt x="384" y="151"/>
                  </a:cubicBezTo>
                  <a:cubicBezTo>
                    <a:pt x="370" y="121"/>
                    <a:pt x="350" y="98"/>
                    <a:pt x="324" y="81"/>
                  </a:cubicBezTo>
                  <a:cubicBezTo>
                    <a:pt x="298" y="65"/>
                    <a:pt x="269" y="57"/>
                    <a:pt x="236" y="57"/>
                  </a:cubicBezTo>
                  <a:cubicBezTo>
                    <a:pt x="190" y="57"/>
                    <a:pt x="150" y="72"/>
                    <a:pt x="117" y="104"/>
                  </a:cubicBezTo>
                  <a:cubicBezTo>
                    <a:pt x="84" y="136"/>
                    <a:pt x="67" y="189"/>
                    <a:pt x="67" y="263"/>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5" name="Freeform 561"/>
            <p:cNvSpPr>
              <a:spLocks noEditPoints="1"/>
            </p:cNvSpPr>
            <p:nvPr/>
          </p:nvSpPr>
          <p:spPr bwMode="auto">
            <a:xfrm>
              <a:off x="5078" y="8263"/>
              <a:ext cx="505" cy="669"/>
            </a:xfrm>
            <a:custGeom>
              <a:avLst/>
              <a:gdLst>
                <a:gd name="T0" fmla="*/ 0 w 372"/>
                <a:gd name="T1" fmla="*/ 749618 h 493"/>
                <a:gd name="T2" fmla="*/ 0 w 372"/>
                <a:gd name="T3" fmla="*/ 0 h 493"/>
                <a:gd name="T4" fmla="*/ 284018 w 372"/>
                <a:gd name="T5" fmla="*/ 0 h 493"/>
                <a:gd name="T6" fmla="*/ 423778 w 372"/>
                <a:gd name="T7" fmla="*/ 22504 h 493"/>
                <a:gd name="T8" fmla="*/ 505546 w 372"/>
                <a:gd name="T9" fmla="*/ 93348 h 493"/>
                <a:gd name="T10" fmla="*/ 535489 w 372"/>
                <a:gd name="T11" fmla="*/ 191471 h 493"/>
                <a:gd name="T12" fmla="*/ 507977 w 372"/>
                <a:gd name="T13" fmla="*/ 282428 h 493"/>
                <a:gd name="T14" fmla="*/ 429289 w 372"/>
                <a:gd name="T15" fmla="*/ 351131 h 493"/>
                <a:gd name="T16" fmla="*/ 533473 w 372"/>
                <a:gd name="T17" fmla="*/ 418092 h 493"/>
                <a:gd name="T18" fmla="*/ 571269 w 372"/>
                <a:gd name="T19" fmla="*/ 532177 h 493"/>
                <a:gd name="T20" fmla="*/ 549470 w 372"/>
                <a:gd name="T21" fmla="*/ 629287 h 493"/>
                <a:gd name="T22" fmla="*/ 493927 w 372"/>
                <a:gd name="T23" fmla="*/ 698949 h 493"/>
                <a:gd name="T24" fmla="*/ 411647 w 372"/>
                <a:gd name="T25" fmla="*/ 737324 h 493"/>
                <a:gd name="T26" fmla="*/ 288355 w 372"/>
                <a:gd name="T27" fmla="*/ 749618 h 493"/>
                <a:gd name="T28" fmla="*/ 0 w 372"/>
                <a:gd name="T29" fmla="*/ 749618 h 493"/>
                <a:gd name="T30" fmla="*/ 101548 w 372"/>
                <a:gd name="T31" fmla="*/ 314910 h 493"/>
                <a:gd name="T32" fmla="*/ 262767 w 372"/>
                <a:gd name="T33" fmla="*/ 314910 h 493"/>
                <a:gd name="T34" fmla="*/ 359610 w 372"/>
                <a:gd name="T35" fmla="*/ 305453 h 493"/>
                <a:gd name="T36" fmla="*/ 417110 w 372"/>
                <a:gd name="T37" fmla="*/ 268888 h 493"/>
                <a:gd name="T38" fmla="*/ 435981 w 372"/>
                <a:gd name="T39" fmla="*/ 203885 h 493"/>
                <a:gd name="T40" fmla="*/ 419747 w 372"/>
                <a:gd name="T41" fmla="*/ 138087 h 493"/>
                <a:gd name="T42" fmla="*/ 366166 w 372"/>
                <a:gd name="T43" fmla="*/ 97979 h 493"/>
                <a:gd name="T44" fmla="*/ 252220 w 372"/>
                <a:gd name="T45" fmla="*/ 88061 h 493"/>
                <a:gd name="T46" fmla="*/ 101548 w 372"/>
                <a:gd name="T47" fmla="*/ 88061 h 493"/>
                <a:gd name="T48" fmla="*/ 101548 w 372"/>
                <a:gd name="T49" fmla="*/ 314910 h 493"/>
                <a:gd name="T50" fmla="*/ 101548 w 372"/>
                <a:gd name="T51" fmla="*/ 661439 h 493"/>
                <a:gd name="T52" fmla="*/ 288355 w 372"/>
                <a:gd name="T53" fmla="*/ 661439 h 493"/>
                <a:gd name="T54" fmla="*/ 356713 w 372"/>
                <a:gd name="T55" fmla="*/ 656273 h 493"/>
                <a:gd name="T56" fmla="*/ 414688 w 372"/>
                <a:gd name="T57" fmla="*/ 637716 h 493"/>
                <a:gd name="T58" fmla="*/ 452067 w 372"/>
                <a:gd name="T59" fmla="*/ 595113 h 493"/>
                <a:gd name="T60" fmla="*/ 468181 w 372"/>
                <a:gd name="T61" fmla="*/ 532177 h 493"/>
                <a:gd name="T62" fmla="*/ 446233 w 372"/>
                <a:gd name="T63" fmla="*/ 458817 h 493"/>
                <a:gd name="T64" fmla="*/ 386284 w 372"/>
                <a:gd name="T65" fmla="*/ 417072 h 493"/>
                <a:gd name="T66" fmla="*/ 275643 w 372"/>
                <a:gd name="T67" fmla="*/ 404185 h 493"/>
                <a:gd name="T68" fmla="*/ 101548 w 372"/>
                <a:gd name="T69" fmla="*/ 404185 h 493"/>
                <a:gd name="T70" fmla="*/ 101548 w 372"/>
                <a:gd name="T71" fmla="*/ 661439 h 4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2"/>
                <a:gd name="T109" fmla="*/ 0 h 493"/>
                <a:gd name="T110" fmla="*/ 372 w 372"/>
                <a:gd name="T111" fmla="*/ 493 h 49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2" h="493">
                  <a:moveTo>
                    <a:pt x="0" y="493"/>
                  </a:moveTo>
                  <a:cubicBezTo>
                    <a:pt x="0" y="0"/>
                    <a:pt x="0" y="0"/>
                    <a:pt x="0" y="0"/>
                  </a:cubicBezTo>
                  <a:cubicBezTo>
                    <a:pt x="185" y="0"/>
                    <a:pt x="185" y="0"/>
                    <a:pt x="185" y="0"/>
                  </a:cubicBezTo>
                  <a:cubicBezTo>
                    <a:pt x="223" y="0"/>
                    <a:pt x="253" y="5"/>
                    <a:pt x="276" y="15"/>
                  </a:cubicBezTo>
                  <a:cubicBezTo>
                    <a:pt x="299" y="25"/>
                    <a:pt x="316" y="40"/>
                    <a:pt x="329" y="61"/>
                  </a:cubicBezTo>
                  <a:cubicBezTo>
                    <a:pt x="342" y="82"/>
                    <a:pt x="349" y="104"/>
                    <a:pt x="349" y="126"/>
                  </a:cubicBezTo>
                  <a:cubicBezTo>
                    <a:pt x="349" y="147"/>
                    <a:pt x="343" y="167"/>
                    <a:pt x="331" y="186"/>
                  </a:cubicBezTo>
                  <a:cubicBezTo>
                    <a:pt x="320" y="204"/>
                    <a:pt x="303" y="219"/>
                    <a:pt x="280" y="231"/>
                  </a:cubicBezTo>
                  <a:cubicBezTo>
                    <a:pt x="309" y="239"/>
                    <a:pt x="332" y="254"/>
                    <a:pt x="348" y="275"/>
                  </a:cubicBezTo>
                  <a:cubicBezTo>
                    <a:pt x="364" y="296"/>
                    <a:pt x="372" y="321"/>
                    <a:pt x="372" y="350"/>
                  </a:cubicBezTo>
                  <a:cubicBezTo>
                    <a:pt x="372" y="373"/>
                    <a:pt x="368" y="394"/>
                    <a:pt x="358" y="414"/>
                  </a:cubicBezTo>
                  <a:cubicBezTo>
                    <a:pt x="348" y="434"/>
                    <a:pt x="336" y="449"/>
                    <a:pt x="322" y="460"/>
                  </a:cubicBezTo>
                  <a:cubicBezTo>
                    <a:pt x="307" y="471"/>
                    <a:pt x="289" y="479"/>
                    <a:pt x="268" y="485"/>
                  </a:cubicBezTo>
                  <a:cubicBezTo>
                    <a:pt x="246" y="490"/>
                    <a:pt x="220" y="493"/>
                    <a:pt x="188" y="493"/>
                  </a:cubicBezTo>
                  <a:lnTo>
                    <a:pt x="0" y="493"/>
                  </a:lnTo>
                  <a:close/>
                  <a:moveTo>
                    <a:pt x="66" y="207"/>
                  </a:moveTo>
                  <a:cubicBezTo>
                    <a:pt x="172" y="207"/>
                    <a:pt x="172" y="207"/>
                    <a:pt x="172" y="207"/>
                  </a:cubicBezTo>
                  <a:cubicBezTo>
                    <a:pt x="201" y="207"/>
                    <a:pt x="222" y="205"/>
                    <a:pt x="234" y="201"/>
                  </a:cubicBezTo>
                  <a:cubicBezTo>
                    <a:pt x="251" y="196"/>
                    <a:pt x="263" y="188"/>
                    <a:pt x="272" y="177"/>
                  </a:cubicBezTo>
                  <a:cubicBezTo>
                    <a:pt x="280" y="165"/>
                    <a:pt x="284" y="151"/>
                    <a:pt x="284" y="134"/>
                  </a:cubicBezTo>
                  <a:cubicBezTo>
                    <a:pt x="284" y="118"/>
                    <a:pt x="280" y="103"/>
                    <a:pt x="273" y="91"/>
                  </a:cubicBezTo>
                  <a:cubicBezTo>
                    <a:pt x="265" y="78"/>
                    <a:pt x="254" y="70"/>
                    <a:pt x="239" y="65"/>
                  </a:cubicBezTo>
                  <a:cubicBezTo>
                    <a:pt x="224" y="61"/>
                    <a:pt x="199" y="58"/>
                    <a:pt x="164" y="58"/>
                  </a:cubicBezTo>
                  <a:cubicBezTo>
                    <a:pt x="66" y="58"/>
                    <a:pt x="66" y="58"/>
                    <a:pt x="66" y="58"/>
                  </a:cubicBezTo>
                  <a:lnTo>
                    <a:pt x="66" y="207"/>
                  </a:lnTo>
                  <a:close/>
                  <a:moveTo>
                    <a:pt x="66" y="435"/>
                  </a:moveTo>
                  <a:cubicBezTo>
                    <a:pt x="188" y="435"/>
                    <a:pt x="188" y="435"/>
                    <a:pt x="188" y="435"/>
                  </a:cubicBezTo>
                  <a:cubicBezTo>
                    <a:pt x="209" y="435"/>
                    <a:pt x="224" y="434"/>
                    <a:pt x="233" y="432"/>
                  </a:cubicBezTo>
                  <a:cubicBezTo>
                    <a:pt x="248" y="430"/>
                    <a:pt x="260" y="425"/>
                    <a:pt x="270" y="419"/>
                  </a:cubicBezTo>
                  <a:cubicBezTo>
                    <a:pt x="280" y="413"/>
                    <a:pt x="289" y="403"/>
                    <a:pt x="295" y="391"/>
                  </a:cubicBezTo>
                  <a:cubicBezTo>
                    <a:pt x="302" y="379"/>
                    <a:pt x="305" y="366"/>
                    <a:pt x="305" y="350"/>
                  </a:cubicBezTo>
                  <a:cubicBezTo>
                    <a:pt x="305" y="332"/>
                    <a:pt x="300" y="316"/>
                    <a:pt x="291" y="302"/>
                  </a:cubicBezTo>
                  <a:cubicBezTo>
                    <a:pt x="281" y="289"/>
                    <a:pt x="268" y="279"/>
                    <a:pt x="252" y="274"/>
                  </a:cubicBezTo>
                  <a:cubicBezTo>
                    <a:pt x="235" y="268"/>
                    <a:pt x="211" y="265"/>
                    <a:pt x="180" y="265"/>
                  </a:cubicBezTo>
                  <a:cubicBezTo>
                    <a:pt x="66" y="265"/>
                    <a:pt x="66" y="265"/>
                    <a:pt x="66" y="265"/>
                  </a:cubicBezTo>
                  <a:lnTo>
                    <a:pt x="66" y="43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6" name="Freeform 562"/>
            <p:cNvSpPr>
              <a:spLocks noEditPoints="1"/>
            </p:cNvSpPr>
            <p:nvPr/>
          </p:nvSpPr>
          <p:spPr bwMode="auto">
            <a:xfrm>
              <a:off x="5632" y="8263"/>
              <a:ext cx="625" cy="669"/>
            </a:xfrm>
            <a:custGeom>
              <a:avLst/>
              <a:gdLst>
                <a:gd name="T0" fmla="*/ 0 w 461"/>
                <a:gd name="T1" fmla="*/ 749618 h 493"/>
                <a:gd name="T2" fmla="*/ 280483 w 461"/>
                <a:gd name="T3" fmla="*/ 0 h 493"/>
                <a:gd name="T4" fmla="*/ 385908 w 461"/>
                <a:gd name="T5" fmla="*/ 0 h 493"/>
                <a:gd name="T6" fmla="*/ 685129 w 461"/>
                <a:gd name="T7" fmla="*/ 749618 h 493"/>
                <a:gd name="T8" fmla="*/ 575582 w 461"/>
                <a:gd name="T9" fmla="*/ 749618 h 493"/>
                <a:gd name="T10" fmla="*/ 489486 w 461"/>
                <a:gd name="T11" fmla="*/ 523163 h 493"/>
                <a:gd name="T12" fmla="*/ 182676 w 461"/>
                <a:gd name="T13" fmla="*/ 523163 h 493"/>
                <a:gd name="T14" fmla="*/ 102424 w 461"/>
                <a:gd name="T15" fmla="*/ 749618 h 493"/>
                <a:gd name="T16" fmla="*/ 0 w 461"/>
                <a:gd name="T17" fmla="*/ 749618 h 493"/>
                <a:gd name="T18" fmla="*/ 211581 w 461"/>
                <a:gd name="T19" fmla="*/ 441798 h 493"/>
                <a:gd name="T20" fmla="*/ 459241 w 461"/>
                <a:gd name="T21" fmla="*/ 441798 h 493"/>
                <a:gd name="T22" fmla="*/ 384302 w 461"/>
                <a:gd name="T23" fmla="*/ 234050 h 493"/>
                <a:gd name="T24" fmla="*/ 331144 w 461"/>
                <a:gd name="T25" fmla="*/ 78878 h 493"/>
                <a:gd name="T26" fmla="*/ 291909 w 461"/>
                <a:gd name="T27" fmla="*/ 222161 h 493"/>
                <a:gd name="T28" fmla="*/ 211581 w 461"/>
                <a:gd name="T29" fmla="*/ 441798 h 49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1"/>
                <a:gd name="T46" fmla="*/ 0 h 493"/>
                <a:gd name="T47" fmla="*/ 461 w 461"/>
                <a:gd name="T48" fmla="*/ 493 h 49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1" h="493">
                  <a:moveTo>
                    <a:pt x="0" y="493"/>
                  </a:moveTo>
                  <a:cubicBezTo>
                    <a:pt x="189" y="0"/>
                    <a:pt x="189" y="0"/>
                    <a:pt x="189" y="0"/>
                  </a:cubicBezTo>
                  <a:cubicBezTo>
                    <a:pt x="260" y="0"/>
                    <a:pt x="260" y="0"/>
                    <a:pt x="260" y="0"/>
                  </a:cubicBezTo>
                  <a:cubicBezTo>
                    <a:pt x="461" y="493"/>
                    <a:pt x="461" y="493"/>
                    <a:pt x="461" y="493"/>
                  </a:cubicBezTo>
                  <a:cubicBezTo>
                    <a:pt x="387" y="493"/>
                    <a:pt x="387" y="493"/>
                    <a:pt x="387" y="493"/>
                  </a:cubicBezTo>
                  <a:cubicBezTo>
                    <a:pt x="329" y="344"/>
                    <a:pt x="329" y="344"/>
                    <a:pt x="329" y="344"/>
                  </a:cubicBezTo>
                  <a:cubicBezTo>
                    <a:pt x="123" y="344"/>
                    <a:pt x="123" y="344"/>
                    <a:pt x="123" y="344"/>
                  </a:cubicBezTo>
                  <a:cubicBezTo>
                    <a:pt x="69" y="493"/>
                    <a:pt x="69" y="493"/>
                    <a:pt x="69" y="493"/>
                  </a:cubicBezTo>
                  <a:lnTo>
                    <a:pt x="0" y="493"/>
                  </a:lnTo>
                  <a:close/>
                  <a:moveTo>
                    <a:pt x="142" y="290"/>
                  </a:moveTo>
                  <a:cubicBezTo>
                    <a:pt x="309" y="290"/>
                    <a:pt x="309" y="290"/>
                    <a:pt x="309" y="290"/>
                  </a:cubicBezTo>
                  <a:cubicBezTo>
                    <a:pt x="258" y="154"/>
                    <a:pt x="258" y="154"/>
                    <a:pt x="258" y="154"/>
                  </a:cubicBezTo>
                  <a:cubicBezTo>
                    <a:pt x="242" y="113"/>
                    <a:pt x="230" y="79"/>
                    <a:pt x="223" y="52"/>
                  </a:cubicBezTo>
                  <a:cubicBezTo>
                    <a:pt x="217" y="83"/>
                    <a:pt x="208" y="115"/>
                    <a:pt x="196" y="146"/>
                  </a:cubicBezTo>
                  <a:lnTo>
                    <a:pt x="142" y="29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7" name="Freeform 563"/>
            <p:cNvSpPr>
              <a:spLocks/>
            </p:cNvSpPr>
            <p:nvPr/>
          </p:nvSpPr>
          <p:spPr bwMode="auto">
            <a:xfrm>
              <a:off x="6325" y="8263"/>
              <a:ext cx="416" cy="669"/>
            </a:xfrm>
            <a:custGeom>
              <a:avLst/>
              <a:gdLst>
                <a:gd name="T0" fmla="*/ 0 w 416"/>
                <a:gd name="T1" fmla="*/ 669 h 669"/>
                <a:gd name="T2" fmla="*/ 0 w 416"/>
                <a:gd name="T3" fmla="*/ 0 h 669"/>
                <a:gd name="T4" fmla="*/ 88 w 416"/>
                <a:gd name="T5" fmla="*/ 0 h 669"/>
                <a:gd name="T6" fmla="*/ 88 w 416"/>
                <a:gd name="T7" fmla="*/ 590 h 669"/>
                <a:gd name="T8" fmla="*/ 416 w 416"/>
                <a:gd name="T9" fmla="*/ 590 h 669"/>
                <a:gd name="T10" fmla="*/ 416 w 416"/>
                <a:gd name="T11" fmla="*/ 669 h 669"/>
                <a:gd name="T12" fmla="*/ 0 w 416"/>
                <a:gd name="T13" fmla="*/ 669 h 669"/>
                <a:gd name="T14" fmla="*/ 0 60000 65536"/>
                <a:gd name="T15" fmla="*/ 0 60000 65536"/>
                <a:gd name="T16" fmla="*/ 0 60000 65536"/>
                <a:gd name="T17" fmla="*/ 0 60000 65536"/>
                <a:gd name="T18" fmla="*/ 0 60000 65536"/>
                <a:gd name="T19" fmla="*/ 0 60000 65536"/>
                <a:gd name="T20" fmla="*/ 0 60000 65536"/>
                <a:gd name="T21" fmla="*/ 0 w 416"/>
                <a:gd name="T22" fmla="*/ 0 h 669"/>
                <a:gd name="T23" fmla="*/ 416 w 416"/>
                <a:gd name="T24" fmla="*/ 669 h 6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6" h="669">
                  <a:moveTo>
                    <a:pt x="0" y="669"/>
                  </a:moveTo>
                  <a:lnTo>
                    <a:pt x="0" y="0"/>
                  </a:lnTo>
                  <a:lnTo>
                    <a:pt x="88" y="0"/>
                  </a:lnTo>
                  <a:lnTo>
                    <a:pt x="88" y="590"/>
                  </a:lnTo>
                  <a:lnTo>
                    <a:pt x="416" y="590"/>
                  </a:lnTo>
                  <a:lnTo>
                    <a:pt x="416" y="669"/>
                  </a:lnTo>
                  <a:lnTo>
                    <a:pt x="0" y="66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6" name="Group 564"/>
          <p:cNvGrpSpPr>
            <a:grpSpLocks/>
          </p:cNvGrpSpPr>
          <p:nvPr/>
        </p:nvGrpSpPr>
        <p:grpSpPr bwMode="auto">
          <a:xfrm>
            <a:off x="884521" y="1582949"/>
            <a:ext cx="1458921" cy="106561"/>
            <a:chOff x="9833" y="5774"/>
            <a:chExt cx="5014" cy="366"/>
          </a:xfrm>
        </p:grpSpPr>
        <p:sp>
          <p:nvSpPr>
            <p:cNvPr id="8356" name="Freeform 565"/>
            <p:cNvSpPr>
              <a:spLocks/>
            </p:cNvSpPr>
            <p:nvPr/>
          </p:nvSpPr>
          <p:spPr bwMode="auto">
            <a:xfrm>
              <a:off x="9833" y="5780"/>
              <a:ext cx="240" cy="355"/>
            </a:xfrm>
            <a:custGeom>
              <a:avLst/>
              <a:gdLst>
                <a:gd name="T0" fmla="*/ 0 w 240"/>
                <a:gd name="T1" fmla="*/ 355 h 355"/>
                <a:gd name="T2" fmla="*/ 0 w 240"/>
                <a:gd name="T3" fmla="*/ 0 h 355"/>
                <a:gd name="T4" fmla="*/ 240 w 240"/>
                <a:gd name="T5" fmla="*/ 0 h 355"/>
                <a:gd name="T6" fmla="*/ 240 w 240"/>
                <a:gd name="T7" fmla="*/ 42 h 355"/>
                <a:gd name="T8" fmla="*/ 47 w 240"/>
                <a:gd name="T9" fmla="*/ 42 h 355"/>
                <a:gd name="T10" fmla="*/ 47 w 240"/>
                <a:gd name="T11" fmla="*/ 152 h 355"/>
                <a:gd name="T12" fmla="*/ 212 w 240"/>
                <a:gd name="T13" fmla="*/ 152 h 355"/>
                <a:gd name="T14" fmla="*/ 212 w 240"/>
                <a:gd name="T15" fmla="*/ 194 h 355"/>
                <a:gd name="T16" fmla="*/ 47 w 240"/>
                <a:gd name="T17" fmla="*/ 194 h 355"/>
                <a:gd name="T18" fmla="*/ 47 w 240"/>
                <a:gd name="T19" fmla="*/ 355 h 355"/>
                <a:gd name="T20" fmla="*/ 0 w 240"/>
                <a:gd name="T21" fmla="*/ 355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0"/>
                <a:gd name="T34" fmla="*/ 0 h 355"/>
                <a:gd name="T35" fmla="*/ 240 w 240"/>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0" h="355">
                  <a:moveTo>
                    <a:pt x="0" y="355"/>
                  </a:moveTo>
                  <a:lnTo>
                    <a:pt x="0" y="0"/>
                  </a:lnTo>
                  <a:lnTo>
                    <a:pt x="240" y="0"/>
                  </a:lnTo>
                  <a:lnTo>
                    <a:pt x="240" y="42"/>
                  </a:lnTo>
                  <a:lnTo>
                    <a:pt x="47" y="42"/>
                  </a:lnTo>
                  <a:lnTo>
                    <a:pt x="47" y="152"/>
                  </a:lnTo>
                  <a:lnTo>
                    <a:pt x="212" y="152"/>
                  </a:lnTo>
                  <a:lnTo>
                    <a:pt x="212" y="194"/>
                  </a:lnTo>
                  <a:lnTo>
                    <a:pt x="47" y="194"/>
                  </a:lnTo>
                  <a:lnTo>
                    <a:pt x="47"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7" name="Freeform 566"/>
            <p:cNvSpPr>
              <a:spLocks noEditPoints="1"/>
            </p:cNvSpPr>
            <p:nvPr/>
          </p:nvSpPr>
          <p:spPr bwMode="auto">
            <a:xfrm>
              <a:off x="10119" y="5774"/>
              <a:ext cx="339" cy="366"/>
            </a:xfrm>
            <a:custGeom>
              <a:avLst/>
              <a:gdLst>
                <a:gd name="T0" fmla="*/ 0 w 250"/>
                <a:gd name="T1" fmla="*/ 204088 h 270"/>
                <a:gd name="T2" fmla="*/ 52121 w 250"/>
                <a:gd name="T3" fmla="*/ 54550 h 270"/>
                <a:gd name="T4" fmla="*/ 187513 w 250"/>
                <a:gd name="T5" fmla="*/ 0 h 270"/>
                <a:gd name="T6" fmla="*/ 284524 w 250"/>
                <a:gd name="T7" fmla="*/ 24816 h 270"/>
                <a:gd name="T8" fmla="*/ 349463 w 250"/>
                <a:gd name="T9" fmla="*/ 95747 h 270"/>
                <a:gd name="T10" fmla="*/ 373730 w 250"/>
                <a:gd name="T11" fmla="*/ 199606 h 270"/>
                <a:gd name="T12" fmla="*/ 349463 w 250"/>
                <a:gd name="T13" fmla="*/ 304786 h 270"/>
                <a:gd name="T14" fmla="*/ 280758 w 250"/>
                <a:gd name="T15" fmla="*/ 376157 h 270"/>
                <a:gd name="T16" fmla="*/ 187513 w 250"/>
                <a:gd name="T17" fmla="*/ 399898 h 270"/>
                <a:gd name="T18" fmla="*/ 87090 w 250"/>
                <a:gd name="T19" fmla="*/ 374257 h 270"/>
                <a:gd name="T20" fmla="*/ 22244 w 250"/>
                <a:gd name="T21" fmla="*/ 302369 h 270"/>
                <a:gd name="T22" fmla="*/ 0 w 250"/>
                <a:gd name="T23" fmla="*/ 204088 h 270"/>
                <a:gd name="T24" fmla="*/ 53299 w 250"/>
                <a:gd name="T25" fmla="*/ 205752 h 270"/>
                <a:gd name="T26" fmla="*/ 91664 w 250"/>
                <a:gd name="T27" fmla="*/ 315954 h 270"/>
                <a:gd name="T28" fmla="*/ 187513 w 250"/>
                <a:gd name="T29" fmla="*/ 355912 h 270"/>
                <a:gd name="T30" fmla="*/ 282070 w 250"/>
                <a:gd name="T31" fmla="*/ 315954 h 270"/>
                <a:gd name="T32" fmla="*/ 319357 w 250"/>
                <a:gd name="T33" fmla="*/ 199606 h 270"/>
                <a:gd name="T34" fmla="*/ 303086 w 250"/>
                <a:gd name="T35" fmla="*/ 117546 h 270"/>
                <a:gd name="T36" fmla="*/ 255965 w 250"/>
                <a:gd name="T37" fmla="*/ 63874 h 270"/>
                <a:gd name="T38" fmla="*/ 187513 w 250"/>
                <a:gd name="T39" fmla="*/ 45506 h 270"/>
                <a:gd name="T40" fmla="*/ 92608 w 250"/>
                <a:gd name="T41" fmla="*/ 81935 h 270"/>
                <a:gd name="T42" fmla="*/ 53299 w 250"/>
                <a:gd name="T43" fmla="*/ 205752 h 2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0"/>
                <a:gd name="T67" fmla="*/ 0 h 270"/>
                <a:gd name="T68" fmla="*/ 250 w 250"/>
                <a:gd name="T69" fmla="*/ 270 h 27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0" h="270">
                  <a:moveTo>
                    <a:pt x="0" y="138"/>
                  </a:moveTo>
                  <a:cubicBezTo>
                    <a:pt x="0" y="95"/>
                    <a:pt x="12" y="61"/>
                    <a:pt x="35" y="37"/>
                  </a:cubicBezTo>
                  <a:cubicBezTo>
                    <a:pt x="58" y="12"/>
                    <a:pt x="88" y="0"/>
                    <a:pt x="125" y="0"/>
                  </a:cubicBezTo>
                  <a:cubicBezTo>
                    <a:pt x="149" y="0"/>
                    <a:pt x="171" y="6"/>
                    <a:pt x="190" y="17"/>
                  </a:cubicBezTo>
                  <a:cubicBezTo>
                    <a:pt x="210" y="29"/>
                    <a:pt x="224" y="45"/>
                    <a:pt x="234" y="65"/>
                  </a:cubicBezTo>
                  <a:cubicBezTo>
                    <a:pt x="245" y="86"/>
                    <a:pt x="250" y="109"/>
                    <a:pt x="250" y="135"/>
                  </a:cubicBezTo>
                  <a:cubicBezTo>
                    <a:pt x="250" y="162"/>
                    <a:pt x="244" y="186"/>
                    <a:pt x="234" y="206"/>
                  </a:cubicBezTo>
                  <a:cubicBezTo>
                    <a:pt x="223" y="227"/>
                    <a:pt x="208" y="243"/>
                    <a:pt x="188" y="254"/>
                  </a:cubicBezTo>
                  <a:cubicBezTo>
                    <a:pt x="169" y="265"/>
                    <a:pt x="148" y="270"/>
                    <a:pt x="125" y="270"/>
                  </a:cubicBezTo>
                  <a:cubicBezTo>
                    <a:pt x="100" y="270"/>
                    <a:pt x="78" y="264"/>
                    <a:pt x="59" y="252"/>
                  </a:cubicBezTo>
                  <a:cubicBezTo>
                    <a:pt x="40" y="240"/>
                    <a:pt x="25" y="224"/>
                    <a:pt x="15" y="204"/>
                  </a:cubicBezTo>
                  <a:cubicBezTo>
                    <a:pt x="5" y="183"/>
                    <a:pt x="0" y="161"/>
                    <a:pt x="0" y="138"/>
                  </a:cubicBezTo>
                  <a:close/>
                  <a:moveTo>
                    <a:pt x="36" y="139"/>
                  </a:moveTo>
                  <a:cubicBezTo>
                    <a:pt x="36" y="170"/>
                    <a:pt x="44" y="195"/>
                    <a:pt x="61" y="213"/>
                  </a:cubicBezTo>
                  <a:cubicBezTo>
                    <a:pt x="78" y="231"/>
                    <a:pt x="99" y="240"/>
                    <a:pt x="125" y="240"/>
                  </a:cubicBezTo>
                  <a:cubicBezTo>
                    <a:pt x="151" y="240"/>
                    <a:pt x="172" y="231"/>
                    <a:pt x="189" y="213"/>
                  </a:cubicBezTo>
                  <a:cubicBezTo>
                    <a:pt x="206" y="195"/>
                    <a:pt x="214" y="169"/>
                    <a:pt x="214" y="135"/>
                  </a:cubicBezTo>
                  <a:cubicBezTo>
                    <a:pt x="214" y="114"/>
                    <a:pt x="210" y="95"/>
                    <a:pt x="203" y="80"/>
                  </a:cubicBezTo>
                  <a:cubicBezTo>
                    <a:pt x="196" y="64"/>
                    <a:pt x="186" y="51"/>
                    <a:pt x="172" y="43"/>
                  </a:cubicBezTo>
                  <a:cubicBezTo>
                    <a:pt x="158" y="34"/>
                    <a:pt x="142" y="30"/>
                    <a:pt x="125" y="30"/>
                  </a:cubicBezTo>
                  <a:cubicBezTo>
                    <a:pt x="101" y="30"/>
                    <a:pt x="80" y="38"/>
                    <a:pt x="62" y="55"/>
                  </a:cubicBezTo>
                  <a:cubicBezTo>
                    <a:pt x="44" y="72"/>
                    <a:pt x="36" y="100"/>
                    <a:pt x="36" y="139"/>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8" name="Freeform 567"/>
            <p:cNvSpPr>
              <a:spLocks noEditPoints="1"/>
            </p:cNvSpPr>
            <p:nvPr/>
          </p:nvSpPr>
          <p:spPr bwMode="auto">
            <a:xfrm>
              <a:off x="10519" y="5780"/>
              <a:ext cx="312" cy="355"/>
            </a:xfrm>
            <a:custGeom>
              <a:avLst/>
              <a:gdLst>
                <a:gd name="T0" fmla="*/ 0 w 230"/>
                <a:gd name="T1" fmla="*/ 384016 h 262"/>
                <a:gd name="T2" fmla="*/ 0 w 230"/>
                <a:gd name="T3" fmla="*/ 0 h 262"/>
                <a:gd name="T4" fmla="*/ 174563 w 230"/>
                <a:gd name="T5" fmla="*/ 0 h 262"/>
                <a:gd name="T6" fmla="*/ 254709 w 230"/>
                <a:gd name="T7" fmla="*/ 9853 h 262"/>
                <a:gd name="T8" fmla="*/ 298581 w 230"/>
                <a:gd name="T9" fmla="*/ 46493 h 262"/>
                <a:gd name="T10" fmla="*/ 314991 w 230"/>
                <a:gd name="T11" fmla="*/ 106131 h 262"/>
                <a:gd name="T12" fmla="*/ 287583 w 230"/>
                <a:gd name="T13" fmla="*/ 173915 h 262"/>
                <a:gd name="T14" fmla="*/ 203127 w 230"/>
                <a:gd name="T15" fmla="*/ 209762 h 262"/>
                <a:gd name="T16" fmla="*/ 236017 w 230"/>
                <a:gd name="T17" fmla="*/ 228945 h 262"/>
                <a:gd name="T18" fmla="*/ 278152 w 230"/>
                <a:gd name="T19" fmla="*/ 280468 h 262"/>
                <a:gd name="T20" fmla="*/ 346871 w 230"/>
                <a:gd name="T21" fmla="*/ 384016 h 262"/>
                <a:gd name="T22" fmla="*/ 282490 w 230"/>
                <a:gd name="T23" fmla="*/ 384016 h 262"/>
                <a:gd name="T24" fmla="*/ 228571 w 230"/>
                <a:gd name="T25" fmla="*/ 302968 h 262"/>
                <a:gd name="T26" fmla="*/ 190750 w 230"/>
                <a:gd name="T27" fmla="*/ 250391 h 262"/>
                <a:gd name="T28" fmla="*/ 164747 w 230"/>
                <a:gd name="T29" fmla="*/ 225750 h 262"/>
                <a:gd name="T30" fmla="*/ 142440 w 230"/>
                <a:gd name="T31" fmla="*/ 215756 h 262"/>
                <a:gd name="T32" fmla="*/ 111212 w 230"/>
                <a:gd name="T33" fmla="*/ 214245 h 262"/>
                <a:gd name="T34" fmla="*/ 50878 w 230"/>
                <a:gd name="T35" fmla="*/ 214245 h 262"/>
                <a:gd name="T36" fmla="*/ 50878 w 230"/>
                <a:gd name="T37" fmla="*/ 384016 h 262"/>
                <a:gd name="T38" fmla="*/ 0 w 230"/>
                <a:gd name="T39" fmla="*/ 384016 h 262"/>
                <a:gd name="T40" fmla="*/ 50878 w 230"/>
                <a:gd name="T41" fmla="*/ 170403 h 262"/>
                <a:gd name="T42" fmla="*/ 164747 w 230"/>
                <a:gd name="T43" fmla="*/ 170403 h 262"/>
                <a:gd name="T44" fmla="*/ 220108 w 230"/>
                <a:gd name="T45" fmla="*/ 162117 h 262"/>
                <a:gd name="T46" fmla="*/ 250144 w 230"/>
                <a:gd name="T47" fmla="*/ 139575 h 262"/>
                <a:gd name="T48" fmla="*/ 261158 w 230"/>
                <a:gd name="T49" fmla="*/ 106131 h 262"/>
                <a:gd name="T50" fmla="*/ 241084 w 230"/>
                <a:gd name="T51" fmla="*/ 60971 h 262"/>
                <a:gd name="T52" fmla="*/ 176957 w 230"/>
                <a:gd name="T53" fmla="*/ 42664 h 262"/>
                <a:gd name="T54" fmla="*/ 50878 w 230"/>
                <a:gd name="T55" fmla="*/ 42664 h 262"/>
                <a:gd name="T56" fmla="*/ 50878 w 230"/>
                <a:gd name="T57" fmla="*/ 170403 h 2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2"/>
                <a:gd name="T89" fmla="*/ 230 w 230"/>
                <a:gd name="T90" fmla="*/ 262 h 2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2">
                  <a:moveTo>
                    <a:pt x="0" y="262"/>
                  </a:moveTo>
                  <a:cubicBezTo>
                    <a:pt x="0" y="0"/>
                    <a:pt x="0" y="0"/>
                    <a:pt x="0" y="0"/>
                  </a:cubicBezTo>
                  <a:cubicBezTo>
                    <a:pt x="116" y="0"/>
                    <a:pt x="116" y="0"/>
                    <a:pt x="116" y="0"/>
                  </a:cubicBezTo>
                  <a:cubicBezTo>
                    <a:pt x="139" y="0"/>
                    <a:pt x="157" y="3"/>
                    <a:pt x="169" y="7"/>
                  </a:cubicBezTo>
                  <a:cubicBezTo>
                    <a:pt x="181" y="12"/>
                    <a:pt x="190" y="20"/>
                    <a:pt x="198" y="32"/>
                  </a:cubicBezTo>
                  <a:cubicBezTo>
                    <a:pt x="205" y="44"/>
                    <a:pt x="209" y="57"/>
                    <a:pt x="209" y="72"/>
                  </a:cubicBezTo>
                  <a:cubicBezTo>
                    <a:pt x="209" y="90"/>
                    <a:pt x="203" y="106"/>
                    <a:pt x="191" y="119"/>
                  </a:cubicBezTo>
                  <a:cubicBezTo>
                    <a:pt x="179" y="131"/>
                    <a:pt x="160" y="139"/>
                    <a:pt x="135" y="143"/>
                  </a:cubicBezTo>
                  <a:cubicBezTo>
                    <a:pt x="144" y="147"/>
                    <a:pt x="151" y="151"/>
                    <a:pt x="156" y="156"/>
                  </a:cubicBezTo>
                  <a:cubicBezTo>
                    <a:pt x="166" y="165"/>
                    <a:pt x="176" y="177"/>
                    <a:pt x="185" y="191"/>
                  </a:cubicBezTo>
                  <a:cubicBezTo>
                    <a:pt x="230" y="262"/>
                    <a:pt x="230" y="262"/>
                    <a:pt x="230" y="262"/>
                  </a:cubicBezTo>
                  <a:cubicBezTo>
                    <a:pt x="187" y="262"/>
                    <a:pt x="187" y="262"/>
                    <a:pt x="187" y="262"/>
                  </a:cubicBezTo>
                  <a:cubicBezTo>
                    <a:pt x="152" y="207"/>
                    <a:pt x="152" y="207"/>
                    <a:pt x="152" y="207"/>
                  </a:cubicBezTo>
                  <a:cubicBezTo>
                    <a:pt x="142" y="192"/>
                    <a:pt x="134" y="180"/>
                    <a:pt x="127" y="171"/>
                  </a:cubicBezTo>
                  <a:cubicBezTo>
                    <a:pt x="120" y="163"/>
                    <a:pt x="115" y="157"/>
                    <a:pt x="109" y="154"/>
                  </a:cubicBezTo>
                  <a:cubicBezTo>
                    <a:pt x="104" y="150"/>
                    <a:pt x="99" y="148"/>
                    <a:pt x="94" y="147"/>
                  </a:cubicBezTo>
                  <a:cubicBezTo>
                    <a:pt x="90" y="146"/>
                    <a:pt x="83" y="146"/>
                    <a:pt x="74" y="146"/>
                  </a:cubicBezTo>
                  <a:cubicBezTo>
                    <a:pt x="34" y="146"/>
                    <a:pt x="34" y="146"/>
                    <a:pt x="34" y="146"/>
                  </a:cubicBezTo>
                  <a:cubicBezTo>
                    <a:pt x="34" y="262"/>
                    <a:pt x="34" y="262"/>
                    <a:pt x="34" y="262"/>
                  </a:cubicBezTo>
                  <a:lnTo>
                    <a:pt x="0" y="262"/>
                  </a:lnTo>
                  <a:close/>
                  <a:moveTo>
                    <a:pt x="34" y="116"/>
                  </a:moveTo>
                  <a:cubicBezTo>
                    <a:pt x="109" y="116"/>
                    <a:pt x="109" y="116"/>
                    <a:pt x="109" y="116"/>
                  </a:cubicBezTo>
                  <a:cubicBezTo>
                    <a:pt x="124" y="116"/>
                    <a:pt x="137" y="114"/>
                    <a:pt x="146" y="111"/>
                  </a:cubicBezTo>
                  <a:cubicBezTo>
                    <a:pt x="155" y="108"/>
                    <a:pt x="161" y="102"/>
                    <a:pt x="166" y="95"/>
                  </a:cubicBezTo>
                  <a:cubicBezTo>
                    <a:pt x="171" y="88"/>
                    <a:pt x="173" y="80"/>
                    <a:pt x="173" y="72"/>
                  </a:cubicBezTo>
                  <a:cubicBezTo>
                    <a:pt x="173" y="59"/>
                    <a:pt x="168" y="49"/>
                    <a:pt x="160" y="41"/>
                  </a:cubicBezTo>
                  <a:cubicBezTo>
                    <a:pt x="151" y="33"/>
                    <a:pt x="136" y="29"/>
                    <a:pt x="117" y="29"/>
                  </a:cubicBezTo>
                  <a:cubicBezTo>
                    <a:pt x="34" y="29"/>
                    <a:pt x="34" y="29"/>
                    <a:pt x="34" y="29"/>
                  </a:cubicBezTo>
                  <a:lnTo>
                    <a:pt x="34" y="11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9" name="Freeform 568"/>
            <p:cNvSpPr>
              <a:spLocks/>
            </p:cNvSpPr>
            <p:nvPr/>
          </p:nvSpPr>
          <p:spPr bwMode="auto">
            <a:xfrm>
              <a:off x="10843" y="5780"/>
              <a:ext cx="456" cy="355"/>
            </a:xfrm>
            <a:custGeom>
              <a:avLst/>
              <a:gdLst>
                <a:gd name="T0" fmla="*/ 105774 w 336"/>
                <a:gd name="T1" fmla="*/ 384016 h 262"/>
                <a:gd name="T2" fmla="*/ 0 w 336"/>
                <a:gd name="T3" fmla="*/ 0 h 262"/>
                <a:gd name="T4" fmla="*/ 55510 w 336"/>
                <a:gd name="T5" fmla="*/ 0 h 262"/>
                <a:gd name="T6" fmla="*/ 114201 w 336"/>
                <a:gd name="T7" fmla="*/ 252318 h 262"/>
                <a:gd name="T8" fmla="*/ 131719 w 336"/>
                <a:gd name="T9" fmla="*/ 330108 h 262"/>
                <a:gd name="T10" fmla="*/ 150038 w 336"/>
                <a:gd name="T11" fmla="*/ 259594 h 262"/>
                <a:gd name="T12" fmla="*/ 226275 w 336"/>
                <a:gd name="T13" fmla="*/ 0 h 262"/>
                <a:gd name="T14" fmla="*/ 288979 w 336"/>
                <a:gd name="T15" fmla="*/ 0 h 262"/>
                <a:gd name="T16" fmla="*/ 345869 w 336"/>
                <a:gd name="T17" fmla="*/ 194848 h 262"/>
                <a:gd name="T18" fmla="*/ 377104 w 336"/>
                <a:gd name="T19" fmla="*/ 330108 h 262"/>
                <a:gd name="T20" fmla="*/ 396385 w 336"/>
                <a:gd name="T21" fmla="*/ 247153 h 262"/>
                <a:gd name="T22" fmla="*/ 459018 w 336"/>
                <a:gd name="T23" fmla="*/ 0 h 262"/>
                <a:gd name="T24" fmla="*/ 512249 w 336"/>
                <a:gd name="T25" fmla="*/ 0 h 262"/>
                <a:gd name="T26" fmla="*/ 402468 w 336"/>
                <a:gd name="T27" fmla="*/ 384016 h 262"/>
                <a:gd name="T28" fmla="*/ 352295 w 336"/>
                <a:gd name="T29" fmla="*/ 384016 h 262"/>
                <a:gd name="T30" fmla="*/ 268156 w 336"/>
                <a:gd name="T31" fmla="*/ 92034 h 262"/>
                <a:gd name="T32" fmla="*/ 255562 w 336"/>
                <a:gd name="T33" fmla="*/ 46493 h 262"/>
                <a:gd name="T34" fmla="*/ 243984 w 336"/>
                <a:gd name="T35" fmla="*/ 92034 h 262"/>
                <a:gd name="T36" fmla="*/ 160604 w 336"/>
                <a:gd name="T37" fmla="*/ 384016 h 262"/>
                <a:gd name="T38" fmla="*/ 105774 w 336"/>
                <a:gd name="T39" fmla="*/ 384016 h 2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262"/>
                <a:gd name="T62" fmla="*/ 336 w 336"/>
                <a:gd name="T63" fmla="*/ 262 h 26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262">
                  <a:moveTo>
                    <a:pt x="69" y="262"/>
                  </a:moveTo>
                  <a:cubicBezTo>
                    <a:pt x="0" y="0"/>
                    <a:pt x="0" y="0"/>
                    <a:pt x="0" y="0"/>
                  </a:cubicBezTo>
                  <a:cubicBezTo>
                    <a:pt x="36" y="0"/>
                    <a:pt x="36" y="0"/>
                    <a:pt x="36" y="0"/>
                  </a:cubicBezTo>
                  <a:cubicBezTo>
                    <a:pt x="75" y="172"/>
                    <a:pt x="75" y="172"/>
                    <a:pt x="75" y="172"/>
                  </a:cubicBezTo>
                  <a:cubicBezTo>
                    <a:pt x="80" y="190"/>
                    <a:pt x="83" y="207"/>
                    <a:pt x="86" y="225"/>
                  </a:cubicBezTo>
                  <a:cubicBezTo>
                    <a:pt x="93" y="197"/>
                    <a:pt x="97" y="181"/>
                    <a:pt x="98" y="177"/>
                  </a:cubicBezTo>
                  <a:cubicBezTo>
                    <a:pt x="148" y="0"/>
                    <a:pt x="148" y="0"/>
                    <a:pt x="148" y="0"/>
                  </a:cubicBezTo>
                  <a:cubicBezTo>
                    <a:pt x="189" y="0"/>
                    <a:pt x="189" y="0"/>
                    <a:pt x="189" y="0"/>
                  </a:cubicBezTo>
                  <a:cubicBezTo>
                    <a:pt x="227" y="133"/>
                    <a:pt x="227" y="133"/>
                    <a:pt x="227" y="133"/>
                  </a:cubicBezTo>
                  <a:cubicBezTo>
                    <a:pt x="236" y="165"/>
                    <a:pt x="243" y="196"/>
                    <a:pt x="247" y="225"/>
                  </a:cubicBezTo>
                  <a:cubicBezTo>
                    <a:pt x="251" y="209"/>
                    <a:pt x="255" y="190"/>
                    <a:pt x="260" y="168"/>
                  </a:cubicBezTo>
                  <a:cubicBezTo>
                    <a:pt x="301" y="0"/>
                    <a:pt x="301" y="0"/>
                    <a:pt x="301" y="0"/>
                  </a:cubicBezTo>
                  <a:cubicBezTo>
                    <a:pt x="336" y="0"/>
                    <a:pt x="336" y="0"/>
                    <a:pt x="336" y="0"/>
                  </a:cubicBezTo>
                  <a:cubicBezTo>
                    <a:pt x="264" y="262"/>
                    <a:pt x="264" y="262"/>
                    <a:pt x="264" y="262"/>
                  </a:cubicBezTo>
                  <a:cubicBezTo>
                    <a:pt x="231" y="262"/>
                    <a:pt x="231" y="262"/>
                    <a:pt x="231" y="262"/>
                  </a:cubicBezTo>
                  <a:cubicBezTo>
                    <a:pt x="176" y="63"/>
                    <a:pt x="176" y="63"/>
                    <a:pt x="176" y="63"/>
                  </a:cubicBezTo>
                  <a:cubicBezTo>
                    <a:pt x="171" y="46"/>
                    <a:pt x="169" y="36"/>
                    <a:pt x="168" y="32"/>
                  </a:cubicBezTo>
                  <a:cubicBezTo>
                    <a:pt x="165" y="44"/>
                    <a:pt x="162" y="54"/>
                    <a:pt x="160" y="63"/>
                  </a:cubicBezTo>
                  <a:cubicBezTo>
                    <a:pt x="105" y="262"/>
                    <a:pt x="105" y="262"/>
                    <a:pt x="105" y="262"/>
                  </a:cubicBezTo>
                  <a:lnTo>
                    <a:pt x="69" y="26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0" name="Freeform 569"/>
            <p:cNvSpPr>
              <a:spLocks noEditPoints="1"/>
            </p:cNvSpPr>
            <p:nvPr/>
          </p:nvSpPr>
          <p:spPr bwMode="auto">
            <a:xfrm>
              <a:off x="11303" y="5780"/>
              <a:ext cx="332" cy="355"/>
            </a:xfrm>
            <a:custGeom>
              <a:avLst/>
              <a:gdLst>
                <a:gd name="T0" fmla="*/ 0 w 245"/>
                <a:gd name="T1" fmla="*/ 384016 h 262"/>
                <a:gd name="T2" fmla="*/ 148533 w 245"/>
                <a:gd name="T3" fmla="*/ 0 h 262"/>
                <a:gd name="T4" fmla="*/ 202783 w 245"/>
                <a:gd name="T5" fmla="*/ 0 h 262"/>
                <a:gd name="T6" fmla="*/ 360536 w 245"/>
                <a:gd name="T7" fmla="*/ 384016 h 262"/>
                <a:gd name="T8" fmla="*/ 302463 w 245"/>
                <a:gd name="T9" fmla="*/ 384016 h 262"/>
                <a:gd name="T10" fmla="*/ 256637 w 245"/>
                <a:gd name="T11" fmla="*/ 267582 h 262"/>
                <a:gd name="T12" fmla="*/ 96829 w 245"/>
                <a:gd name="T13" fmla="*/ 267582 h 262"/>
                <a:gd name="T14" fmla="*/ 54279 w 245"/>
                <a:gd name="T15" fmla="*/ 384016 h 262"/>
                <a:gd name="T16" fmla="*/ 0 w 245"/>
                <a:gd name="T17" fmla="*/ 384016 h 262"/>
                <a:gd name="T18" fmla="*/ 112076 w 245"/>
                <a:gd name="T19" fmla="*/ 225750 h 262"/>
                <a:gd name="T20" fmla="*/ 240947 w 245"/>
                <a:gd name="T21" fmla="*/ 225750 h 262"/>
                <a:gd name="T22" fmla="*/ 201277 w 245"/>
                <a:gd name="T23" fmla="*/ 119647 h 262"/>
                <a:gd name="T24" fmla="*/ 174285 w 245"/>
                <a:gd name="T25" fmla="*/ 40463 h 262"/>
                <a:gd name="T26" fmla="*/ 153331 w 245"/>
                <a:gd name="T27" fmla="*/ 114879 h 262"/>
                <a:gd name="T28" fmla="*/ 112076 w 245"/>
                <a:gd name="T29" fmla="*/ 22575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5"/>
                <a:gd name="T46" fmla="*/ 0 h 262"/>
                <a:gd name="T47" fmla="*/ 245 w 245"/>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5" h="262">
                  <a:moveTo>
                    <a:pt x="0" y="262"/>
                  </a:moveTo>
                  <a:cubicBezTo>
                    <a:pt x="101" y="0"/>
                    <a:pt x="101" y="0"/>
                    <a:pt x="101" y="0"/>
                  </a:cubicBezTo>
                  <a:cubicBezTo>
                    <a:pt x="138" y="0"/>
                    <a:pt x="138" y="0"/>
                    <a:pt x="138" y="0"/>
                  </a:cubicBezTo>
                  <a:cubicBezTo>
                    <a:pt x="245" y="262"/>
                    <a:pt x="245" y="262"/>
                    <a:pt x="245" y="262"/>
                  </a:cubicBezTo>
                  <a:cubicBezTo>
                    <a:pt x="206" y="262"/>
                    <a:pt x="206" y="262"/>
                    <a:pt x="206" y="262"/>
                  </a:cubicBezTo>
                  <a:cubicBezTo>
                    <a:pt x="175" y="182"/>
                    <a:pt x="175" y="182"/>
                    <a:pt x="175" y="182"/>
                  </a:cubicBezTo>
                  <a:cubicBezTo>
                    <a:pt x="66" y="182"/>
                    <a:pt x="66" y="182"/>
                    <a:pt x="66" y="182"/>
                  </a:cubicBezTo>
                  <a:cubicBezTo>
                    <a:pt x="37" y="262"/>
                    <a:pt x="37" y="262"/>
                    <a:pt x="37" y="262"/>
                  </a:cubicBezTo>
                  <a:lnTo>
                    <a:pt x="0" y="262"/>
                  </a:lnTo>
                  <a:close/>
                  <a:moveTo>
                    <a:pt x="76" y="154"/>
                  </a:moveTo>
                  <a:cubicBezTo>
                    <a:pt x="164" y="154"/>
                    <a:pt x="164" y="154"/>
                    <a:pt x="164" y="154"/>
                  </a:cubicBezTo>
                  <a:cubicBezTo>
                    <a:pt x="137" y="82"/>
                    <a:pt x="137" y="82"/>
                    <a:pt x="137" y="82"/>
                  </a:cubicBezTo>
                  <a:cubicBezTo>
                    <a:pt x="129" y="60"/>
                    <a:pt x="123" y="42"/>
                    <a:pt x="119" y="28"/>
                  </a:cubicBezTo>
                  <a:cubicBezTo>
                    <a:pt x="115" y="45"/>
                    <a:pt x="111" y="61"/>
                    <a:pt x="105" y="78"/>
                  </a:cubicBezTo>
                  <a:lnTo>
                    <a:pt x="76"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1" name="Freeform 570"/>
            <p:cNvSpPr>
              <a:spLocks noEditPoints="1"/>
            </p:cNvSpPr>
            <p:nvPr/>
          </p:nvSpPr>
          <p:spPr bwMode="auto">
            <a:xfrm>
              <a:off x="11673" y="5780"/>
              <a:ext cx="312" cy="355"/>
            </a:xfrm>
            <a:custGeom>
              <a:avLst/>
              <a:gdLst>
                <a:gd name="T0" fmla="*/ 0 w 230"/>
                <a:gd name="T1" fmla="*/ 384016 h 262"/>
                <a:gd name="T2" fmla="*/ 0 w 230"/>
                <a:gd name="T3" fmla="*/ 0 h 262"/>
                <a:gd name="T4" fmla="*/ 174563 w 230"/>
                <a:gd name="T5" fmla="*/ 0 h 262"/>
                <a:gd name="T6" fmla="*/ 254709 w 230"/>
                <a:gd name="T7" fmla="*/ 9853 h 262"/>
                <a:gd name="T8" fmla="*/ 298581 w 230"/>
                <a:gd name="T9" fmla="*/ 46493 h 262"/>
                <a:gd name="T10" fmla="*/ 314991 w 230"/>
                <a:gd name="T11" fmla="*/ 106131 h 262"/>
                <a:gd name="T12" fmla="*/ 287583 w 230"/>
                <a:gd name="T13" fmla="*/ 173915 h 262"/>
                <a:gd name="T14" fmla="*/ 203127 w 230"/>
                <a:gd name="T15" fmla="*/ 209762 h 262"/>
                <a:gd name="T16" fmla="*/ 236017 w 230"/>
                <a:gd name="T17" fmla="*/ 228945 h 262"/>
                <a:gd name="T18" fmla="*/ 278152 w 230"/>
                <a:gd name="T19" fmla="*/ 280468 h 262"/>
                <a:gd name="T20" fmla="*/ 346871 w 230"/>
                <a:gd name="T21" fmla="*/ 384016 h 262"/>
                <a:gd name="T22" fmla="*/ 282490 w 230"/>
                <a:gd name="T23" fmla="*/ 384016 h 262"/>
                <a:gd name="T24" fmla="*/ 228571 w 230"/>
                <a:gd name="T25" fmla="*/ 302968 h 262"/>
                <a:gd name="T26" fmla="*/ 190750 w 230"/>
                <a:gd name="T27" fmla="*/ 250391 h 262"/>
                <a:gd name="T28" fmla="*/ 165600 w 230"/>
                <a:gd name="T29" fmla="*/ 225750 h 262"/>
                <a:gd name="T30" fmla="*/ 142440 w 230"/>
                <a:gd name="T31" fmla="*/ 215756 h 262"/>
                <a:gd name="T32" fmla="*/ 113168 w 230"/>
                <a:gd name="T33" fmla="*/ 214245 h 262"/>
                <a:gd name="T34" fmla="*/ 52485 w 230"/>
                <a:gd name="T35" fmla="*/ 214245 h 262"/>
                <a:gd name="T36" fmla="*/ 52485 w 230"/>
                <a:gd name="T37" fmla="*/ 384016 h 262"/>
                <a:gd name="T38" fmla="*/ 0 w 230"/>
                <a:gd name="T39" fmla="*/ 384016 h 262"/>
                <a:gd name="T40" fmla="*/ 52485 w 230"/>
                <a:gd name="T41" fmla="*/ 170403 h 262"/>
                <a:gd name="T42" fmla="*/ 164747 w 230"/>
                <a:gd name="T43" fmla="*/ 170403 h 262"/>
                <a:gd name="T44" fmla="*/ 220108 w 230"/>
                <a:gd name="T45" fmla="*/ 162117 h 262"/>
                <a:gd name="T46" fmla="*/ 250144 w 230"/>
                <a:gd name="T47" fmla="*/ 139575 h 262"/>
                <a:gd name="T48" fmla="*/ 261158 w 230"/>
                <a:gd name="T49" fmla="*/ 106131 h 262"/>
                <a:gd name="T50" fmla="*/ 241084 w 230"/>
                <a:gd name="T51" fmla="*/ 60971 h 262"/>
                <a:gd name="T52" fmla="*/ 176957 w 230"/>
                <a:gd name="T53" fmla="*/ 42664 h 262"/>
                <a:gd name="T54" fmla="*/ 52485 w 230"/>
                <a:gd name="T55" fmla="*/ 42664 h 262"/>
                <a:gd name="T56" fmla="*/ 52485 w 230"/>
                <a:gd name="T57" fmla="*/ 170403 h 2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2"/>
                <a:gd name="T89" fmla="*/ 230 w 230"/>
                <a:gd name="T90" fmla="*/ 262 h 2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2">
                  <a:moveTo>
                    <a:pt x="0" y="262"/>
                  </a:moveTo>
                  <a:cubicBezTo>
                    <a:pt x="0" y="0"/>
                    <a:pt x="0" y="0"/>
                    <a:pt x="0" y="0"/>
                  </a:cubicBezTo>
                  <a:cubicBezTo>
                    <a:pt x="116" y="0"/>
                    <a:pt x="116" y="0"/>
                    <a:pt x="116" y="0"/>
                  </a:cubicBezTo>
                  <a:cubicBezTo>
                    <a:pt x="139" y="0"/>
                    <a:pt x="157" y="3"/>
                    <a:pt x="169" y="7"/>
                  </a:cubicBezTo>
                  <a:cubicBezTo>
                    <a:pt x="181" y="12"/>
                    <a:pt x="191" y="20"/>
                    <a:pt x="198" y="32"/>
                  </a:cubicBezTo>
                  <a:cubicBezTo>
                    <a:pt x="205" y="44"/>
                    <a:pt x="209" y="57"/>
                    <a:pt x="209" y="72"/>
                  </a:cubicBezTo>
                  <a:cubicBezTo>
                    <a:pt x="209" y="90"/>
                    <a:pt x="203" y="106"/>
                    <a:pt x="191" y="119"/>
                  </a:cubicBezTo>
                  <a:cubicBezTo>
                    <a:pt x="179" y="131"/>
                    <a:pt x="160" y="139"/>
                    <a:pt x="135" y="143"/>
                  </a:cubicBezTo>
                  <a:cubicBezTo>
                    <a:pt x="144" y="147"/>
                    <a:pt x="151" y="151"/>
                    <a:pt x="156" y="156"/>
                  </a:cubicBezTo>
                  <a:cubicBezTo>
                    <a:pt x="166" y="165"/>
                    <a:pt x="176" y="177"/>
                    <a:pt x="185" y="191"/>
                  </a:cubicBezTo>
                  <a:cubicBezTo>
                    <a:pt x="230" y="262"/>
                    <a:pt x="230" y="262"/>
                    <a:pt x="230" y="262"/>
                  </a:cubicBezTo>
                  <a:cubicBezTo>
                    <a:pt x="187" y="262"/>
                    <a:pt x="187" y="262"/>
                    <a:pt x="187" y="262"/>
                  </a:cubicBezTo>
                  <a:cubicBezTo>
                    <a:pt x="152" y="207"/>
                    <a:pt x="152" y="207"/>
                    <a:pt x="152" y="207"/>
                  </a:cubicBezTo>
                  <a:cubicBezTo>
                    <a:pt x="142" y="192"/>
                    <a:pt x="134" y="180"/>
                    <a:pt x="127" y="171"/>
                  </a:cubicBezTo>
                  <a:cubicBezTo>
                    <a:pt x="121" y="163"/>
                    <a:pt x="115" y="157"/>
                    <a:pt x="110" y="154"/>
                  </a:cubicBezTo>
                  <a:cubicBezTo>
                    <a:pt x="105" y="150"/>
                    <a:pt x="99" y="148"/>
                    <a:pt x="94" y="147"/>
                  </a:cubicBezTo>
                  <a:cubicBezTo>
                    <a:pt x="90" y="146"/>
                    <a:pt x="84" y="146"/>
                    <a:pt x="75" y="146"/>
                  </a:cubicBezTo>
                  <a:cubicBezTo>
                    <a:pt x="35" y="146"/>
                    <a:pt x="35" y="146"/>
                    <a:pt x="35" y="146"/>
                  </a:cubicBezTo>
                  <a:cubicBezTo>
                    <a:pt x="35" y="262"/>
                    <a:pt x="35" y="262"/>
                    <a:pt x="35" y="262"/>
                  </a:cubicBezTo>
                  <a:lnTo>
                    <a:pt x="0" y="262"/>
                  </a:lnTo>
                  <a:close/>
                  <a:moveTo>
                    <a:pt x="35" y="116"/>
                  </a:moveTo>
                  <a:cubicBezTo>
                    <a:pt x="109" y="116"/>
                    <a:pt x="109" y="116"/>
                    <a:pt x="109" y="116"/>
                  </a:cubicBezTo>
                  <a:cubicBezTo>
                    <a:pt x="125" y="116"/>
                    <a:pt x="137" y="114"/>
                    <a:pt x="146" y="111"/>
                  </a:cubicBezTo>
                  <a:cubicBezTo>
                    <a:pt x="155" y="108"/>
                    <a:pt x="162" y="102"/>
                    <a:pt x="166" y="95"/>
                  </a:cubicBezTo>
                  <a:cubicBezTo>
                    <a:pt x="171" y="88"/>
                    <a:pt x="173" y="80"/>
                    <a:pt x="173" y="72"/>
                  </a:cubicBezTo>
                  <a:cubicBezTo>
                    <a:pt x="173" y="59"/>
                    <a:pt x="169" y="49"/>
                    <a:pt x="160" y="41"/>
                  </a:cubicBezTo>
                  <a:cubicBezTo>
                    <a:pt x="151" y="33"/>
                    <a:pt x="137" y="29"/>
                    <a:pt x="117" y="29"/>
                  </a:cubicBezTo>
                  <a:cubicBezTo>
                    <a:pt x="35" y="29"/>
                    <a:pt x="35" y="29"/>
                    <a:pt x="35" y="29"/>
                  </a:cubicBezTo>
                  <a:lnTo>
                    <a:pt x="35" y="11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2" name="Freeform 571"/>
            <p:cNvSpPr>
              <a:spLocks noEditPoints="1"/>
            </p:cNvSpPr>
            <p:nvPr/>
          </p:nvSpPr>
          <p:spPr bwMode="auto">
            <a:xfrm>
              <a:off x="12030" y="5780"/>
              <a:ext cx="293" cy="355"/>
            </a:xfrm>
            <a:custGeom>
              <a:avLst/>
              <a:gdLst>
                <a:gd name="T0" fmla="*/ 0 w 216"/>
                <a:gd name="T1" fmla="*/ 384016 h 262"/>
                <a:gd name="T2" fmla="*/ 0 w 216"/>
                <a:gd name="T3" fmla="*/ 0 h 262"/>
                <a:gd name="T4" fmla="*/ 135020 w 216"/>
                <a:gd name="T5" fmla="*/ 0 h 262"/>
                <a:gd name="T6" fmla="*/ 204582 w 216"/>
                <a:gd name="T7" fmla="*/ 5367 h 262"/>
                <a:gd name="T8" fmla="*/ 262471 w 216"/>
                <a:gd name="T9" fmla="*/ 33450 h 262"/>
                <a:gd name="T10" fmla="*/ 309871 w 216"/>
                <a:gd name="T11" fmla="*/ 98195 h 262"/>
                <a:gd name="T12" fmla="*/ 325531 w 216"/>
                <a:gd name="T13" fmla="*/ 189735 h 262"/>
                <a:gd name="T14" fmla="*/ 314887 w 216"/>
                <a:gd name="T15" fmla="*/ 267582 h 262"/>
                <a:gd name="T16" fmla="*/ 287444 w 216"/>
                <a:gd name="T17" fmla="*/ 322274 h 262"/>
                <a:gd name="T18" fmla="*/ 252182 w 216"/>
                <a:gd name="T19" fmla="*/ 357726 h 262"/>
                <a:gd name="T20" fmla="*/ 204582 w 216"/>
                <a:gd name="T21" fmla="*/ 377295 h 262"/>
                <a:gd name="T22" fmla="*/ 142410 w 216"/>
                <a:gd name="T23" fmla="*/ 384016 h 262"/>
                <a:gd name="T24" fmla="*/ 0 w 216"/>
                <a:gd name="T25" fmla="*/ 384016 h 262"/>
                <a:gd name="T26" fmla="*/ 52438 w 216"/>
                <a:gd name="T27" fmla="*/ 339003 h 262"/>
                <a:gd name="T28" fmla="*/ 135020 w 216"/>
                <a:gd name="T29" fmla="*/ 339003 h 262"/>
                <a:gd name="T30" fmla="*/ 197527 w 216"/>
                <a:gd name="T31" fmla="*/ 330976 h 262"/>
                <a:gd name="T32" fmla="*/ 232135 w 216"/>
                <a:gd name="T33" fmla="*/ 310500 h 262"/>
                <a:gd name="T34" fmla="*/ 261100 w 216"/>
                <a:gd name="T35" fmla="*/ 262489 h 262"/>
                <a:gd name="T36" fmla="*/ 270657 w 216"/>
                <a:gd name="T37" fmla="*/ 189119 h 262"/>
                <a:gd name="T38" fmla="*/ 252182 w 216"/>
                <a:gd name="T39" fmla="*/ 96663 h 262"/>
                <a:gd name="T40" fmla="*/ 202167 w 216"/>
                <a:gd name="T41" fmla="*/ 54240 h 262"/>
                <a:gd name="T42" fmla="*/ 133662 w 216"/>
                <a:gd name="T43" fmla="*/ 45323 h 262"/>
                <a:gd name="T44" fmla="*/ 52438 w 216"/>
                <a:gd name="T45" fmla="*/ 45323 h 262"/>
                <a:gd name="T46" fmla="*/ 52438 w 216"/>
                <a:gd name="T47" fmla="*/ 339003 h 2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6"/>
                <a:gd name="T73" fmla="*/ 0 h 262"/>
                <a:gd name="T74" fmla="*/ 216 w 216"/>
                <a:gd name="T75" fmla="*/ 262 h 2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6" h="262">
                  <a:moveTo>
                    <a:pt x="0" y="262"/>
                  </a:moveTo>
                  <a:cubicBezTo>
                    <a:pt x="0" y="0"/>
                    <a:pt x="0" y="0"/>
                    <a:pt x="0" y="0"/>
                  </a:cubicBezTo>
                  <a:cubicBezTo>
                    <a:pt x="90" y="0"/>
                    <a:pt x="90" y="0"/>
                    <a:pt x="90" y="0"/>
                  </a:cubicBezTo>
                  <a:cubicBezTo>
                    <a:pt x="110" y="0"/>
                    <a:pt x="126" y="2"/>
                    <a:pt x="136" y="4"/>
                  </a:cubicBezTo>
                  <a:cubicBezTo>
                    <a:pt x="151" y="8"/>
                    <a:pt x="164" y="14"/>
                    <a:pt x="175" y="23"/>
                  </a:cubicBezTo>
                  <a:cubicBezTo>
                    <a:pt x="189" y="34"/>
                    <a:pt x="199" y="49"/>
                    <a:pt x="206" y="67"/>
                  </a:cubicBezTo>
                  <a:cubicBezTo>
                    <a:pt x="213" y="86"/>
                    <a:pt x="216" y="106"/>
                    <a:pt x="216" y="130"/>
                  </a:cubicBezTo>
                  <a:cubicBezTo>
                    <a:pt x="216" y="149"/>
                    <a:pt x="214" y="167"/>
                    <a:pt x="209" y="182"/>
                  </a:cubicBezTo>
                  <a:cubicBezTo>
                    <a:pt x="204" y="198"/>
                    <a:pt x="198" y="210"/>
                    <a:pt x="191" y="220"/>
                  </a:cubicBezTo>
                  <a:cubicBezTo>
                    <a:pt x="184" y="230"/>
                    <a:pt x="176" y="238"/>
                    <a:pt x="167" y="244"/>
                  </a:cubicBezTo>
                  <a:cubicBezTo>
                    <a:pt x="159" y="250"/>
                    <a:pt x="148" y="254"/>
                    <a:pt x="136" y="257"/>
                  </a:cubicBezTo>
                  <a:cubicBezTo>
                    <a:pt x="124" y="260"/>
                    <a:pt x="110" y="262"/>
                    <a:pt x="94" y="262"/>
                  </a:cubicBezTo>
                  <a:lnTo>
                    <a:pt x="0" y="262"/>
                  </a:lnTo>
                  <a:close/>
                  <a:moveTo>
                    <a:pt x="35" y="231"/>
                  </a:moveTo>
                  <a:cubicBezTo>
                    <a:pt x="90" y="231"/>
                    <a:pt x="90" y="231"/>
                    <a:pt x="90" y="231"/>
                  </a:cubicBezTo>
                  <a:cubicBezTo>
                    <a:pt x="108" y="231"/>
                    <a:pt x="121" y="229"/>
                    <a:pt x="131" y="226"/>
                  </a:cubicBezTo>
                  <a:cubicBezTo>
                    <a:pt x="141" y="223"/>
                    <a:pt x="148" y="218"/>
                    <a:pt x="154" y="212"/>
                  </a:cubicBezTo>
                  <a:cubicBezTo>
                    <a:pt x="163" y="204"/>
                    <a:pt x="169" y="193"/>
                    <a:pt x="173" y="179"/>
                  </a:cubicBezTo>
                  <a:cubicBezTo>
                    <a:pt x="178" y="166"/>
                    <a:pt x="180" y="149"/>
                    <a:pt x="180" y="129"/>
                  </a:cubicBezTo>
                  <a:cubicBezTo>
                    <a:pt x="180" y="102"/>
                    <a:pt x="176" y="81"/>
                    <a:pt x="167" y="66"/>
                  </a:cubicBezTo>
                  <a:cubicBezTo>
                    <a:pt x="158" y="51"/>
                    <a:pt x="147" y="42"/>
                    <a:pt x="134" y="37"/>
                  </a:cubicBezTo>
                  <a:cubicBezTo>
                    <a:pt x="125" y="33"/>
                    <a:pt x="110" y="31"/>
                    <a:pt x="89" y="31"/>
                  </a:cubicBezTo>
                  <a:cubicBezTo>
                    <a:pt x="35" y="31"/>
                    <a:pt x="35" y="31"/>
                    <a:pt x="35" y="31"/>
                  </a:cubicBezTo>
                  <a:lnTo>
                    <a:pt x="35" y="23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3" name="Rectangle 572"/>
            <p:cNvSpPr>
              <a:spLocks noChangeArrowheads="1"/>
            </p:cNvSpPr>
            <p:nvPr/>
          </p:nvSpPr>
          <p:spPr bwMode="auto">
            <a:xfrm>
              <a:off x="12365" y="5984"/>
              <a:ext cx="133" cy="44"/>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4" name="Freeform 573"/>
            <p:cNvSpPr>
              <a:spLocks/>
            </p:cNvSpPr>
            <p:nvPr/>
          </p:nvSpPr>
          <p:spPr bwMode="auto">
            <a:xfrm>
              <a:off x="12525" y="5780"/>
              <a:ext cx="281" cy="355"/>
            </a:xfrm>
            <a:custGeom>
              <a:avLst/>
              <a:gdLst>
                <a:gd name="T0" fmla="*/ 117 w 281"/>
                <a:gd name="T1" fmla="*/ 355 h 355"/>
                <a:gd name="T2" fmla="*/ 117 w 281"/>
                <a:gd name="T3" fmla="*/ 42 h 355"/>
                <a:gd name="T4" fmla="*/ 0 w 281"/>
                <a:gd name="T5" fmla="*/ 42 h 355"/>
                <a:gd name="T6" fmla="*/ 0 w 281"/>
                <a:gd name="T7" fmla="*/ 0 h 355"/>
                <a:gd name="T8" fmla="*/ 281 w 281"/>
                <a:gd name="T9" fmla="*/ 0 h 355"/>
                <a:gd name="T10" fmla="*/ 281 w 281"/>
                <a:gd name="T11" fmla="*/ 42 h 355"/>
                <a:gd name="T12" fmla="*/ 164 w 281"/>
                <a:gd name="T13" fmla="*/ 42 h 355"/>
                <a:gd name="T14" fmla="*/ 164 w 281"/>
                <a:gd name="T15" fmla="*/ 355 h 355"/>
                <a:gd name="T16" fmla="*/ 117 w 281"/>
                <a:gd name="T17" fmla="*/ 355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5"/>
                <a:gd name="T29" fmla="*/ 281 w 281"/>
                <a:gd name="T30" fmla="*/ 355 h 3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5">
                  <a:moveTo>
                    <a:pt x="117" y="355"/>
                  </a:moveTo>
                  <a:lnTo>
                    <a:pt x="117" y="42"/>
                  </a:lnTo>
                  <a:lnTo>
                    <a:pt x="0" y="42"/>
                  </a:lnTo>
                  <a:lnTo>
                    <a:pt x="0" y="0"/>
                  </a:lnTo>
                  <a:lnTo>
                    <a:pt x="281" y="0"/>
                  </a:lnTo>
                  <a:lnTo>
                    <a:pt x="281" y="42"/>
                  </a:lnTo>
                  <a:lnTo>
                    <a:pt x="164" y="42"/>
                  </a:lnTo>
                  <a:lnTo>
                    <a:pt x="164" y="355"/>
                  </a:lnTo>
                  <a:lnTo>
                    <a:pt x="117"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5" name="Freeform 574"/>
            <p:cNvSpPr>
              <a:spLocks/>
            </p:cNvSpPr>
            <p:nvPr/>
          </p:nvSpPr>
          <p:spPr bwMode="auto">
            <a:xfrm>
              <a:off x="12856" y="5780"/>
              <a:ext cx="278" cy="355"/>
            </a:xfrm>
            <a:custGeom>
              <a:avLst/>
              <a:gdLst>
                <a:gd name="T0" fmla="*/ 0 w 278"/>
                <a:gd name="T1" fmla="*/ 355 h 355"/>
                <a:gd name="T2" fmla="*/ 0 w 278"/>
                <a:gd name="T3" fmla="*/ 0 h 355"/>
                <a:gd name="T4" fmla="*/ 48 w 278"/>
                <a:gd name="T5" fmla="*/ 0 h 355"/>
                <a:gd name="T6" fmla="*/ 48 w 278"/>
                <a:gd name="T7" fmla="*/ 146 h 355"/>
                <a:gd name="T8" fmla="*/ 231 w 278"/>
                <a:gd name="T9" fmla="*/ 146 h 355"/>
                <a:gd name="T10" fmla="*/ 231 w 278"/>
                <a:gd name="T11" fmla="*/ 0 h 355"/>
                <a:gd name="T12" fmla="*/ 278 w 278"/>
                <a:gd name="T13" fmla="*/ 0 h 355"/>
                <a:gd name="T14" fmla="*/ 278 w 278"/>
                <a:gd name="T15" fmla="*/ 355 h 355"/>
                <a:gd name="T16" fmla="*/ 231 w 278"/>
                <a:gd name="T17" fmla="*/ 355 h 355"/>
                <a:gd name="T18" fmla="*/ 231 w 278"/>
                <a:gd name="T19" fmla="*/ 187 h 355"/>
                <a:gd name="T20" fmla="*/ 48 w 278"/>
                <a:gd name="T21" fmla="*/ 187 h 355"/>
                <a:gd name="T22" fmla="*/ 48 w 278"/>
                <a:gd name="T23" fmla="*/ 355 h 355"/>
                <a:gd name="T24" fmla="*/ 0 w 278"/>
                <a:gd name="T25" fmla="*/ 355 h 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8"/>
                <a:gd name="T40" fmla="*/ 0 h 355"/>
                <a:gd name="T41" fmla="*/ 278 w 278"/>
                <a:gd name="T42" fmla="*/ 355 h 3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8" h="355">
                  <a:moveTo>
                    <a:pt x="0" y="355"/>
                  </a:moveTo>
                  <a:lnTo>
                    <a:pt x="0" y="0"/>
                  </a:lnTo>
                  <a:lnTo>
                    <a:pt x="48" y="0"/>
                  </a:lnTo>
                  <a:lnTo>
                    <a:pt x="48" y="146"/>
                  </a:lnTo>
                  <a:lnTo>
                    <a:pt x="231" y="146"/>
                  </a:lnTo>
                  <a:lnTo>
                    <a:pt x="231" y="0"/>
                  </a:lnTo>
                  <a:lnTo>
                    <a:pt x="278" y="0"/>
                  </a:lnTo>
                  <a:lnTo>
                    <a:pt x="278" y="355"/>
                  </a:lnTo>
                  <a:lnTo>
                    <a:pt x="231" y="355"/>
                  </a:lnTo>
                  <a:lnTo>
                    <a:pt x="231" y="187"/>
                  </a:lnTo>
                  <a:lnTo>
                    <a:pt x="48" y="187"/>
                  </a:lnTo>
                  <a:lnTo>
                    <a:pt x="48"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6" name="Rectangle 575"/>
            <p:cNvSpPr>
              <a:spLocks noChangeArrowheads="1"/>
            </p:cNvSpPr>
            <p:nvPr/>
          </p:nvSpPr>
          <p:spPr bwMode="auto">
            <a:xfrm>
              <a:off x="13220" y="5780"/>
              <a:ext cx="47" cy="35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7" name="Freeform 576"/>
            <p:cNvSpPr>
              <a:spLocks/>
            </p:cNvSpPr>
            <p:nvPr/>
          </p:nvSpPr>
          <p:spPr bwMode="auto">
            <a:xfrm>
              <a:off x="13348" y="5780"/>
              <a:ext cx="280" cy="355"/>
            </a:xfrm>
            <a:custGeom>
              <a:avLst/>
              <a:gdLst>
                <a:gd name="T0" fmla="*/ 0 w 280"/>
                <a:gd name="T1" fmla="*/ 355 h 355"/>
                <a:gd name="T2" fmla="*/ 0 w 280"/>
                <a:gd name="T3" fmla="*/ 0 h 355"/>
                <a:gd name="T4" fmla="*/ 49 w 280"/>
                <a:gd name="T5" fmla="*/ 0 h 355"/>
                <a:gd name="T6" fmla="*/ 235 w 280"/>
                <a:gd name="T7" fmla="*/ 278 h 355"/>
                <a:gd name="T8" fmla="*/ 235 w 280"/>
                <a:gd name="T9" fmla="*/ 0 h 355"/>
                <a:gd name="T10" fmla="*/ 280 w 280"/>
                <a:gd name="T11" fmla="*/ 0 h 355"/>
                <a:gd name="T12" fmla="*/ 280 w 280"/>
                <a:gd name="T13" fmla="*/ 355 h 355"/>
                <a:gd name="T14" fmla="*/ 232 w 280"/>
                <a:gd name="T15" fmla="*/ 355 h 355"/>
                <a:gd name="T16" fmla="*/ 47 w 280"/>
                <a:gd name="T17" fmla="*/ 76 h 355"/>
                <a:gd name="T18" fmla="*/ 47 w 280"/>
                <a:gd name="T19" fmla="*/ 355 h 355"/>
                <a:gd name="T20" fmla="*/ 0 w 280"/>
                <a:gd name="T21" fmla="*/ 355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0"/>
                <a:gd name="T34" fmla="*/ 0 h 355"/>
                <a:gd name="T35" fmla="*/ 280 w 280"/>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0" h="355">
                  <a:moveTo>
                    <a:pt x="0" y="355"/>
                  </a:moveTo>
                  <a:lnTo>
                    <a:pt x="0" y="0"/>
                  </a:lnTo>
                  <a:lnTo>
                    <a:pt x="49" y="0"/>
                  </a:lnTo>
                  <a:lnTo>
                    <a:pt x="235" y="278"/>
                  </a:lnTo>
                  <a:lnTo>
                    <a:pt x="235" y="0"/>
                  </a:lnTo>
                  <a:lnTo>
                    <a:pt x="280" y="0"/>
                  </a:lnTo>
                  <a:lnTo>
                    <a:pt x="280" y="355"/>
                  </a:lnTo>
                  <a:lnTo>
                    <a:pt x="232" y="355"/>
                  </a:lnTo>
                  <a:lnTo>
                    <a:pt x="47" y="76"/>
                  </a:lnTo>
                  <a:lnTo>
                    <a:pt x="47"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8" name="Freeform 577"/>
            <p:cNvSpPr>
              <a:spLocks/>
            </p:cNvSpPr>
            <p:nvPr/>
          </p:nvSpPr>
          <p:spPr bwMode="auto">
            <a:xfrm>
              <a:off x="13705" y="5780"/>
              <a:ext cx="293" cy="355"/>
            </a:xfrm>
            <a:custGeom>
              <a:avLst/>
              <a:gdLst>
                <a:gd name="T0" fmla="*/ 0 w 293"/>
                <a:gd name="T1" fmla="*/ 355 h 355"/>
                <a:gd name="T2" fmla="*/ 0 w 293"/>
                <a:gd name="T3" fmla="*/ 0 h 355"/>
                <a:gd name="T4" fmla="*/ 46 w 293"/>
                <a:gd name="T5" fmla="*/ 0 h 355"/>
                <a:gd name="T6" fmla="*/ 46 w 293"/>
                <a:gd name="T7" fmla="*/ 176 h 355"/>
                <a:gd name="T8" fmla="*/ 223 w 293"/>
                <a:gd name="T9" fmla="*/ 0 h 355"/>
                <a:gd name="T10" fmla="*/ 286 w 293"/>
                <a:gd name="T11" fmla="*/ 0 h 355"/>
                <a:gd name="T12" fmla="*/ 137 w 293"/>
                <a:gd name="T13" fmla="*/ 143 h 355"/>
                <a:gd name="T14" fmla="*/ 293 w 293"/>
                <a:gd name="T15" fmla="*/ 355 h 355"/>
                <a:gd name="T16" fmla="*/ 231 w 293"/>
                <a:gd name="T17" fmla="*/ 355 h 355"/>
                <a:gd name="T18" fmla="*/ 105 w 293"/>
                <a:gd name="T19" fmla="*/ 175 h 355"/>
                <a:gd name="T20" fmla="*/ 46 w 293"/>
                <a:gd name="T21" fmla="*/ 232 h 355"/>
                <a:gd name="T22" fmla="*/ 46 w 293"/>
                <a:gd name="T23" fmla="*/ 355 h 355"/>
                <a:gd name="T24" fmla="*/ 0 w 293"/>
                <a:gd name="T25" fmla="*/ 355 h 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3"/>
                <a:gd name="T40" fmla="*/ 0 h 355"/>
                <a:gd name="T41" fmla="*/ 293 w 293"/>
                <a:gd name="T42" fmla="*/ 355 h 3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3" h="355">
                  <a:moveTo>
                    <a:pt x="0" y="355"/>
                  </a:moveTo>
                  <a:lnTo>
                    <a:pt x="0" y="0"/>
                  </a:lnTo>
                  <a:lnTo>
                    <a:pt x="46" y="0"/>
                  </a:lnTo>
                  <a:lnTo>
                    <a:pt x="46" y="176"/>
                  </a:lnTo>
                  <a:lnTo>
                    <a:pt x="223" y="0"/>
                  </a:lnTo>
                  <a:lnTo>
                    <a:pt x="286" y="0"/>
                  </a:lnTo>
                  <a:lnTo>
                    <a:pt x="137" y="143"/>
                  </a:lnTo>
                  <a:lnTo>
                    <a:pt x="293" y="355"/>
                  </a:lnTo>
                  <a:lnTo>
                    <a:pt x="231" y="355"/>
                  </a:lnTo>
                  <a:lnTo>
                    <a:pt x="105" y="175"/>
                  </a:lnTo>
                  <a:lnTo>
                    <a:pt x="46" y="232"/>
                  </a:lnTo>
                  <a:lnTo>
                    <a:pt x="46"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69" name="Rectangle 578"/>
            <p:cNvSpPr>
              <a:spLocks noChangeArrowheads="1"/>
            </p:cNvSpPr>
            <p:nvPr/>
          </p:nvSpPr>
          <p:spPr bwMode="auto">
            <a:xfrm>
              <a:off x="14046" y="5780"/>
              <a:ext cx="46" cy="35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0" name="Freeform 579"/>
            <p:cNvSpPr>
              <a:spLocks/>
            </p:cNvSpPr>
            <p:nvPr/>
          </p:nvSpPr>
          <p:spPr bwMode="auto">
            <a:xfrm>
              <a:off x="14175" y="5780"/>
              <a:ext cx="278" cy="355"/>
            </a:xfrm>
            <a:custGeom>
              <a:avLst/>
              <a:gdLst>
                <a:gd name="T0" fmla="*/ 0 w 278"/>
                <a:gd name="T1" fmla="*/ 355 h 355"/>
                <a:gd name="T2" fmla="*/ 0 w 278"/>
                <a:gd name="T3" fmla="*/ 0 h 355"/>
                <a:gd name="T4" fmla="*/ 47 w 278"/>
                <a:gd name="T5" fmla="*/ 0 h 355"/>
                <a:gd name="T6" fmla="*/ 233 w 278"/>
                <a:gd name="T7" fmla="*/ 278 h 355"/>
                <a:gd name="T8" fmla="*/ 233 w 278"/>
                <a:gd name="T9" fmla="*/ 0 h 355"/>
                <a:gd name="T10" fmla="*/ 278 w 278"/>
                <a:gd name="T11" fmla="*/ 0 h 355"/>
                <a:gd name="T12" fmla="*/ 278 w 278"/>
                <a:gd name="T13" fmla="*/ 355 h 355"/>
                <a:gd name="T14" fmla="*/ 230 w 278"/>
                <a:gd name="T15" fmla="*/ 355 h 355"/>
                <a:gd name="T16" fmla="*/ 44 w 278"/>
                <a:gd name="T17" fmla="*/ 76 h 355"/>
                <a:gd name="T18" fmla="*/ 44 w 278"/>
                <a:gd name="T19" fmla="*/ 355 h 355"/>
                <a:gd name="T20" fmla="*/ 0 w 278"/>
                <a:gd name="T21" fmla="*/ 355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8"/>
                <a:gd name="T34" fmla="*/ 0 h 355"/>
                <a:gd name="T35" fmla="*/ 278 w 278"/>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8" h="355">
                  <a:moveTo>
                    <a:pt x="0" y="355"/>
                  </a:moveTo>
                  <a:lnTo>
                    <a:pt x="0" y="0"/>
                  </a:lnTo>
                  <a:lnTo>
                    <a:pt x="47" y="0"/>
                  </a:lnTo>
                  <a:lnTo>
                    <a:pt x="233" y="278"/>
                  </a:lnTo>
                  <a:lnTo>
                    <a:pt x="233" y="0"/>
                  </a:lnTo>
                  <a:lnTo>
                    <a:pt x="278" y="0"/>
                  </a:lnTo>
                  <a:lnTo>
                    <a:pt x="278" y="355"/>
                  </a:lnTo>
                  <a:lnTo>
                    <a:pt x="230" y="355"/>
                  </a:lnTo>
                  <a:lnTo>
                    <a:pt x="44" y="76"/>
                  </a:lnTo>
                  <a:lnTo>
                    <a:pt x="44" y="355"/>
                  </a:lnTo>
                  <a:lnTo>
                    <a:pt x="0" y="3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71" name="Freeform 580"/>
            <p:cNvSpPr>
              <a:spLocks/>
            </p:cNvSpPr>
            <p:nvPr/>
          </p:nvSpPr>
          <p:spPr bwMode="auto">
            <a:xfrm>
              <a:off x="14520" y="5774"/>
              <a:ext cx="327" cy="366"/>
            </a:xfrm>
            <a:custGeom>
              <a:avLst/>
              <a:gdLst>
                <a:gd name="T0" fmla="*/ 199275 w 241"/>
                <a:gd name="T1" fmla="*/ 242293 h 270"/>
                <a:gd name="T2" fmla="*/ 199275 w 241"/>
                <a:gd name="T3" fmla="*/ 197373 h 270"/>
                <a:gd name="T4" fmla="*/ 365748 w 241"/>
                <a:gd name="T5" fmla="*/ 195905 h 270"/>
                <a:gd name="T6" fmla="*/ 365748 w 241"/>
                <a:gd name="T7" fmla="*/ 338455 h 270"/>
                <a:gd name="T8" fmla="*/ 285883 w 241"/>
                <a:gd name="T9" fmla="*/ 384979 h 270"/>
                <a:gd name="T10" fmla="*/ 200800 w 241"/>
                <a:gd name="T11" fmla="*/ 399898 h 270"/>
                <a:gd name="T12" fmla="*/ 95057 w 241"/>
                <a:gd name="T13" fmla="*/ 376157 h 270"/>
                <a:gd name="T14" fmla="*/ 25110 w 241"/>
                <a:gd name="T15" fmla="*/ 304786 h 270"/>
                <a:gd name="T16" fmla="*/ 0 w 241"/>
                <a:gd name="T17" fmla="*/ 201089 h 270"/>
                <a:gd name="T18" fmla="*/ 25110 w 241"/>
                <a:gd name="T19" fmla="*/ 95747 h 270"/>
                <a:gd name="T20" fmla="*/ 94001 w 241"/>
                <a:gd name="T21" fmla="*/ 24765 h 270"/>
                <a:gd name="T22" fmla="*/ 199275 w 241"/>
                <a:gd name="T23" fmla="*/ 0 h 270"/>
                <a:gd name="T24" fmla="*/ 275939 w 241"/>
                <a:gd name="T25" fmla="*/ 13477 h 270"/>
                <a:gd name="T26" fmla="*/ 330708 w 241"/>
                <a:gd name="T27" fmla="*/ 51850 h 270"/>
                <a:gd name="T28" fmla="*/ 360183 w 241"/>
                <a:gd name="T29" fmla="*/ 113583 h 270"/>
                <a:gd name="T30" fmla="*/ 313167 w 241"/>
                <a:gd name="T31" fmla="*/ 128391 h 270"/>
                <a:gd name="T32" fmla="*/ 291102 w 241"/>
                <a:gd name="T33" fmla="*/ 81935 h 270"/>
                <a:gd name="T34" fmla="*/ 253382 w 241"/>
                <a:gd name="T35" fmla="*/ 53079 h 270"/>
                <a:gd name="T36" fmla="*/ 199275 w 241"/>
                <a:gd name="T37" fmla="*/ 45506 h 270"/>
                <a:gd name="T38" fmla="*/ 136546 w 241"/>
                <a:gd name="T39" fmla="*/ 54550 h 270"/>
                <a:gd name="T40" fmla="*/ 94001 w 241"/>
                <a:gd name="T41" fmla="*/ 83619 h 270"/>
                <a:gd name="T42" fmla="*/ 68670 w 241"/>
                <a:gd name="T43" fmla="*/ 120917 h 270"/>
                <a:gd name="T44" fmla="*/ 52598 w 241"/>
                <a:gd name="T45" fmla="*/ 199286 h 270"/>
                <a:gd name="T46" fmla="*/ 71367 w 241"/>
                <a:gd name="T47" fmla="*/ 286150 h 270"/>
                <a:gd name="T48" fmla="*/ 124515 w 241"/>
                <a:gd name="T49" fmla="*/ 337380 h 270"/>
                <a:gd name="T50" fmla="*/ 199275 w 241"/>
                <a:gd name="T51" fmla="*/ 354152 h 270"/>
                <a:gd name="T52" fmla="*/ 265456 w 241"/>
                <a:gd name="T53" fmla="*/ 340812 h 270"/>
                <a:gd name="T54" fmla="*/ 315807 w 241"/>
                <a:gd name="T55" fmla="*/ 313330 h 270"/>
                <a:gd name="T56" fmla="*/ 315807 w 241"/>
                <a:gd name="T57" fmla="*/ 242293 h 270"/>
                <a:gd name="T58" fmla="*/ 199275 w 241"/>
                <a:gd name="T59" fmla="*/ 242293 h 27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270"/>
                <a:gd name="T92" fmla="*/ 241 w 241"/>
                <a:gd name="T93" fmla="*/ 270 h 27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270">
                  <a:moveTo>
                    <a:pt x="131" y="163"/>
                  </a:moveTo>
                  <a:cubicBezTo>
                    <a:pt x="131" y="133"/>
                    <a:pt x="131" y="133"/>
                    <a:pt x="131" y="133"/>
                  </a:cubicBezTo>
                  <a:cubicBezTo>
                    <a:pt x="241" y="132"/>
                    <a:pt x="241" y="132"/>
                    <a:pt x="241" y="132"/>
                  </a:cubicBezTo>
                  <a:cubicBezTo>
                    <a:pt x="241" y="229"/>
                    <a:pt x="241" y="229"/>
                    <a:pt x="241" y="229"/>
                  </a:cubicBezTo>
                  <a:cubicBezTo>
                    <a:pt x="224" y="243"/>
                    <a:pt x="207" y="253"/>
                    <a:pt x="189" y="260"/>
                  </a:cubicBezTo>
                  <a:cubicBezTo>
                    <a:pt x="171" y="267"/>
                    <a:pt x="152" y="270"/>
                    <a:pt x="133" y="270"/>
                  </a:cubicBezTo>
                  <a:cubicBezTo>
                    <a:pt x="108" y="270"/>
                    <a:pt x="84" y="265"/>
                    <a:pt x="63" y="254"/>
                  </a:cubicBezTo>
                  <a:cubicBezTo>
                    <a:pt x="42" y="243"/>
                    <a:pt x="27" y="227"/>
                    <a:pt x="16" y="206"/>
                  </a:cubicBezTo>
                  <a:cubicBezTo>
                    <a:pt x="5" y="185"/>
                    <a:pt x="0" y="162"/>
                    <a:pt x="0" y="136"/>
                  </a:cubicBezTo>
                  <a:cubicBezTo>
                    <a:pt x="0" y="111"/>
                    <a:pt x="5" y="87"/>
                    <a:pt x="16" y="65"/>
                  </a:cubicBezTo>
                  <a:cubicBezTo>
                    <a:pt x="26" y="43"/>
                    <a:pt x="42" y="27"/>
                    <a:pt x="62" y="16"/>
                  </a:cubicBezTo>
                  <a:cubicBezTo>
                    <a:pt x="82" y="5"/>
                    <a:pt x="105" y="0"/>
                    <a:pt x="131" y="0"/>
                  </a:cubicBezTo>
                  <a:cubicBezTo>
                    <a:pt x="149" y="0"/>
                    <a:pt x="167" y="3"/>
                    <a:pt x="182" y="9"/>
                  </a:cubicBezTo>
                  <a:cubicBezTo>
                    <a:pt x="197" y="15"/>
                    <a:pt x="209" y="24"/>
                    <a:pt x="218" y="35"/>
                  </a:cubicBezTo>
                  <a:cubicBezTo>
                    <a:pt x="226" y="46"/>
                    <a:pt x="233" y="60"/>
                    <a:pt x="237" y="77"/>
                  </a:cubicBezTo>
                  <a:cubicBezTo>
                    <a:pt x="206" y="86"/>
                    <a:pt x="206" y="86"/>
                    <a:pt x="206" y="86"/>
                  </a:cubicBezTo>
                  <a:cubicBezTo>
                    <a:pt x="202" y="73"/>
                    <a:pt x="198" y="62"/>
                    <a:pt x="192" y="55"/>
                  </a:cubicBezTo>
                  <a:cubicBezTo>
                    <a:pt x="186" y="47"/>
                    <a:pt x="178" y="41"/>
                    <a:pt x="167" y="36"/>
                  </a:cubicBezTo>
                  <a:cubicBezTo>
                    <a:pt x="156" y="32"/>
                    <a:pt x="144" y="30"/>
                    <a:pt x="131" y="30"/>
                  </a:cubicBezTo>
                  <a:cubicBezTo>
                    <a:pt x="115" y="30"/>
                    <a:pt x="101" y="32"/>
                    <a:pt x="90" y="37"/>
                  </a:cubicBezTo>
                  <a:cubicBezTo>
                    <a:pt x="78" y="42"/>
                    <a:pt x="69" y="48"/>
                    <a:pt x="62" y="56"/>
                  </a:cubicBezTo>
                  <a:cubicBezTo>
                    <a:pt x="55" y="64"/>
                    <a:pt x="49" y="72"/>
                    <a:pt x="45" y="82"/>
                  </a:cubicBezTo>
                  <a:cubicBezTo>
                    <a:pt x="39" y="98"/>
                    <a:pt x="35" y="115"/>
                    <a:pt x="35" y="134"/>
                  </a:cubicBezTo>
                  <a:cubicBezTo>
                    <a:pt x="35" y="157"/>
                    <a:pt x="39" y="177"/>
                    <a:pt x="47" y="193"/>
                  </a:cubicBezTo>
                  <a:cubicBezTo>
                    <a:pt x="55" y="208"/>
                    <a:pt x="67" y="220"/>
                    <a:pt x="82" y="227"/>
                  </a:cubicBezTo>
                  <a:cubicBezTo>
                    <a:pt x="98" y="235"/>
                    <a:pt x="114" y="239"/>
                    <a:pt x="131" y="239"/>
                  </a:cubicBezTo>
                  <a:cubicBezTo>
                    <a:pt x="146" y="239"/>
                    <a:pt x="161" y="236"/>
                    <a:pt x="175" y="230"/>
                  </a:cubicBezTo>
                  <a:cubicBezTo>
                    <a:pt x="189" y="224"/>
                    <a:pt x="200" y="218"/>
                    <a:pt x="208" y="212"/>
                  </a:cubicBezTo>
                  <a:cubicBezTo>
                    <a:pt x="208" y="163"/>
                    <a:pt x="208" y="163"/>
                    <a:pt x="208" y="163"/>
                  </a:cubicBezTo>
                  <a:lnTo>
                    <a:pt x="131" y="16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7" name="Group 581"/>
          <p:cNvGrpSpPr>
            <a:grpSpLocks/>
          </p:cNvGrpSpPr>
          <p:nvPr/>
        </p:nvGrpSpPr>
        <p:grpSpPr bwMode="auto">
          <a:xfrm>
            <a:off x="3880933" y="3626061"/>
            <a:ext cx="1992252" cy="167879"/>
            <a:chOff x="1715" y="6052"/>
            <a:chExt cx="6385" cy="539"/>
          </a:xfrm>
        </p:grpSpPr>
        <p:sp>
          <p:nvSpPr>
            <p:cNvPr id="8343" name="Freeform 582"/>
            <p:cNvSpPr>
              <a:spLocks noEditPoints="1"/>
            </p:cNvSpPr>
            <p:nvPr/>
          </p:nvSpPr>
          <p:spPr bwMode="auto">
            <a:xfrm>
              <a:off x="1715" y="6062"/>
              <a:ext cx="392" cy="521"/>
            </a:xfrm>
            <a:custGeom>
              <a:avLst/>
              <a:gdLst>
                <a:gd name="T0" fmla="*/ 0 w 289"/>
                <a:gd name="T1" fmla="*/ 581245 h 384"/>
                <a:gd name="T2" fmla="*/ 0 w 289"/>
                <a:gd name="T3" fmla="*/ 0 h 384"/>
                <a:gd name="T4" fmla="*/ 215901 w 289"/>
                <a:gd name="T5" fmla="*/ 0 h 384"/>
                <a:gd name="T6" fmla="*/ 321340 w 289"/>
                <a:gd name="T7" fmla="*/ 18477 h 384"/>
                <a:gd name="T8" fmla="*/ 385214 w 289"/>
                <a:gd name="T9" fmla="*/ 71323 h 384"/>
                <a:gd name="T10" fmla="*/ 408103 w 289"/>
                <a:gd name="T11" fmla="*/ 147819 h 384"/>
                <a:gd name="T12" fmla="*/ 386877 w 289"/>
                <a:gd name="T13" fmla="*/ 217991 h 384"/>
                <a:gd name="T14" fmla="*/ 326223 w 289"/>
                <a:gd name="T15" fmla="*/ 272110 h 384"/>
                <a:gd name="T16" fmla="*/ 408103 w 289"/>
                <a:gd name="T17" fmla="*/ 323058 h 384"/>
                <a:gd name="T18" fmla="*/ 435066 w 289"/>
                <a:gd name="T19" fmla="*/ 412367 h 384"/>
                <a:gd name="T20" fmla="*/ 417650 w 289"/>
                <a:gd name="T21" fmla="*/ 488509 h 384"/>
                <a:gd name="T22" fmla="*/ 376121 w 289"/>
                <a:gd name="T23" fmla="*/ 542065 h 384"/>
                <a:gd name="T24" fmla="*/ 313189 w 289"/>
                <a:gd name="T25" fmla="*/ 571461 h 384"/>
                <a:gd name="T26" fmla="*/ 219803 w 289"/>
                <a:gd name="T27" fmla="*/ 581245 h 384"/>
                <a:gd name="T28" fmla="*/ 0 w 289"/>
                <a:gd name="T29" fmla="*/ 581245 h 384"/>
                <a:gd name="T30" fmla="*/ 75543 w 289"/>
                <a:gd name="T31" fmla="*/ 243557 h 384"/>
                <a:gd name="T32" fmla="*/ 199382 w 289"/>
                <a:gd name="T33" fmla="*/ 243557 h 384"/>
                <a:gd name="T34" fmla="*/ 273809 w 289"/>
                <a:gd name="T35" fmla="*/ 238079 h 384"/>
                <a:gd name="T36" fmla="*/ 316897 w 289"/>
                <a:gd name="T37" fmla="*/ 209215 h 384"/>
                <a:gd name="T38" fmla="*/ 332728 w 289"/>
                <a:gd name="T39" fmla="*/ 156730 h 384"/>
                <a:gd name="T40" fmla="*/ 319301 w 289"/>
                <a:gd name="T41" fmla="*/ 106125 h 384"/>
                <a:gd name="T42" fmla="*/ 277776 w 289"/>
                <a:gd name="T43" fmla="*/ 77668 h 384"/>
                <a:gd name="T44" fmla="*/ 190444 w 289"/>
                <a:gd name="T45" fmla="*/ 68631 h 384"/>
                <a:gd name="T46" fmla="*/ 75543 w 289"/>
                <a:gd name="T47" fmla="*/ 68631 h 384"/>
                <a:gd name="T48" fmla="*/ 75543 w 289"/>
                <a:gd name="T49" fmla="*/ 243557 h 384"/>
                <a:gd name="T50" fmla="*/ 75543 w 289"/>
                <a:gd name="T51" fmla="*/ 512146 h 384"/>
                <a:gd name="T52" fmla="*/ 219803 w 289"/>
                <a:gd name="T53" fmla="*/ 512146 h 384"/>
                <a:gd name="T54" fmla="*/ 270442 w 289"/>
                <a:gd name="T55" fmla="*/ 509649 h 384"/>
                <a:gd name="T56" fmla="*/ 316367 w 289"/>
                <a:gd name="T57" fmla="*/ 493314 h 384"/>
                <a:gd name="T58" fmla="*/ 344837 w 289"/>
                <a:gd name="T59" fmla="*/ 462442 h 384"/>
                <a:gd name="T60" fmla="*/ 355563 w 289"/>
                <a:gd name="T61" fmla="*/ 412367 h 384"/>
                <a:gd name="T62" fmla="*/ 340097 w 289"/>
                <a:gd name="T63" fmla="*/ 355558 h 384"/>
                <a:gd name="T64" fmla="*/ 292848 w 289"/>
                <a:gd name="T65" fmla="*/ 323019 h 384"/>
                <a:gd name="T66" fmla="*/ 209375 w 289"/>
                <a:gd name="T67" fmla="*/ 311588 h 384"/>
                <a:gd name="T68" fmla="*/ 75543 w 289"/>
                <a:gd name="T69" fmla="*/ 311588 h 384"/>
                <a:gd name="T70" fmla="*/ 75543 w 289"/>
                <a:gd name="T71" fmla="*/ 512146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9"/>
                <a:gd name="T109" fmla="*/ 0 h 384"/>
                <a:gd name="T110" fmla="*/ 289 w 289"/>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9" h="384">
                  <a:moveTo>
                    <a:pt x="0" y="384"/>
                  </a:moveTo>
                  <a:cubicBezTo>
                    <a:pt x="0" y="0"/>
                    <a:pt x="0" y="0"/>
                    <a:pt x="0" y="0"/>
                  </a:cubicBezTo>
                  <a:cubicBezTo>
                    <a:pt x="144" y="0"/>
                    <a:pt x="144" y="0"/>
                    <a:pt x="144" y="0"/>
                  </a:cubicBezTo>
                  <a:cubicBezTo>
                    <a:pt x="173" y="0"/>
                    <a:pt x="196" y="4"/>
                    <a:pt x="214" y="12"/>
                  </a:cubicBezTo>
                  <a:cubicBezTo>
                    <a:pt x="232" y="19"/>
                    <a:pt x="246" y="31"/>
                    <a:pt x="256" y="47"/>
                  </a:cubicBezTo>
                  <a:cubicBezTo>
                    <a:pt x="266" y="64"/>
                    <a:pt x="271" y="80"/>
                    <a:pt x="271" y="98"/>
                  </a:cubicBezTo>
                  <a:cubicBezTo>
                    <a:pt x="271" y="115"/>
                    <a:pt x="266" y="130"/>
                    <a:pt x="257" y="144"/>
                  </a:cubicBezTo>
                  <a:cubicBezTo>
                    <a:pt x="249" y="159"/>
                    <a:pt x="235" y="171"/>
                    <a:pt x="217" y="180"/>
                  </a:cubicBezTo>
                  <a:cubicBezTo>
                    <a:pt x="240" y="186"/>
                    <a:pt x="258" y="198"/>
                    <a:pt x="271" y="214"/>
                  </a:cubicBezTo>
                  <a:cubicBezTo>
                    <a:pt x="283" y="231"/>
                    <a:pt x="289" y="250"/>
                    <a:pt x="289" y="272"/>
                  </a:cubicBezTo>
                  <a:cubicBezTo>
                    <a:pt x="289" y="290"/>
                    <a:pt x="286" y="307"/>
                    <a:pt x="278" y="323"/>
                  </a:cubicBezTo>
                  <a:cubicBezTo>
                    <a:pt x="270" y="338"/>
                    <a:pt x="261" y="350"/>
                    <a:pt x="250" y="358"/>
                  </a:cubicBezTo>
                  <a:cubicBezTo>
                    <a:pt x="239" y="367"/>
                    <a:pt x="225" y="373"/>
                    <a:pt x="208" y="377"/>
                  </a:cubicBezTo>
                  <a:cubicBezTo>
                    <a:pt x="191" y="382"/>
                    <a:pt x="170" y="384"/>
                    <a:pt x="146" y="384"/>
                  </a:cubicBezTo>
                  <a:lnTo>
                    <a:pt x="0" y="384"/>
                  </a:lnTo>
                  <a:close/>
                  <a:moveTo>
                    <a:pt x="50" y="161"/>
                  </a:moveTo>
                  <a:cubicBezTo>
                    <a:pt x="133" y="161"/>
                    <a:pt x="133" y="161"/>
                    <a:pt x="133" y="161"/>
                  </a:cubicBezTo>
                  <a:cubicBezTo>
                    <a:pt x="156" y="161"/>
                    <a:pt x="172" y="160"/>
                    <a:pt x="182" y="157"/>
                  </a:cubicBezTo>
                  <a:cubicBezTo>
                    <a:pt x="195" y="153"/>
                    <a:pt x="204" y="147"/>
                    <a:pt x="211" y="138"/>
                  </a:cubicBezTo>
                  <a:cubicBezTo>
                    <a:pt x="217" y="129"/>
                    <a:pt x="221" y="118"/>
                    <a:pt x="221" y="104"/>
                  </a:cubicBezTo>
                  <a:cubicBezTo>
                    <a:pt x="221" y="91"/>
                    <a:pt x="218" y="80"/>
                    <a:pt x="212" y="70"/>
                  </a:cubicBezTo>
                  <a:cubicBezTo>
                    <a:pt x="205" y="61"/>
                    <a:pt x="197" y="54"/>
                    <a:pt x="185" y="51"/>
                  </a:cubicBezTo>
                  <a:cubicBezTo>
                    <a:pt x="174" y="47"/>
                    <a:pt x="155" y="45"/>
                    <a:pt x="127" y="45"/>
                  </a:cubicBezTo>
                  <a:cubicBezTo>
                    <a:pt x="50" y="45"/>
                    <a:pt x="50" y="45"/>
                    <a:pt x="50" y="45"/>
                  </a:cubicBezTo>
                  <a:lnTo>
                    <a:pt x="50" y="161"/>
                  </a:lnTo>
                  <a:close/>
                  <a:moveTo>
                    <a:pt x="50" y="338"/>
                  </a:moveTo>
                  <a:cubicBezTo>
                    <a:pt x="146" y="338"/>
                    <a:pt x="146" y="338"/>
                    <a:pt x="146" y="338"/>
                  </a:cubicBezTo>
                  <a:cubicBezTo>
                    <a:pt x="162" y="338"/>
                    <a:pt x="174" y="338"/>
                    <a:pt x="180" y="337"/>
                  </a:cubicBezTo>
                  <a:cubicBezTo>
                    <a:pt x="192" y="334"/>
                    <a:pt x="202" y="331"/>
                    <a:pt x="210" y="326"/>
                  </a:cubicBezTo>
                  <a:cubicBezTo>
                    <a:pt x="218" y="321"/>
                    <a:pt x="224" y="314"/>
                    <a:pt x="229" y="305"/>
                  </a:cubicBezTo>
                  <a:cubicBezTo>
                    <a:pt x="234" y="295"/>
                    <a:pt x="237" y="285"/>
                    <a:pt x="237" y="272"/>
                  </a:cubicBezTo>
                  <a:cubicBezTo>
                    <a:pt x="237" y="258"/>
                    <a:pt x="233" y="246"/>
                    <a:pt x="226" y="235"/>
                  </a:cubicBezTo>
                  <a:cubicBezTo>
                    <a:pt x="218" y="225"/>
                    <a:pt x="208" y="217"/>
                    <a:pt x="195" y="213"/>
                  </a:cubicBezTo>
                  <a:cubicBezTo>
                    <a:pt x="182" y="209"/>
                    <a:pt x="164" y="206"/>
                    <a:pt x="139" y="206"/>
                  </a:cubicBezTo>
                  <a:cubicBezTo>
                    <a:pt x="50" y="206"/>
                    <a:pt x="50" y="206"/>
                    <a:pt x="50" y="206"/>
                  </a:cubicBezTo>
                  <a:lnTo>
                    <a:pt x="50" y="33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4" name="Freeform 583"/>
            <p:cNvSpPr>
              <a:spLocks/>
            </p:cNvSpPr>
            <p:nvPr/>
          </p:nvSpPr>
          <p:spPr bwMode="auto">
            <a:xfrm>
              <a:off x="2204" y="6062"/>
              <a:ext cx="409" cy="529"/>
            </a:xfrm>
            <a:custGeom>
              <a:avLst/>
              <a:gdLst>
                <a:gd name="T0" fmla="*/ 363625 w 302"/>
                <a:gd name="T1" fmla="*/ 0 h 390"/>
                <a:gd name="T2" fmla="*/ 437744 w 302"/>
                <a:gd name="T3" fmla="*/ 0 h 390"/>
                <a:gd name="T4" fmla="*/ 437744 w 302"/>
                <a:gd name="T5" fmla="*/ 333001 h 390"/>
                <a:gd name="T6" fmla="*/ 418534 w 302"/>
                <a:gd name="T7" fmla="*/ 472550 h 390"/>
                <a:gd name="T8" fmla="*/ 349413 w 302"/>
                <a:gd name="T9" fmla="*/ 556010 h 390"/>
                <a:gd name="T10" fmla="*/ 220669 w 302"/>
                <a:gd name="T11" fmla="*/ 587217 h 390"/>
                <a:gd name="T12" fmla="*/ 93467 w 302"/>
                <a:gd name="T13" fmla="*/ 560027 h 390"/>
                <a:gd name="T14" fmla="*/ 21669 w 302"/>
                <a:gd name="T15" fmla="*/ 478601 h 390"/>
                <a:gd name="T16" fmla="*/ 0 w 302"/>
                <a:gd name="T17" fmla="*/ 333001 h 390"/>
                <a:gd name="T18" fmla="*/ 0 w 302"/>
                <a:gd name="T19" fmla="*/ 0 h 390"/>
                <a:gd name="T20" fmla="*/ 73720 w 302"/>
                <a:gd name="T21" fmla="*/ 0 h 390"/>
                <a:gd name="T22" fmla="*/ 73720 w 302"/>
                <a:gd name="T23" fmla="*/ 332902 h 390"/>
                <a:gd name="T24" fmla="*/ 87052 w 302"/>
                <a:gd name="T25" fmla="*/ 444272 h 390"/>
                <a:gd name="T26" fmla="*/ 133698 w 302"/>
                <a:gd name="T27" fmla="*/ 498675 h 390"/>
                <a:gd name="T28" fmla="*/ 213754 w 302"/>
                <a:gd name="T29" fmla="*/ 517674 h 390"/>
                <a:gd name="T30" fmla="*/ 328325 w 302"/>
                <a:gd name="T31" fmla="*/ 480009 h 390"/>
                <a:gd name="T32" fmla="*/ 363625 w 302"/>
                <a:gd name="T33" fmla="*/ 332902 h 390"/>
                <a:gd name="T34" fmla="*/ 363625 w 302"/>
                <a:gd name="T35" fmla="*/ 0 h 3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2"/>
                <a:gd name="T55" fmla="*/ 0 h 390"/>
                <a:gd name="T56" fmla="*/ 302 w 302"/>
                <a:gd name="T57" fmla="*/ 390 h 3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2" h="390">
                  <a:moveTo>
                    <a:pt x="251" y="0"/>
                  </a:moveTo>
                  <a:cubicBezTo>
                    <a:pt x="302" y="0"/>
                    <a:pt x="302" y="0"/>
                    <a:pt x="302" y="0"/>
                  </a:cubicBezTo>
                  <a:cubicBezTo>
                    <a:pt x="302" y="222"/>
                    <a:pt x="302" y="222"/>
                    <a:pt x="302" y="222"/>
                  </a:cubicBezTo>
                  <a:cubicBezTo>
                    <a:pt x="302" y="260"/>
                    <a:pt x="297" y="291"/>
                    <a:pt x="289" y="314"/>
                  </a:cubicBezTo>
                  <a:cubicBezTo>
                    <a:pt x="280" y="336"/>
                    <a:pt x="264" y="355"/>
                    <a:pt x="241" y="369"/>
                  </a:cubicBezTo>
                  <a:cubicBezTo>
                    <a:pt x="219" y="383"/>
                    <a:pt x="189" y="390"/>
                    <a:pt x="152" y="390"/>
                  </a:cubicBezTo>
                  <a:cubicBezTo>
                    <a:pt x="116" y="390"/>
                    <a:pt x="86" y="384"/>
                    <a:pt x="64" y="372"/>
                  </a:cubicBezTo>
                  <a:cubicBezTo>
                    <a:pt x="41" y="359"/>
                    <a:pt x="24" y="341"/>
                    <a:pt x="15" y="318"/>
                  </a:cubicBezTo>
                  <a:cubicBezTo>
                    <a:pt x="5" y="294"/>
                    <a:pt x="0" y="262"/>
                    <a:pt x="0" y="222"/>
                  </a:cubicBezTo>
                  <a:cubicBezTo>
                    <a:pt x="0" y="0"/>
                    <a:pt x="0" y="0"/>
                    <a:pt x="0" y="0"/>
                  </a:cubicBezTo>
                  <a:cubicBezTo>
                    <a:pt x="51" y="0"/>
                    <a:pt x="51" y="0"/>
                    <a:pt x="51" y="0"/>
                  </a:cubicBezTo>
                  <a:cubicBezTo>
                    <a:pt x="51" y="221"/>
                    <a:pt x="51" y="221"/>
                    <a:pt x="51" y="221"/>
                  </a:cubicBezTo>
                  <a:cubicBezTo>
                    <a:pt x="51" y="255"/>
                    <a:pt x="54" y="279"/>
                    <a:pt x="60" y="295"/>
                  </a:cubicBezTo>
                  <a:cubicBezTo>
                    <a:pt x="66" y="311"/>
                    <a:pt x="77" y="323"/>
                    <a:pt x="92" y="332"/>
                  </a:cubicBezTo>
                  <a:cubicBezTo>
                    <a:pt x="107" y="340"/>
                    <a:pt x="126" y="344"/>
                    <a:pt x="147" y="344"/>
                  </a:cubicBezTo>
                  <a:cubicBezTo>
                    <a:pt x="185" y="344"/>
                    <a:pt x="211" y="336"/>
                    <a:pt x="227" y="319"/>
                  </a:cubicBezTo>
                  <a:cubicBezTo>
                    <a:pt x="243" y="302"/>
                    <a:pt x="251" y="270"/>
                    <a:pt x="251" y="221"/>
                  </a:cubicBezTo>
                  <a:lnTo>
                    <a:pt x="251" y="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5" name="Freeform 584"/>
            <p:cNvSpPr>
              <a:spLocks/>
            </p:cNvSpPr>
            <p:nvPr/>
          </p:nvSpPr>
          <p:spPr bwMode="auto">
            <a:xfrm>
              <a:off x="2704" y="6052"/>
              <a:ext cx="415" cy="539"/>
            </a:xfrm>
            <a:custGeom>
              <a:avLst/>
              <a:gdLst>
                <a:gd name="T0" fmla="*/ 0 w 306"/>
                <a:gd name="T1" fmla="*/ 411368 h 397"/>
                <a:gd name="T2" fmla="*/ 71326 w 306"/>
                <a:gd name="T3" fmla="*/ 404341 h 397"/>
                <a:gd name="T4" fmla="*/ 96093 w 306"/>
                <a:gd name="T5" fmla="*/ 477531 h 397"/>
                <a:gd name="T6" fmla="*/ 152480 w 306"/>
                <a:gd name="T7" fmla="*/ 523149 h 397"/>
                <a:gd name="T8" fmla="*/ 241298 w 306"/>
                <a:gd name="T9" fmla="*/ 541768 h 397"/>
                <a:gd name="T10" fmla="*/ 319924 w 306"/>
                <a:gd name="T11" fmla="*/ 528035 h 397"/>
                <a:gd name="T12" fmla="*/ 369463 w 306"/>
                <a:gd name="T13" fmla="*/ 490413 h 397"/>
                <a:gd name="T14" fmla="*/ 385332 w 306"/>
                <a:gd name="T15" fmla="*/ 439662 h 397"/>
                <a:gd name="T16" fmla="*/ 369463 w 306"/>
                <a:gd name="T17" fmla="*/ 392213 h 397"/>
                <a:gd name="T18" fmla="*/ 318569 w 306"/>
                <a:gd name="T19" fmla="*/ 357213 h 397"/>
                <a:gd name="T20" fmla="*/ 214468 w 306"/>
                <a:gd name="T21" fmla="*/ 329470 h 397"/>
                <a:gd name="T22" fmla="*/ 103349 w 306"/>
                <a:gd name="T23" fmla="*/ 292071 h 397"/>
                <a:gd name="T24" fmla="*/ 42376 w 306"/>
                <a:gd name="T25" fmla="*/ 237085 h 397"/>
                <a:gd name="T26" fmla="*/ 22270 w 306"/>
                <a:gd name="T27" fmla="*/ 163507 h 397"/>
                <a:gd name="T28" fmla="*/ 45982 w 306"/>
                <a:gd name="T29" fmla="*/ 79623 h 397"/>
                <a:gd name="T30" fmla="*/ 118316 w 306"/>
                <a:gd name="T31" fmla="*/ 20403 h 397"/>
                <a:gd name="T32" fmla="*/ 223935 w 306"/>
                <a:gd name="T33" fmla="*/ 0 h 397"/>
                <a:gd name="T34" fmla="*/ 337269 w 306"/>
                <a:gd name="T35" fmla="*/ 21613 h 397"/>
                <a:gd name="T36" fmla="*/ 411885 w 306"/>
                <a:gd name="T37" fmla="*/ 84563 h 397"/>
                <a:gd name="T38" fmla="*/ 440885 w 306"/>
                <a:gd name="T39" fmla="*/ 177068 h 397"/>
                <a:gd name="T40" fmla="*/ 366628 w 306"/>
                <a:gd name="T41" fmla="*/ 183784 h 397"/>
                <a:gd name="T42" fmla="*/ 328685 w 306"/>
                <a:gd name="T43" fmla="*/ 98467 h 397"/>
                <a:gd name="T44" fmla="*/ 227363 w 306"/>
                <a:gd name="T45" fmla="*/ 69325 h 397"/>
                <a:gd name="T46" fmla="*/ 127710 w 306"/>
                <a:gd name="T47" fmla="*/ 94997 h 397"/>
                <a:gd name="T48" fmla="*/ 96093 w 306"/>
                <a:gd name="T49" fmla="*/ 158450 h 397"/>
                <a:gd name="T50" fmla="*/ 118316 w 306"/>
                <a:gd name="T51" fmla="*/ 210993 h 397"/>
                <a:gd name="T52" fmla="*/ 232735 w 306"/>
                <a:gd name="T53" fmla="*/ 252851 h 397"/>
                <a:gd name="T54" fmla="*/ 359363 w 306"/>
                <a:gd name="T55" fmla="*/ 291723 h 397"/>
                <a:gd name="T56" fmla="*/ 434703 w 306"/>
                <a:gd name="T57" fmla="*/ 351725 h 397"/>
                <a:gd name="T58" fmla="*/ 459008 w 306"/>
                <a:gd name="T59" fmla="*/ 434186 h 397"/>
                <a:gd name="T60" fmla="*/ 432046 w 306"/>
                <a:gd name="T61" fmla="*/ 523149 h 397"/>
                <a:gd name="T62" fmla="*/ 357060 w 306"/>
                <a:gd name="T63" fmla="*/ 588447 h 397"/>
                <a:gd name="T64" fmla="*/ 244896 w 306"/>
                <a:gd name="T65" fmla="*/ 611493 h 397"/>
                <a:gd name="T66" fmla="*/ 114376 w 306"/>
                <a:gd name="T67" fmla="*/ 588447 h 397"/>
                <a:gd name="T68" fmla="*/ 31246 w 306"/>
                <a:gd name="T69" fmla="*/ 516494 h 397"/>
                <a:gd name="T70" fmla="*/ 0 w 306"/>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6"/>
                <a:gd name="T109" fmla="*/ 0 h 397"/>
                <a:gd name="T110" fmla="*/ 306 w 306"/>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6" h="397">
                  <a:moveTo>
                    <a:pt x="0" y="267"/>
                  </a:moveTo>
                  <a:cubicBezTo>
                    <a:pt x="48" y="263"/>
                    <a:pt x="48" y="263"/>
                    <a:pt x="48" y="263"/>
                  </a:cubicBezTo>
                  <a:cubicBezTo>
                    <a:pt x="50" y="282"/>
                    <a:pt x="56" y="298"/>
                    <a:pt x="64" y="310"/>
                  </a:cubicBezTo>
                  <a:cubicBezTo>
                    <a:pt x="72" y="323"/>
                    <a:pt x="85" y="333"/>
                    <a:pt x="102" y="340"/>
                  </a:cubicBezTo>
                  <a:cubicBezTo>
                    <a:pt x="120" y="348"/>
                    <a:pt x="139" y="352"/>
                    <a:pt x="161" y="352"/>
                  </a:cubicBezTo>
                  <a:cubicBezTo>
                    <a:pt x="181" y="352"/>
                    <a:pt x="198" y="349"/>
                    <a:pt x="213" y="343"/>
                  </a:cubicBezTo>
                  <a:cubicBezTo>
                    <a:pt x="227" y="337"/>
                    <a:pt x="238" y="329"/>
                    <a:pt x="246" y="319"/>
                  </a:cubicBezTo>
                  <a:cubicBezTo>
                    <a:pt x="253" y="309"/>
                    <a:pt x="257" y="298"/>
                    <a:pt x="257" y="286"/>
                  </a:cubicBezTo>
                  <a:cubicBezTo>
                    <a:pt x="257" y="274"/>
                    <a:pt x="253" y="264"/>
                    <a:pt x="246" y="255"/>
                  </a:cubicBezTo>
                  <a:cubicBezTo>
                    <a:pt x="239" y="246"/>
                    <a:pt x="228" y="238"/>
                    <a:pt x="212" y="232"/>
                  </a:cubicBezTo>
                  <a:cubicBezTo>
                    <a:pt x="201" y="228"/>
                    <a:pt x="178" y="222"/>
                    <a:pt x="143" y="214"/>
                  </a:cubicBezTo>
                  <a:cubicBezTo>
                    <a:pt x="108" y="205"/>
                    <a:pt x="83" y="197"/>
                    <a:pt x="69" y="190"/>
                  </a:cubicBezTo>
                  <a:cubicBezTo>
                    <a:pt x="51" y="180"/>
                    <a:pt x="37" y="168"/>
                    <a:pt x="28" y="154"/>
                  </a:cubicBezTo>
                  <a:cubicBezTo>
                    <a:pt x="19" y="140"/>
                    <a:pt x="15" y="124"/>
                    <a:pt x="15" y="106"/>
                  </a:cubicBezTo>
                  <a:cubicBezTo>
                    <a:pt x="15" y="87"/>
                    <a:pt x="20" y="69"/>
                    <a:pt x="31" y="52"/>
                  </a:cubicBezTo>
                  <a:cubicBezTo>
                    <a:pt x="42" y="35"/>
                    <a:pt x="58" y="22"/>
                    <a:pt x="79" y="13"/>
                  </a:cubicBezTo>
                  <a:cubicBezTo>
                    <a:pt x="100" y="5"/>
                    <a:pt x="124" y="0"/>
                    <a:pt x="150" y="0"/>
                  </a:cubicBezTo>
                  <a:cubicBezTo>
                    <a:pt x="178" y="0"/>
                    <a:pt x="203" y="5"/>
                    <a:pt x="225" y="14"/>
                  </a:cubicBezTo>
                  <a:cubicBezTo>
                    <a:pt x="247" y="23"/>
                    <a:pt x="263" y="37"/>
                    <a:pt x="275" y="55"/>
                  </a:cubicBezTo>
                  <a:cubicBezTo>
                    <a:pt x="287" y="72"/>
                    <a:pt x="293" y="93"/>
                    <a:pt x="294" y="115"/>
                  </a:cubicBezTo>
                  <a:cubicBezTo>
                    <a:pt x="245" y="119"/>
                    <a:pt x="245" y="119"/>
                    <a:pt x="245" y="119"/>
                  </a:cubicBezTo>
                  <a:cubicBezTo>
                    <a:pt x="243" y="94"/>
                    <a:pt x="234" y="76"/>
                    <a:pt x="219" y="64"/>
                  </a:cubicBezTo>
                  <a:cubicBezTo>
                    <a:pt x="204" y="51"/>
                    <a:pt x="181" y="45"/>
                    <a:pt x="152" y="45"/>
                  </a:cubicBezTo>
                  <a:cubicBezTo>
                    <a:pt x="121" y="45"/>
                    <a:pt x="99" y="51"/>
                    <a:pt x="85" y="62"/>
                  </a:cubicBezTo>
                  <a:cubicBezTo>
                    <a:pt x="71" y="73"/>
                    <a:pt x="64" y="87"/>
                    <a:pt x="64" y="103"/>
                  </a:cubicBezTo>
                  <a:cubicBezTo>
                    <a:pt x="64" y="117"/>
                    <a:pt x="69" y="128"/>
                    <a:pt x="79" y="137"/>
                  </a:cubicBezTo>
                  <a:cubicBezTo>
                    <a:pt x="88" y="146"/>
                    <a:pt x="114" y="155"/>
                    <a:pt x="155" y="164"/>
                  </a:cubicBezTo>
                  <a:cubicBezTo>
                    <a:pt x="196" y="173"/>
                    <a:pt x="225" y="182"/>
                    <a:pt x="240" y="189"/>
                  </a:cubicBezTo>
                  <a:cubicBezTo>
                    <a:pt x="262" y="199"/>
                    <a:pt x="279" y="212"/>
                    <a:pt x="290" y="228"/>
                  </a:cubicBezTo>
                  <a:cubicBezTo>
                    <a:pt x="300" y="244"/>
                    <a:pt x="306" y="262"/>
                    <a:pt x="306" y="282"/>
                  </a:cubicBezTo>
                  <a:cubicBezTo>
                    <a:pt x="306" y="303"/>
                    <a:pt x="300" y="322"/>
                    <a:pt x="288" y="340"/>
                  </a:cubicBezTo>
                  <a:cubicBezTo>
                    <a:pt x="276" y="358"/>
                    <a:pt x="259" y="372"/>
                    <a:pt x="238" y="382"/>
                  </a:cubicBezTo>
                  <a:cubicBezTo>
                    <a:pt x="216" y="392"/>
                    <a:pt x="191" y="397"/>
                    <a:pt x="164" y="397"/>
                  </a:cubicBezTo>
                  <a:cubicBezTo>
                    <a:pt x="129" y="397"/>
                    <a:pt x="100" y="392"/>
                    <a:pt x="76" y="382"/>
                  </a:cubicBezTo>
                  <a:cubicBezTo>
                    <a:pt x="53" y="372"/>
                    <a:pt x="34" y="357"/>
                    <a:pt x="21" y="336"/>
                  </a:cubicBezTo>
                  <a:cubicBezTo>
                    <a:pt x="8" y="316"/>
                    <a:pt x="1"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6" name="Rectangle 585"/>
            <p:cNvSpPr>
              <a:spLocks noChangeArrowheads="1"/>
            </p:cNvSpPr>
            <p:nvPr/>
          </p:nvSpPr>
          <p:spPr bwMode="auto">
            <a:xfrm>
              <a:off x="3225" y="6062"/>
              <a:ext cx="68" cy="521"/>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7" name="Freeform 586"/>
            <p:cNvSpPr>
              <a:spLocks/>
            </p:cNvSpPr>
            <p:nvPr/>
          </p:nvSpPr>
          <p:spPr bwMode="auto">
            <a:xfrm>
              <a:off x="3414" y="6062"/>
              <a:ext cx="411" cy="521"/>
            </a:xfrm>
            <a:custGeom>
              <a:avLst/>
              <a:gdLst>
                <a:gd name="T0" fmla="*/ 0 w 411"/>
                <a:gd name="T1" fmla="*/ 521 h 521"/>
                <a:gd name="T2" fmla="*/ 0 w 411"/>
                <a:gd name="T3" fmla="*/ 0 h 521"/>
                <a:gd name="T4" fmla="*/ 70 w 411"/>
                <a:gd name="T5" fmla="*/ 0 h 521"/>
                <a:gd name="T6" fmla="*/ 344 w 411"/>
                <a:gd name="T7" fmla="*/ 408 h 521"/>
                <a:gd name="T8" fmla="*/ 344 w 411"/>
                <a:gd name="T9" fmla="*/ 0 h 521"/>
                <a:gd name="T10" fmla="*/ 411 w 411"/>
                <a:gd name="T11" fmla="*/ 0 h 521"/>
                <a:gd name="T12" fmla="*/ 411 w 411"/>
                <a:gd name="T13" fmla="*/ 521 h 521"/>
                <a:gd name="T14" fmla="*/ 340 w 411"/>
                <a:gd name="T15" fmla="*/ 521 h 521"/>
                <a:gd name="T16" fmla="*/ 66 w 411"/>
                <a:gd name="T17" fmla="*/ 111 h 521"/>
                <a:gd name="T18" fmla="*/ 66 w 411"/>
                <a:gd name="T19" fmla="*/ 521 h 521"/>
                <a:gd name="T20" fmla="*/ 0 w 411"/>
                <a:gd name="T21" fmla="*/ 521 h 5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1"/>
                <a:gd name="T34" fmla="*/ 0 h 521"/>
                <a:gd name="T35" fmla="*/ 411 w 411"/>
                <a:gd name="T36" fmla="*/ 521 h 5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1" h="521">
                  <a:moveTo>
                    <a:pt x="0" y="521"/>
                  </a:moveTo>
                  <a:lnTo>
                    <a:pt x="0" y="0"/>
                  </a:lnTo>
                  <a:lnTo>
                    <a:pt x="70" y="0"/>
                  </a:lnTo>
                  <a:lnTo>
                    <a:pt x="344" y="408"/>
                  </a:lnTo>
                  <a:lnTo>
                    <a:pt x="344" y="0"/>
                  </a:lnTo>
                  <a:lnTo>
                    <a:pt x="411" y="0"/>
                  </a:lnTo>
                  <a:lnTo>
                    <a:pt x="411" y="521"/>
                  </a:lnTo>
                  <a:lnTo>
                    <a:pt x="340" y="521"/>
                  </a:lnTo>
                  <a:lnTo>
                    <a:pt x="66" y="111"/>
                  </a:lnTo>
                  <a:lnTo>
                    <a:pt x="66"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8" name="Freeform 587"/>
            <p:cNvSpPr>
              <a:spLocks/>
            </p:cNvSpPr>
            <p:nvPr/>
          </p:nvSpPr>
          <p:spPr bwMode="auto">
            <a:xfrm>
              <a:off x="3941" y="6062"/>
              <a:ext cx="388" cy="521"/>
            </a:xfrm>
            <a:custGeom>
              <a:avLst/>
              <a:gdLst>
                <a:gd name="T0" fmla="*/ 0 w 388"/>
                <a:gd name="T1" fmla="*/ 521 h 521"/>
                <a:gd name="T2" fmla="*/ 0 w 388"/>
                <a:gd name="T3" fmla="*/ 0 h 521"/>
                <a:gd name="T4" fmla="*/ 376 w 388"/>
                <a:gd name="T5" fmla="*/ 0 h 521"/>
                <a:gd name="T6" fmla="*/ 376 w 388"/>
                <a:gd name="T7" fmla="*/ 61 h 521"/>
                <a:gd name="T8" fmla="*/ 70 w 388"/>
                <a:gd name="T9" fmla="*/ 61 h 521"/>
                <a:gd name="T10" fmla="*/ 70 w 388"/>
                <a:gd name="T11" fmla="*/ 221 h 521"/>
                <a:gd name="T12" fmla="*/ 357 w 388"/>
                <a:gd name="T13" fmla="*/ 221 h 521"/>
                <a:gd name="T14" fmla="*/ 357 w 388"/>
                <a:gd name="T15" fmla="*/ 282 h 521"/>
                <a:gd name="T16" fmla="*/ 70 w 388"/>
                <a:gd name="T17" fmla="*/ 282 h 521"/>
                <a:gd name="T18" fmla="*/ 70 w 388"/>
                <a:gd name="T19" fmla="*/ 458 h 521"/>
                <a:gd name="T20" fmla="*/ 388 w 388"/>
                <a:gd name="T21" fmla="*/ 458 h 521"/>
                <a:gd name="T22" fmla="*/ 388 w 388"/>
                <a:gd name="T23" fmla="*/ 521 h 521"/>
                <a:gd name="T24" fmla="*/ 0 w 388"/>
                <a:gd name="T25" fmla="*/ 521 h 5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8"/>
                <a:gd name="T40" fmla="*/ 0 h 521"/>
                <a:gd name="T41" fmla="*/ 388 w 388"/>
                <a:gd name="T42" fmla="*/ 521 h 5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8" h="521">
                  <a:moveTo>
                    <a:pt x="0" y="521"/>
                  </a:moveTo>
                  <a:lnTo>
                    <a:pt x="0" y="0"/>
                  </a:lnTo>
                  <a:lnTo>
                    <a:pt x="376" y="0"/>
                  </a:lnTo>
                  <a:lnTo>
                    <a:pt x="376" y="61"/>
                  </a:lnTo>
                  <a:lnTo>
                    <a:pt x="70" y="61"/>
                  </a:lnTo>
                  <a:lnTo>
                    <a:pt x="70" y="221"/>
                  </a:lnTo>
                  <a:lnTo>
                    <a:pt x="357" y="221"/>
                  </a:lnTo>
                  <a:lnTo>
                    <a:pt x="357" y="282"/>
                  </a:lnTo>
                  <a:lnTo>
                    <a:pt x="70" y="282"/>
                  </a:lnTo>
                  <a:lnTo>
                    <a:pt x="70" y="458"/>
                  </a:lnTo>
                  <a:lnTo>
                    <a:pt x="388" y="458"/>
                  </a:lnTo>
                  <a:lnTo>
                    <a:pt x="388"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9" name="Freeform 588"/>
            <p:cNvSpPr>
              <a:spLocks/>
            </p:cNvSpPr>
            <p:nvPr/>
          </p:nvSpPr>
          <p:spPr bwMode="auto">
            <a:xfrm>
              <a:off x="4401" y="6052"/>
              <a:ext cx="415" cy="539"/>
            </a:xfrm>
            <a:custGeom>
              <a:avLst/>
              <a:gdLst>
                <a:gd name="T0" fmla="*/ 0 w 306"/>
                <a:gd name="T1" fmla="*/ 411368 h 397"/>
                <a:gd name="T2" fmla="*/ 71326 w 306"/>
                <a:gd name="T3" fmla="*/ 404341 h 397"/>
                <a:gd name="T4" fmla="*/ 96093 w 306"/>
                <a:gd name="T5" fmla="*/ 477531 h 397"/>
                <a:gd name="T6" fmla="*/ 155118 w 306"/>
                <a:gd name="T7" fmla="*/ 523149 h 397"/>
                <a:gd name="T8" fmla="*/ 241298 w 306"/>
                <a:gd name="T9" fmla="*/ 541768 h 397"/>
                <a:gd name="T10" fmla="*/ 319924 w 306"/>
                <a:gd name="T11" fmla="*/ 528035 h 397"/>
                <a:gd name="T12" fmla="*/ 369463 w 306"/>
                <a:gd name="T13" fmla="*/ 490413 h 397"/>
                <a:gd name="T14" fmla="*/ 385332 w 306"/>
                <a:gd name="T15" fmla="*/ 439662 h 397"/>
                <a:gd name="T16" fmla="*/ 369463 w 306"/>
                <a:gd name="T17" fmla="*/ 392213 h 397"/>
                <a:gd name="T18" fmla="*/ 318569 w 306"/>
                <a:gd name="T19" fmla="*/ 357213 h 397"/>
                <a:gd name="T20" fmla="*/ 214468 w 306"/>
                <a:gd name="T21" fmla="*/ 329470 h 397"/>
                <a:gd name="T22" fmla="*/ 103349 w 306"/>
                <a:gd name="T23" fmla="*/ 292071 h 397"/>
                <a:gd name="T24" fmla="*/ 42376 w 306"/>
                <a:gd name="T25" fmla="*/ 237085 h 397"/>
                <a:gd name="T26" fmla="*/ 22270 w 306"/>
                <a:gd name="T27" fmla="*/ 163507 h 397"/>
                <a:gd name="T28" fmla="*/ 45982 w 306"/>
                <a:gd name="T29" fmla="*/ 79623 h 397"/>
                <a:gd name="T30" fmla="*/ 119237 w 306"/>
                <a:gd name="T31" fmla="*/ 20403 h 397"/>
                <a:gd name="T32" fmla="*/ 223935 w 306"/>
                <a:gd name="T33" fmla="*/ 0 h 397"/>
                <a:gd name="T34" fmla="*/ 337269 w 306"/>
                <a:gd name="T35" fmla="*/ 21613 h 397"/>
                <a:gd name="T36" fmla="*/ 411885 w 306"/>
                <a:gd name="T37" fmla="*/ 84563 h 397"/>
                <a:gd name="T38" fmla="*/ 440885 w 306"/>
                <a:gd name="T39" fmla="*/ 177068 h 397"/>
                <a:gd name="T40" fmla="*/ 366628 w 306"/>
                <a:gd name="T41" fmla="*/ 183784 h 397"/>
                <a:gd name="T42" fmla="*/ 328685 w 306"/>
                <a:gd name="T43" fmla="*/ 98467 h 397"/>
                <a:gd name="T44" fmla="*/ 227363 w 306"/>
                <a:gd name="T45" fmla="*/ 69325 h 397"/>
                <a:gd name="T46" fmla="*/ 127710 w 306"/>
                <a:gd name="T47" fmla="*/ 94997 h 397"/>
                <a:gd name="T48" fmla="*/ 96093 w 306"/>
                <a:gd name="T49" fmla="*/ 158450 h 397"/>
                <a:gd name="T50" fmla="*/ 118316 w 306"/>
                <a:gd name="T51" fmla="*/ 210993 h 397"/>
                <a:gd name="T52" fmla="*/ 232735 w 306"/>
                <a:gd name="T53" fmla="*/ 252851 h 397"/>
                <a:gd name="T54" fmla="*/ 359363 w 306"/>
                <a:gd name="T55" fmla="*/ 291723 h 397"/>
                <a:gd name="T56" fmla="*/ 434703 w 306"/>
                <a:gd name="T57" fmla="*/ 351725 h 397"/>
                <a:gd name="T58" fmla="*/ 459008 w 306"/>
                <a:gd name="T59" fmla="*/ 434186 h 397"/>
                <a:gd name="T60" fmla="*/ 432046 w 306"/>
                <a:gd name="T61" fmla="*/ 523149 h 397"/>
                <a:gd name="T62" fmla="*/ 357060 w 306"/>
                <a:gd name="T63" fmla="*/ 588447 h 397"/>
                <a:gd name="T64" fmla="*/ 244896 w 306"/>
                <a:gd name="T65" fmla="*/ 611493 h 397"/>
                <a:gd name="T66" fmla="*/ 114376 w 306"/>
                <a:gd name="T67" fmla="*/ 588447 h 397"/>
                <a:gd name="T68" fmla="*/ 31246 w 306"/>
                <a:gd name="T69" fmla="*/ 516494 h 397"/>
                <a:gd name="T70" fmla="*/ 0 w 306"/>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6"/>
                <a:gd name="T109" fmla="*/ 0 h 397"/>
                <a:gd name="T110" fmla="*/ 306 w 306"/>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6" h="397">
                  <a:moveTo>
                    <a:pt x="0" y="267"/>
                  </a:moveTo>
                  <a:cubicBezTo>
                    <a:pt x="48" y="263"/>
                    <a:pt x="48" y="263"/>
                    <a:pt x="48" y="263"/>
                  </a:cubicBezTo>
                  <a:cubicBezTo>
                    <a:pt x="50" y="282"/>
                    <a:pt x="56" y="298"/>
                    <a:pt x="64" y="310"/>
                  </a:cubicBezTo>
                  <a:cubicBezTo>
                    <a:pt x="72" y="323"/>
                    <a:pt x="85" y="333"/>
                    <a:pt x="103" y="340"/>
                  </a:cubicBezTo>
                  <a:cubicBezTo>
                    <a:pt x="120" y="348"/>
                    <a:pt x="140" y="352"/>
                    <a:pt x="161" y="352"/>
                  </a:cubicBezTo>
                  <a:cubicBezTo>
                    <a:pt x="181" y="352"/>
                    <a:pt x="198" y="349"/>
                    <a:pt x="213" y="343"/>
                  </a:cubicBezTo>
                  <a:cubicBezTo>
                    <a:pt x="228" y="337"/>
                    <a:pt x="239" y="329"/>
                    <a:pt x="246" y="319"/>
                  </a:cubicBezTo>
                  <a:cubicBezTo>
                    <a:pt x="253" y="309"/>
                    <a:pt x="257" y="298"/>
                    <a:pt x="257" y="286"/>
                  </a:cubicBezTo>
                  <a:cubicBezTo>
                    <a:pt x="257" y="274"/>
                    <a:pt x="253" y="264"/>
                    <a:pt x="246" y="255"/>
                  </a:cubicBezTo>
                  <a:cubicBezTo>
                    <a:pt x="239" y="246"/>
                    <a:pt x="228" y="238"/>
                    <a:pt x="212" y="232"/>
                  </a:cubicBezTo>
                  <a:cubicBezTo>
                    <a:pt x="201" y="228"/>
                    <a:pt x="179" y="222"/>
                    <a:pt x="143" y="214"/>
                  </a:cubicBezTo>
                  <a:cubicBezTo>
                    <a:pt x="108" y="205"/>
                    <a:pt x="83" y="197"/>
                    <a:pt x="69" y="190"/>
                  </a:cubicBezTo>
                  <a:cubicBezTo>
                    <a:pt x="51" y="180"/>
                    <a:pt x="37" y="168"/>
                    <a:pt x="28" y="154"/>
                  </a:cubicBezTo>
                  <a:cubicBezTo>
                    <a:pt x="19" y="140"/>
                    <a:pt x="15" y="124"/>
                    <a:pt x="15" y="106"/>
                  </a:cubicBezTo>
                  <a:cubicBezTo>
                    <a:pt x="15" y="87"/>
                    <a:pt x="20" y="69"/>
                    <a:pt x="31" y="52"/>
                  </a:cubicBezTo>
                  <a:cubicBezTo>
                    <a:pt x="42" y="35"/>
                    <a:pt x="58" y="22"/>
                    <a:pt x="80" y="13"/>
                  </a:cubicBezTo>
                  <a:cubicBezTo>
                    <a:pt x="101" y="5"/>
                    <a:pt x="124" y="0"/>
                    <a:pt x="150" y="0"/>
                  </a:cubicBezTo>
                  <a:cubicBezTo>
                    <a:pt x="178" y="0"/>
                    <a:pt x="203" y="5"/>
                    <a:pt x="225" y="14"/>
                  </a:cubicBezTo>
                  <a:cubicBezTo>
                    <a:pt x="247" y="23"/>
                    <a:pt x="264" y="37"/>
                    <a:pt x="275" y="55"/>
                  </a:cubicBezTo>
                  <a:cubicBezTo>
                    <a:pt x="287" y="72"/>
                    <a:pt x="293" y="93"/>
                    <a:pt x="294" y="115"/>
                  </a:cubicBezTo>
                  <a:cubicBezTo>
                    <a:pt x="245" y="119"/>
                    <a:pt x="245" y="119"/>
                    <a:pt x="245" y="119"/>
                  </a:cubicBezTo>
                  <a:cubicBezTo>
                    <a:pt x="243" y="94"/>
                    <a:pt x="234" y="76"/>
                    <a:pt x="219" y="64"/>
                  </a:cubicBezTo>
                  <a:cubicBezTo>
                    <a:pt x="204" y="51"/>
                    <a:pt x="181" y="45"/>
                    <a:pt x="152" y="45"/>
                  </a:cubicBezTo>
                  <a:cubicBezTo>
                    <a:pt x="121" y="45"/>
                    <a:pt x="99" y="51"/>
                    <a:pt x="85" y="62"/>
                  </a:cubicBezTo>
                  <a:cubicBezTo>
                    <a:pt x="71" y="73"/>
                    <a:pt x="64" y="87"/>
                    <a:pt x="64" y="103"/>
                  </a:cubicBezTo>
                  <a:cubicBezTo>
                    <a:pt x="64" y="117"/>
                    <a:pt x="69" y="128"/>
                    <a:pt x="79" y="137"/>
                  </a:cubicBezTo>
                  <a:cubicBezTo>
                    <a:pt x="88" y="146"/>
                    <a:pt x="114" y="155"/>
                    <a:pt x="155" y="164"/>
                  </a:cubicBezTo>
                  <a:cubicBezTo>
                    <a:pt x="197" y="173"/>
                    <a:pt x="225" y="182"/>
                    <a:pt x="240" y="189"/>
                  </a:cubicBezTo>
                  <a:cubicBezTo>
                    <a:pt x="263" y="199"/>
                    <a:pt x="279" y="212"/>
                    <a:pt x="290" y="228"/>
                  </a:cubicBezTo>
                  <a:cubicBezTo>
                    <a:pt x="300" y="244"/>
                    <a:pt x="306" y="262"/>
                    <a:pt x="306" y="282"/>
                  </a:cubicBezTo>
                  <a:cubicBezTo>
                    <a:pt x="306" y="303"/>
                    <a:pt x="300" y="322"/>
                    <a:pt x="288" y="340"/>
                  </a:cubicBezTo>
                  <a:cubicBezTo>
                    <a:pt x="276" y="358"/>
                    <a:pt x="260" y="372"/>
                    <a:pt x="238" y="382"/>
                  </a:cubicBezTo>
                  <a:cubicBezTo>
                    <a:pt x="216" y="392"/>
                    <a:pt x="191" y="397"/>
                    <a:pt x="164" y="397"/>
                  </a:cubicBezTo>
                  <a:cubicBezTo>
                    <a:pt x="129" y="397"/>
                    <a:pt x="100" y="392"/>
                    <a:pt x="76" y="382"/>
                  </a:cubicBezTo>
                  <a:cubicBezTo>
                    <a:pt x="53" y="372"/>
                    <a:pt x="35" y="357"/>
                    <a:pt x="21" y="336"/>
                  </a:cubicBezTo>
                  <a:cubicBezTo>
                    <a:pt x="8" y="316"/>
                    <a:pt x="1"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0" name="Freeform 589"/>
            <p:cNvSpPr>
              <a:spLocks/>
            </p:cNvSpPr>
            <p:nvPr/>
          </p:nvSpPr>
          <p:spPr bwMode="auto">
            <a:xfrm>
              <a:off x="4887" y="6052"/>
              <a:ext cx="414" cy="539"/>
            </a:xfrm>
            <a:custGeom>
              <a:avLst/>
              <a:gdLst>
                <a:gd name="T0" fmla="*/ 0 w 305"/>
                <a:gd name="T1" fmla="*/ 411368 h 397"/>
                <a:gd name="T2" fmla="*/ 73142 w 305"/>
                <a:gd name="T3" fmla="*/ 404341 h 397"/>
                <a:gd name="T4" fmla="*/ 97384 w 305"/>
                <a:gd name="T5" fmla="*/ 477531 h 397"/>
                <a:gd name="T6" fmla="*/ 155431 w 305"/>
                <a:gd name="T7" fmla="*/ 523149 h 397"/>
                <a:gd name="T8" fmla="*/ 246447 w 305"/>
                <a:gd name="T9" fmla="*/ 541768 h 397"/>
                <a:gd name="T10" fmla="*/ 325226 w 305"/>
                <a:gd name="T11" fmla="*/ 528035 h 397"/>
                <a:gd name="T12" fmla="*/ 375673 w 305"/>
                <a:gd name="T13" fmla="*/ 490413 h 397"/>
                <a:gd name="T14" fmla="*/ 390914 w 305"/>
                <a:gd name="T15" fmla="*/ 439662 h 397"/>
                <a:gd name="T16" fmla="*/ 376375 w 305"/>
                <a:gd name="T17" fmla="*/ 392213 h 397"/>
                <a:gd name="T18" fmla="*/ 322488 w 305"/>
                <a:gd name="T19" fmla="*/ 357213 h 397"/>
                <a:gd name="T20" fmla="*/ 218458 w 305"/>
                <a:gd name="T21" fmla="*/ 329470 h 397"/>
                <a:gd name="T22" fmla="*/ 106151 w 305"/>
                <a:gd name="T23" fmla="*/ 292071 h 397"/>
                <a:gd name="T24" fmla="*/ 42998 w 305"/>
                <a:gd name="T25" fmla="*/ 237085 h 397"/>
                <a:gd name="T26" fmla="*/ 21546 w 305"/>
                <a:gd name="T27" fmla="*/ 163507 h 397"/>
                <a:gd name="T28" fmla="*/ 47410 w 305"/>
                <a:gd name="T29" fmla="*/ 79623 h 397"/>
                <a:gd name="T30" fmla="*/ 120074 w 305"/>
                <a:gd name="T31" fmla="*/ 20403 h 397"/>
                <a:gd name="T32" fmla="*/ 227487 w 305"/>
                <a:gd name="T33" fmla="*/ 0 h 397"/>
                <a:gd name="T34" fmla="*/ 344041 w 305"/>
                <a:gd name="T35" fmla="*/ 21613 h 397"/>
                <a:gd name="T36" fmla="*/ 420321 w 305"/>
                <a:gd name="T37" fmla="*/ 84563 h 397"/>
                <a:gd name="T38" fmla="*/ 450390 w 305"/>
                <a:gd name="T39" fmla="*/ 177068 h 397"/>
                <a:gd name="T40" fmla="*/ 375673 w 305"/>
                <a:gd name="T41" fmla="*/ 183784 h 397"/>
                <a:gd name="T42" fmla="*/ 334323 w 305"/>
                <a:gd name="T43" fmla="*/ 98467 h 397"/>
                <a:gd name="T44" fmla="*/ 232524 w 305"/>
                <a:gd name="T45" fmla="*/ 69325 h 397"/>
                <a:gd name="T46" fmla="*/ 128636 w 305"/>
                <a:gd name="T47" fmla="*/ 94997 h 397"/>
                <a:gd name="T48" fmla="*/ 97384 w 305"/>
                <a:gd name="T49" fmla="*/ 158450 h 397"/>
                <a:gd name="T50" fmla="*/ 119623 w 305"/>
                <a:gd name="T51" fmla="*/ 210993 h 397"/>
                <a:gd name="T52" fmla="*/ 237009 w 305"/>
                <a:gd name="T53" fmla="*/ 252851 h 397"/>
                <a:gd name="T54" fmla="*/ 367894 w 305"/>
                <a:gd name="T55" fmla="*/ 291723 h 397"/>
                <a:gd name="T56" fmla="*/ 441775 w 305"/>
                <a:gd name="T57" fmla="*/ 351725 h 397"/>
                <a:gd name="T58" fmla="*/ 466993 w 305"/>
                <a:gd name="T59" fmla="*/ 434186 h 397"/>
                <a:gd name="T60" fmla="*/ 441454 w 305"/>
                <a:gd name="T61" fmla="*/ 523149 h 397"/>
                <a:gd name="T62" fmla="*/ 363029 w 305"/>
                <a:gd name="T63" fmla="*/ 588447 h 397"/>
                <a:gd name="T64" fmla="*/ 248703 w 305"/>
                <a:gd name="T65" fmla="*/ 611493 h 397"/>
                <a:gd name="T66" fmla="*/ 116343 w 305"/>
                <a:gd name="T67" fmla="*/ 588447 h 397"/>
                <a:gd name="T68" fmla="*/ 32660 w 305"/>
                <a:gd name="T69" fmla="*/ 516494 h 397"/>
                <a:gd name="T70" fmla="*/ 0 w 305"/>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5"/>
                <a:gd name="T109" fmla="*/ 0 h 397"/>
                <a:gd name="T110" fmla="*/ 305 w 305"/>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5" h="397">
                  <a:moveTo>
                    <a:pt x="0" y="267"/>
                  </a:moveTo>
                  <a:cubicBezTo>
                    <a:pt x="48" y="263"/>
                    <a:pt x="48" y="263"/>
                    <a:pt x="48" y="263"/>
                  </a:cubicBezTo>
                  <a:cubicBezTo>
                    <a:pt x="50" y="282"/>
                    <a:pt x="55" y="298"/>
                    <a:pt x="63" y="310"/>
                  </a:cubicBezTo>
                  <a:cubicBezTo>
                    <a:pt x="72" y="323"/>
                    <a:pt x="85" y="333"/>
                    <a:pt x="102" y="340"/>
                  </a:cubicBezTo>
                  <a:cubicBezTo>
                    <a:pt x="120" y="348"/>
                    <a:pt x="139" y="352"/>
                    <a:pt x="161" y="352"/>
                  </a:cubicBezTo>
                  <a:cubicBezTo>
                    <a:pt x="180" y="352"/>
                    <a:pt x="197" y="349"/>
                    <a:pt x="212" y="343"/>
                  </a:cubicBezTo>
                  <a:cubicBezTo>
                    <a:pt x="227" y="337"/>
                    <a:pt x="238" y="329"/>
                    <a:pt x="245" y="319"/>
                  </a:cubicBezTo>
                  <a:cubicBezTo>
                    <a:pt x="253" y="309"/>
                    <a:pt x="256" y="298"/>
                    <a:pt x="256" y="286"/>
                  </a:cubicBezTo>
                  <a:cubicBezTo>
                    <a:pt x="256" y="274"/>
                    <a:pt x="253" y="264"/>
                    <a:pt x="246" y="255"/>
                  </a:cubicBezTo>
                  <a:cubicBezTo>
                    <a:pt x="239" y="246"/>
                    <a:pt x="227" y="238"/>
                    <a:pt x="211" y="232"/>
                  </a:cubicBezTo>
                  <a:cubicBezTo>
                    <a:pt x="201" y="228"/>
                    <a:pt x="178" y="222"/>
                    <a:pt x="143" y="214"/>
                  </a:cubicBezTo>
                  <a:cubicBezTo>
                    <a:pt x="108" y="205"/>
                    <a:pt x="83" y="197"/>
                    <a:pt x="69" y="190"/>
                  </a:cubicBezTo>
                  <a:cubicBezTo>
                    <a:pt x="51" y="180"/>
                    <a:pt x="37" y="168"/>
                    <a:pt x="28" y="154"/>
                  </a:cubicBezTo>
                  <a:cubicBezTo>
                    <a:pt x="19" y="140"/>
                    <a:pt x="14" y="124"/>
                    <a:pt x="14" y="106"/>
                  </a:cubicBezTo>
                  <a:cubicBezTo>
                    <a:pt x="14" y="87"/>
                    <a:pt x="20" y="69"/>
                    <a:pt x="31" y="52"/>
                  </a:cubicBezTo>
                  <a:cubicBezTo>
                    <a:pt x="42" y="35"/>
                    <a:pt x="58" y="22"/>
                    <a:pt x="79" y="13"/>
                  </a:cubicBezTo>
                  <a:cubicBezTo>
                    <a:pt x="100" y="5"/>
                    <a:pt x="124" y="0"/>
                    <a:pt x="149" y="0"/>
                  </a:cubicBezTo>
                  <a:cubicBezTo>
                    <a:pt x="178" y="0"/>
                    <a:pt x="203" y="5"/>
                    <a:pt x="225" y="14"/>
                  </a:cubicBezTo>
                  <a:cubicBezTo>
                    <a:pt x="246" y="23"/>
                    <a:pt x="263" y="37"/>
                    <a:pt x="275" y="55"/>
                  </a:cubicBezTo>
                  <a:cubicBezTo>
                    <a:pt x="287" y="72"/>
                    <a:pt x="293" y="93"/>
                    <a:pt x="294" y="115"/>
                  </a:cubicBezTo>
                  <a:cubicBezTo>
                    <a:pt x="245" y="119"/>
                    <a:pt x="245" y="119"/>
                    <a:pt x="245" y="119"/>
                  </a:cubicBezTo>
                  <a:cubicBezTo>
                    <a:pt x="242" y="94"/>
                    <a:pt x="234" y="76"/>
                    <a:pt x="218" y="64"/>
                  </a:cubicBezTo>
                  <a:cubicBezTo>
                    <a:pt x="203" y="51"/>
                    <a:pt x="181" y="45"/>
                    <a:pt x="152" y="45"/>
                  </a:cubicBezTo>
                  <a:cubicBezTo>
                    <a:pt x="121" y="45"/>
                    <a:pt x="98" y="51"/>
                    <a:pt x="84" y="62"/>
                  </a:cubicBezTo>
                  <a:cubicBezTo>
                    <a:pt x="70" y="73"/>
                    <a:pt x="63" y="87"/>
                    <a:pt x="63" y="103"/>
                  </a:cubicBezTo>
                  <a:cubicBezTo>
                    <a:pt x="63" y="117"/>
                    <a:pt x="68" y="128"/>
                    <a:pt x="78" y="137"/>
                  </a:cubicBezTo>
                  <a:cubicBezTo>
                    <a:pt x="88" y="146"/>
                    <a:pt x="114" y="155"/>
                    <a:pt x="155" y="164"/>
                  </a:cubicBezTo>
                  <a:cubicBezTo>
                    <a:pt x="196" y="173"/>
                    <a:pt x="224" y="182"/>
                    <a:pt x="240" y="189"/>
                  </a:cubicBezTo>
                  <a:cubicBezTo>
                    <a:pt x="262" y="199"/>
                    <a:pt x="279" y="212"/>
                    <a:pt x="289" y="228"/>
                  </a:cubicBezTo>
                  <a:cubicBezTo>
                    <a:pt x="300" y="244"/>
                    <a:pt x="305" y="262"/>
                    <a:pt x="305" y="282"/>
                  </a:cubicBezTo>
                  <a:cubicBezTo>
                    <a:pt x="305" y="303"/>
                    <a:pt x="299" y="322"/>
                    <a:pt x="288" y="340"/>
                  </a:cubicBezTo>
                  <a:cubicBezTo>
                    <a:pt x="276" y="358"/>
                    <a:pt x="259" y="372"/>
                    <a:pt x="237" y="382"/>
                  </a:cubicBezTo>
                  <a:cubicBezTo>
                    <a:pt x="215" y="392"/>
                    <a:pt x="191" y="397"/>
                    <a:pt x="163" y="397"/>
                  </a:cubicBezTo>
                  <a:cubicBezTo>
                    <a:pt x="129" y="397"/>
                    <a:pt x="100" y="392"/>
                    <a:pt x="76" y="382"/>
                  </a:cubicBezTo>
                  <a:cubicBezTo>
                    <a:pt x="53" y="372"/>
                    <a:pt x="34" y="357"/>
                    <a:pt x="21" y="336"/>
                  </a:cubicBezTo>
                  <a:cubicBezTo>
                    <a:pt x="7" y="316"/>
                    <a:pt x="0"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1" name="Freeform 590"/>
            <p:cNvSpPr>
              <a:spLocks/>
            </p:cNvSpPr>
            <p:nvPr/>
          </p:nvSpPr>
          <p:spPr bwMode="auto">
            <a:xfrm>
              <a:off x="5595" y="6062"/>
              <a:ext cx="496" cy="521"/>
            </a:xfrm>
            <a:custGeom>
              <a:avLst/>
              <a:gdLst>
                <a:gd name="T0" fmla="*/ 0 w 366"/>
                <a:gd name="T1" fmla="*/ 581245 h 384"/>
                <a:gd name="T2" fmla="*/ 0 w 366"/>
                <a:gd name="T3" fmla="*/ 0 h 384"/>
                <a:gd name="T4" fmla="*/ 112164 w 366"/>
                <a:gd name="T5" fmla="*/ 0 h 384"/>
                <a:gd name="T6" fmla="*/ 245511 w 366"/>
                <a:gd name="T7" fmla="*/ 412367 h 384"/>
                <a:gd name="T8" fmla="*/ 272927 w 366"/>
                <a:gd name="T9" fmla="*/ 496369 h 384"/>
                <a:gd name="T10" fmla="*/ 303101 w 366"/>
                <a:gd name="T11" fmla="*/ 404183 h 384"/>
                <a:gd name="T12" fmla="*/ 438296 w 366"/>
                <a:gd name="T13" fmla="*/ 0 h 384"/>
                <a:gd name="T14" fmla="*/ 539305 w 366"/>
                <a:gd name="T15" fmla="*/ 0 h 384"/>
                <a:gd name="T16" fmla="*/ 539305 w 366"/>
                <a:gd name="T17" fmla="*/ 581245 h 384"/>
                <a:gd name="T18" fmla="*/ 467214 w 366"/>
                <a:gd name="T19" fmla="*/ 581245 h 384"/>
                <a:gd name="T20" fmla="*/ 467214 w 366"/>
                <a:gd name="T21" fmla="*/ 94810 h 384"/>
                <a:gd name="T22" fmla="*/ 303101 w 366"/>
                <a:gd name="T23" fmla="*/ 581245 h 384"/>
                <a:gd name="T24" fmla="*/ 235035 w 366"/>
                <a:gd name="T25" fmla="*/ 581245 h 384"/>
                <a:gd name="T26" fmla="*/ 71572 w 366"/>
                <a:gd name="T27" fmla="*/ 85141 h 384"/>
                <a:gd name="T28" fmla="*/ 71572 w 366"/>
                <a:gd name="T29" fmla="*/ 581245 h 384"/>
                <a:gd name="T30" fmla="*/ 0 w 366"/>
                <a:gd name="T31" fmla="*/ 581245 h 3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6"/>
                <a:gd name="T49" fmla="*/ 0 h 384"/>
                <a:gd name="T50" fmla="*/ 366 w 366"/>
                <a:gd name="T51" fmla="*/ 384 h 3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6" h="384">
                  <a:moveTo>
                    <a:pt x="0" y="384"/>
                  </a:moveTo>
                  <a:cubicBezTo>
                    <a:pt x="0" y="0"/>
                    <a:pt x="0" y="0"/>
                    <a:pt x="0" y="0"/>
                  </a:cubicBezTo>
                  <a:cubicBezTo>
                    <a:pt x="76" y="0"/>
                    <a:pt x="76" y="0"/>
                    <a:pt x="76" y="0"/>
                  </a:cubicBezTo>
                  <a:cubicBezTo>
                    <a:pt x="167" y="272"/>
                    <a:pt x="167" y="272"/>
                    <a:pt x="167" y="272"/>
                  </a:cubicBezTo>
                  <a:cubicBezTo>
                    <a:pt x="176" y="297"/>
                    <a:pt x="182" y="316"/>
                    <a:pt x="185" y="328"/>
                  </a:cubicBezTo>
                  <a:cubicBezTo>
                    <a:pt x="190" y="314"/>
                    <a:pt x="197" y="294"/>
                    <a:pt x="206" y="267"/>
                  </a:cubicBezTo>
                  <a:cubicBezTo>
                    <a:pt x="298" y="0"/>
                    <a:pt x="298" y="0"/>
                    <a:pt x="298" y="0"/>
                  </a:cubicBezTo>
                  <a:cubicBezTo>
                    <a:pt x="366" y="0"/>
                    <a:pt x="366" y="0"/>
                    <a:pt x="366" y="0"/>
                  </a:cubicBezTo>
                  <a:cubicBezTo>
                    <a:pt x="366" y="384"/>
                    <a:pt x="366" y="384"/>
                    <a:pt x="366" y="384"/>
                  </a:cubicBezTo>
                  <a:cubicBezTo>
                    <a:pt x="317" y="384"/>
                    <a:pt x="317" y="384"/>
                    <a:pt x="317" y="384"/>
                  </a:cubicBezTo>
                  <a:cubicBezTo>
                    <a:pt x="317" y="63"/>
                    <a:pt x="317" y="63"/>
                    <a:pt x="317" y="63"/>
                  </a:cubicBezTo>
                  <a:cubicBezTo>
                    <a:pt x="206" y="384"/>
                    <a:pt x="206" y="384"/>
                    <a:pt x="206" y="384"/>
                  </a:cubicBezTo>
                  <a:cubicBezTo>
                    <a:pt x="160" y="384"/>
                    <a:pt x="160" y="384"/>
                    <a:pt x="160" y="384"/>
                  </a:cubicBezTo>
                  <a:cubicBezTo>
                    <a:pt x="49" y="57"/>
                    <a:pt x="49" y="57"/>
                    <a:pt x="49" y="57"/>
                  </a:cubicBezTo>
                  <a:cubicBezTo>
                    <a:pt x="49" y="384"/>
                    <a:pt x="49" y="384"/>
                    <a:pt x="49" y="384"/>
                  </a:cubicBezTo>
                  <a:lnTo>
                    <a:pt x="0" y="38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2" name="Freeform 591"/>
            <p:cNvSpPr>
              <a:spLocks noEditPoints="1"/>
            </p:cNvSpPr>
            <p:nvPr/>
          </p:nvSpPr>
          <p:spPr bwMode="auto">
            <a:xfrm>
              <a:off x="6182" y="6052"/>
              <a:ext cx="498" cy="539"/>
            </a:xfrm>
            <a:custGeom>
              <a:avLst/>
              <a:gdLst>
                <a:gd name="T0" fmla="*/ 0 w 367"/>
                <a:gd name="T1" fmla="*/ 313443 h 397"/>
                <a:gd name="T2" fmla="*/ 77780 w 367"/>
                <a:gd name="T3" fmla="*/ 82333 h 397"/>
                <a:gd name="T4" fmla="*/ 277648 w 367"/>
                <a:gd name="T5" fmla="*/ 0 h 397"/>
                <a:gd name="T6" fmla="*/ 423860 w 367"/>
                <a:gd name="T7" fmla="*/ 39840 h 397"/>
                <a:gd name="T8" fmla="*/ 522753 w 367"/>
                <a:gd name="T9" fmla="*/ 146770 h 397"/>
                <a:gd name="T10" fmla="*/ 557504 w 367"/>
                <a:gd name="T11" fmla="*/ 306229 h 397"/>
                <a:gd name="T12" fmla="*/ 520757 w 367"/>
                <a:gd name="T13" fmla="*/ 468683 h 397"/>
                <a:gd name="T14" fmla="*/ 420113 w 367"/>
                <a:gd name="T15" fmla="*/ 576105 h 397"/>
                <a:gd name="T16" fmla="*/ 277648 w 367"/>
                <a:gd name="T17" fmla="*/ 611493 h 397"/>
                <a:gd name="T18" fmla="*/ 131454 w 367"/>
                <a:gd name="T19" fmla="*/ 570853 h 397"/>
                <a:gd name="T20" fmla="*/ 34101 w 367"/>
                <a:gd name="T21" fmla="*/ 461848 h 397"/>
                <a:gd name="T22" fmla="*/ 0 w 367"/>
                <a:gd name="T23" fmla="*/ 313443 h 397"/>
                <a:gd name="T24" fmla="*/ 78839 w 367"/>
                <a:gd name="T25" fmla="*/ 315092 h 397"/>
                <a:gd name="T26" fmla="*/ 135731 w 367"/>
                <a:gd name="T27" fmla="*/ 482769 h 397"/>
                <a:gd name="T28" fmla="*/ 277648 w 367"/>
                <a:gd name="T29" fmla="*/ 545406 h 397"/>
                <a:gd name="T30" fmla="*/ 420585 w 367"/>
                <a:gd name="T31" fmla="*/ 481337 h 397"/>
                <a:gd name="T32" fmla="*/ 476636 w 367"/>
                <a:gd name="T33" fmla="*/ 306229 h 397"/>
                <a:gd name="T34" fmla="*/ 452590 w 367"/>
                <a:gd name="T35" fmla="*/ 180053 h 397"/>
                <a:gd name="T36" fmla="*/ 382928 w 367"/>
                <a:gd name="T37" fmla="*/ 97680 h 397"/>
                <a:gd name="T38" fmla="*/ 279424 w 367"/>
                <a:gd name="T39" fmla="*/ 67306 h 397"/>
                <a:gd name="T40" fmla="*/ 137766 w 367"/>
                <a:gd name="T41" fmla="*/ 124065 h 397"/>
                <a:gd name="T42" fmla="*/ 78839 w 367"/>
                <a:gd name="T43" fmla="*/ 315092 h 3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7"/>
                <a:gd name="T67" fmla="*/ 0 h 397"/>
                <a:gd name="T68" fmla="*/ 367 w 367"/>
                <a:gd name="T69" fmla="*/ 397 h 3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7" h="397">
                  <a:moveTo>
                    <a:pt x="0" y="204"/>
                  </a:moveTo>
                  <a:cubicBezTo>
                    <a:pt x="0" y="140"/>
                    <a:pt x="17" y="90"/>
                    <a:pt x="51" y="54"/>
                  </a:cubicBezTo>
                  <a:cubicBezTo>
                    <a:pt x="85" y="18"/>
                    <a:pt x="129" y="0"/>
                    <a:pt x="183" y="0"/>
                  </a:cubicBezTo>
                  <a:cubicBezTo>
                    <a:pt x="219" y="0"/>
                    <a:pt x="251" y="9"/>
                    <a:pt x="279" y="26"/>
                  </a:cubicBezTo>
                  <a:cubicBezTo>
                    <a:pt x="308" y="42"/>
                    <a:pt x="329" y="66"/>
                    <a:pt x="344" y="96"/>
                  </a:cubicBezTo>
                  <a:cubicBezTo>
                    <a:pt x="359" y="127"/>
                    <a:pt x="367" y="161"/>
                    <a:pt x="367" y="199"/>
                  </a:cubicBezTo>
                  <a:cubicBezTo>
                    <a:pt x="367" y="238"/>
                    <a:pt x="359" y="273"/>
                    <a:pt x="343" y="304"/>
                  </a:cubicBezTo>
                  <a:cubicBezTo>
                    <a:pt x="327" y="334"/>
                    <a:pt x="305" y="358"/>
                    <a:pt x="276" y="374"/>
                  </a:cubicBezTo>
                  <a:cubicBezTo>
                    <a:pt x="247" y="389"/>
                    <a:pt x="216" y="397"/>
                    <a:pt x="183" y="397"/>
                  </a:cubicBezTo>
                  <a:cubicBezTo>
                    <a:pt x="147" y="397"/>
                    <a:pt x="115" y="388"/>
                    <a:pt x="86" y="371"/>
                  </a:cubicBezTo>
                  <a:cubicBezTo>
                    <a:pt x="58" y="354"/>
                    <a:pt x="36" y="330"/>
                    <a:pt x="22" y="300"/>
                  </a:cubicBezTo>
                  <a:cubicBezTo>
                    <a:pt x="7" y="269"/>
                    <a:pt x="0" y="237"/>
                    <a:pt x="0" y="204"/>
                  </a:cubicBezTo>
                  <a:close/>
                  <a:moveTo>
                    <a:pt x="52" y="205"/>
                  </a:moveTo>
                  <a:cubicBezTo>
                    <a:pt x="52" y="251"/>
                    <a:pt x="64" y="287"/>
                    <a:pt x="89" y="314"/>
                  </a:cubicBezTo>
                  <a:cubicBezTo>
                    <a:pt x="114" y="340"/>
                    <a:pt x="145" y="354"/>
                    <a:pt x="183" y="354"/>
                  </a:cubicBezTo>
                  <a:cubicBezTo>
                    <a:pt x="221" y="354"/>
                    <a:pt x="252" y="340"/>
                    <a:pt x="277" y="313"/>
                  </a:cubicBezTo>
                  <a:cubicBezTo>
                    <a:pt x="302" y="287"/>
                    <a:pt x="314" y="248"/>
                    <a:pt x="314" y="199"/>
                  </a:cubicBezTo>
                  <a:cubicBezTo>
                    <a:pt x="314" y="168"/>
                    <a:pt x="309" y="141"/>
                    <a:pt x="298" y="117"/>
                  </a:cubicBezTo>
                  <a:cubicBezTo>
                    <a:pt x="288" y="94"/>
                    <a:pt x="272" y="76"/>
                    <a:pt x="252" y="63"/>
                  </a:cubicBezTo>
                  <a:cubicBezTo>
                    <a:pt x="232" y="50"/>
                    <a:pt x="209" y="44"/>
                    <a:pt x="184" y="44"/>
                  </a:cubicBezTo>
                  <a:cubicBezTo>
                    <a:pt x="148" y="44"/>
                    <a:pt x="117" y="56"/>
                    <a:pt x="91" y="81"/>
                  </a:cubicBezTo>
                  <a:cubicBezTo>
                    <a:pt x="65" y="106"/>
                    <a:pt x="52" y="147"/>
                    <a:pt x="52" y="205"/>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3" name="Freeform 592"/>
            <p:cNvSpPr>
              <a:spLocks noEditPoints="1"/>
            </p:cNvSpPr>
            <p:nvPr/>
          </p:nvSpPr>
          <p:spPr bwMode="auto">
            <a:xfrm>
              <a:off x="6768" y="6062"/>
              <a:ext cx="430" cy="521"/>
            </a:xfrm>
            <a:custGeom>
              <a:avLst/>
              <a:gdLst>
                <a:gd name="T0" fmla="*/ 0 w 317"/>
                <a:gd name="T1" fmla="*/ 581245 h 384"/>
                <a:gd name="T2" fmla="*/ 0 w 317"/>
                <a:gd name="T3" fmla="*/ 0 h 384"/>
                <a:gd name="T4" fmla="*/ 199458 w 317"/>
                <a:gd name="T5" fmla="*/ 0 h 384"/>
                <a:gd name="T6" fmla="*/ 301041 w 317"/>
                <a:gd name="T7" fmla="*/ 7398 h 384"/>
                <a:gd name="T8" fmla="*/ 387372 w 317"/>
                <a:gd name="T9" fmla="*/ 50584 h 384"/>
                <a:gd name="T10" fmla="*/ 455150 w 317"/>
                <a:gd name="T11" fmla="*/ 147819 h 384"/>
                <a:gd name="T12" fmla="*/ 477352 w 317"/>
                <a:gd name="T13" fmla="*/ 287866 h 384"/>
                <a:gd name="T14" fmla="*/ 461901 w 317"/>
                <a:gd name="T15" fmla="*/ 404183 h 384"/>
                <a:gd name="T16" fmla="*/ 423048 w 317"/>
                <a:gd name="T17" fmla="*/ 488509 h 384"/>
                <a:gd name="T18" fmla="*/ 370396 w 317"/>
                <a:gd name="T19" fmla="*/ 542065 h 384"/>
                <a:gd name="T20" fmla="*/ 301041 w 317"/>
                <a:gd name="T21" fmla="*/ 571461 h 384"/>
                <a:gd name="T22" fmla="*/ 208134 w 317"/>
                <a:gd name="T23" fmla="*/ 581245 h 384"/>
                <a:gd name="T24" fmla="*/ 0 w 317"/>
                <a:gd name="T25" fmla="*/ 581245 h 384"/>
                <a:gd name="T26" fmla="*/ 77389 w 317"/>
                <a:gd name="T27" fmla="*/ 512146 h 384"/>
                <a:gd name="T28" fmla="*/ 199520 w 317"/>
                <a:gd name="T29" fmla="*/ 512146 h 384"/>
                <a:gd name="T30" fmla="*/ 289020 w 317"/>
                <a:gd name="T31" fmla="*/ 500908 h 384"/>
                <a:gd name="T32" fmla="*/ 342039 w 317"/>
                <a:gd name="T33" fmla="*/ 470842 h 384"/>
                <a:gd name="T34" fmla="*/ 383959 w 317"/>
                <a:gd name="T35" fmla="*/ 398082 h 384"/>
                <a:gd name="T36" fmla="*/ 399180 w 317"/>
                <a:gd name="T37" fmla="*/ 285454 h 384"/>
                <a:gd name="T38" fmla="*/ 367958 w 317"/>
                <a:gd name="T39" fmla="*/ 144925 h 384"/>
                <a:gd name="T40" fmla="*/ 296084 w 317"/>
                <a:gd name="T41" fmla="*/ 80300 h 384"/>
                <a:gd name="T42" fmla="*/ 197496 w 317"/>
                <a:gd name="T43" fmla="*/ 68631 h 384"/>
                <a:gd name="T44" fmla="*/ 77389 w 317"/>
                <a:gd name="T45" fmla="*/ 68631 h 384"/>
                <a:gd name="T46" fmla="*/ 77389 w 317"/>
                <a:gd name="T47" fmla="*/ 512146 h 3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7"/>
                <a:gd name="T73" fmla="*/ 0 h 384"/>
                <a:gd name="T74" fmla="*/ 317 w 317"/>
                <a:gd name="T75" fmla="*/ 384 h 3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7" h="384">
                  <a:moveTo>
                    <a:pt x="0" y="384"/>
                  </a:moveTo>
                  <a:cubicBezTo>
                    <a:pt x="0" y="0"/>
                    <a:pt x="0" y="0"/>
                    <a:pt x="0" y="0"/>
                  </a:cubicBezTo>
                  <a:cubicBezTo>
                    <a:pt x="132" y="0"/>
                    <a:pt x="132" y="0"/>
                    <a:pt x="132" y="0"/>
                  </a:cubicBezTo>
                  <a:cubicBezTo>
                    <a:pt x="162" y="0"/>
                    <a:pt x="185" y="2"/>
                    <a:pt x="200" y="5"/>
                  </a:cubicBezTo>
                  <a:cubicBezTo>
                    <a:pt x="222" y="11"/>
                    <a:pt x="241" y="20"/>
                    <a:pt x="257" y="33"/>
                  </a:cubicBezTo>
                  <a:cubicBezTo>
                    <a:pt x="277" y="50"/>
                    <a:pt x="292" y="72"/>
                    <a:pt x="302" y="98"/>
                  </a:cubicBezTo>
                  <a:cubicBezTo>
                    <a:pt x="312" y="125"/>
                    <a:pt x="317" y="156"/>
                    <a:pt x="317" y="190"/>
                  </a:cubicBezTo>
                  <a:cubicBezTo>
                    <a:pt x="317" y="219"/>
                    <a:pt x="314" y="245"/>
                    <a:pt x="307" y="267"/>
                  </a:cubicBezTo>
                  <a:cubicBezTo>
                    <a:pt x="300" y="290"/>
                    <a:pt x="291" y="308"/>
                    <a:pt x="281" y="323"/>
                  </a:cubicBezTo>
                  <a:cubicBezTo>
                    <a:pt x="270" y="338"/>
                    <a:pt x="259" y="349"/>
                    <a:pt x="246" y="358"/>
                  </a:cubicBezTo>
                  <a:cubicBezTo>
                    <a:pt x="233" y="366"/>
                    <a:pt x="218" y="373"/>
                    <a:pt x="200" y="377"/>
                  </a:cubicBezTo>
                  <a:cubicBezTo>
                    <a:pt x="182" y="381"/>
                    <a:pt x="162" y="384"/>
                    <a:pt x="138" y="384"/>
                  </a:cubicBezTo>
                  <a:lnTo>
                    <a:pt x="0" y="384"/>
                  </a:lnTo>
                  <a:close/>
                  <a:moveTo>
                    <a:pt x="51" y="338"/>
                  </a:moveTo>
                  <a:cubicBezTo>
                    <a:pt x="133" y="338"/>
                    <a:pt x="133" y="338"/>
                    <a:pt x="133" y="338"/>
                  </a:cubicBezTo>
                  <a:cubicBezTo>
                    <a:pt x="158" y="338"/>
                    <a:pt x="178" y="336"/>
                    <a:pt x="192" y="331"/>
                  </a:cubicBezTo>
                  <a:cubicBezTo>
                    <a:pt x="207" y="327"/>
                    <a:pt x="218" y="320"/>
                    <a:pt x="227" y="311"/>
                  </a:cubicBezTo>
                  <a:cubicBezTo>
                    <a:pt x="239" y="299"/>
                    <a:pt x="248" y="283"/>
                    <a:pt x="255" y="263"/>
                  </a:cubicBezTo>
                  <a:cubicBezTo>
                    <a:pt x="262" y="243"/>
                    <a:pt x="265" y="218"/>
                    <a:pt x="265" y="189"/>
                  </a:cubicBezTo>
                  <a:cubicBezTo>
                    <a:pt x="265" y="149"/>
                    <a:pt x="258" y="118"/>
                    <a:pt x="245" y="96"/>
                  </a:cubicBezTo>
                  <a:cubicBezTo>
                    <a:pt x="232" y="75"/>
                    <a:pt x="216" y="60"/>
                    <a:pt x="197" y="53"/>
                  </a:cubicBezTo>
                  <a:cubicBezTo>
                    <a:pt x="183" y="48"/>
                    <a:pt x="162" y="45"/>
                    <a:pt x="131" y="45"/>
                  </a:cubicBezTo>
                  <a:cubicBezTo>
                    <a:pt x="51" y="45"/>
                    <a:pt x="51" y="45"/>
                    <a:pt x="51" y="45"/>
                  </a:cubicBezTo>
                  <a:lnTo>
                    <a:pt x="51" y="33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4" name="Freeform 593"/>
            <p:cNvSpPr>
              <a:spLocks/>
            </p:cNvSpPr>
            <p:nvPr/>
          </p:nvSpPr>
          <p:spPr bwMode="auto">
            <a:xfrm>
              <a:off x="7295" y="6062"/>
              <a:ext cx="388" cy="521"/>
            </a:xfrm>
            <a:custGeom>
              <a:avLst/>
              <a:gdLst>
                <a:gd name="T0" fmla="*/ 0 w 388"/>
                <a:gd name="T1" fmla="*/ 521 h 521"/>
                <a:gd name="T2" fmla="*/ 0 w 388"/>
                <a:gd name="T3" fmla="*/ 0 h 521"/>
                <a:gd name="T4" fmla="*/ 377 w 388"/>
                <a:gd name="T5" fmla="*/ 0 h 521"/>
                <a:gd name="T6" fmla="*/ 377 w 388"/>
                <a:gd name="T7" fmla="*/ 61 h 521"/>
                <a:gd name="T8" fmla="*/ 69 w 388"/>
                <a:gd name="T9" fmla="*/ 61 h 521"/>
                <a:gd name="T10" fmla="*/ 69 w 388"/>
                <a:gd name="T11" fmla="*/ 221 h 521"/>
                <a:gd name="T12" fmla="*/ 356 w 388"/>
                <a:gd name="T13" fmla="*/ 221 h 521"/>
                <a:gd name="T14" fmla="*/ 356 w 388"/>
                <a:gd name="T15" fmla="*/ 282 h 521"/>
                <a:gd name="T16" fmla="*/ 69 w 388"/>
                <a:gd name="T17" fmla="*/ 282 h 521"/>
                <a:gd name="T18" fmla="*/ 69 w 388"/>
                <a:gd name="T19" fmla="*/ 458 h 521"/>
                <a:gd name="T20" fmla="*/ 388 w 388"/>
                <a:gd name="T21" fmla="*/ 458 h 521"/>
                <a:gd name="T22" fmla="*/ 388 w 388"/>
                <a:gd name="T23" fmla="*/ 521 h 521"/>
                <a:gd name="T24" fmla="*/ 0 w 388"/>
                <a:gd name="T25" fmla="*/ 521 h 5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8"/>
                <a:gd name="T40" fmla="*/ 0 h 521"/>
                <a:gd name="T41" fmla="*/ 388 w 388"/>
                <a:gd name="T42" fmla="*/ 521 h 5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8" h="521">
                  <a:moveTo>
                    <a:pt x="0" y="521"/>
                  </a:moveTo>
                  <a:lnTo>
                    <a:pt x="0" y="0"/>
                  </a:lnTo>
                  <a:lnTo>
                    <a:pt x="377" y="0"/>
                  </a:lnTo>
                  <a:lnTo>
                    <a:pt x="377" y="61"/>
                  </a:lnTo>
                  <a:lnTo>
                    <a:pt x="69" y="61"/>
                  </a:lnTo>
                  <a:lnTo>
                    <a:pt x="69" y="221"/>
                  </a:lnTo>
                  <a:lnTo>
                    <a:pt x="356" y="221"/>
                  </a:lnTo>
                  <a:lnTo>
                    <a:pt x="356" y="282"/>
                  </a:lnTo>
                  <a:lnTo>
                    <a:pt x="69" y="282"/>
                  </a:lnTo>
                  <a:lnTo>
                    <a:pt x="69" y="458"/>
                  </a:lnTo>
                  <a:lnTo>
                    <a:pt x="388" y="458"/>
                  </a:lnTo>
                  <a:lnTo>
                    <a:pt x="388"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55" name="Freeform 594"/>
            <p:cNvSpPr>
              <a:spLocks/>
            </p:cNvSpPr>
            <p:nvPr/>
          </p:nvSpPr>
          <p:spPr bwMode="auto">
            <a:xfrm>
              <a:off x="7776" y="6062"/>
              <a:ext cx="324" cy="521"/>
            </a:xfrm>
            <a:custGeom>
              <a:avLst/>
              <a:gdLst>
                <a:gd name="T0" fmla="*/ 0 w 324"/>
                <a:gd name="T1" fmla="*/ 521 h 521"/>
                <a:gd name="T2" fmla="*/ 0 w 324"/>
                <a:gd name="T3" fmla="*/ 0 h 521"/>
                <a:gd name="T4" fmla="*/ 68 w 324"/>
                <a:gd name="T5" fmla="*/ 0 h 521"/>
                <a:gd name="T6" fmla="*/ 68 w 324"/>
                <a:gd name="T7" fmla="*/ 458 h 521"/>
                <a:gd name="T8" fmla="*/ 324 w 324"/>
                <a:gd name="T9" fmla="*/ 458 h 521"/>
                <a:gd name="T10" fmla="*/ 324 w 324"/>
                <a:gd name="T11" fmla="*/ 521 h 521"/>
                <a:gd name="T12" fmla="*/ 0 w 324"/>
                <a:gd name="T13" fmla="*/ 521 h 521"/>
                <a:gd name="T14" fmla="*/ 0 60000 65536"/>
                <a:gd name="T15" fmla="*/ 0 60000 65536"/>
                <a:gd name="T16" fmla="*/ 0 60000 65536"/>
                <a:gd name="T17" fmla="*/ 0 60000 65536"/>
                <a:gd name="T18" fmla="*/ 0 60000 65536"/>
                <a:gd name="T19" fmla="*/ 0 60000 65536"/>
                <a:gd name="T20" fmla="*/ 0 60000 65536"/>
                <a:gd name="T21" fmla="*/ 0 w 324"/>
                <a:gd name="T22" fmla="*/ 0 h 521"/>
                <a:gd name="T23" fmla="*/ 324 w 324"/>
                <a:gd name="T24" fmla="*/ 521 h 5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521">
                  <a:moveTo>
                    <a:pt x="0" y="521"/>
                  </a:moveTo>
                  <a:lnTo>
                    <a:pt x="0" y="0"/>
                  </a:lnTo>
                  <a:lnTo>
                    <a:pt x="68" y="0"/>
                  </a:lnTo>
                  <a:lnTo>
                    <a:pt x="68" y="458"/>
                  </a:lnTo>
                  <a:lnTo>
                    <a:pt x="324" y="458"/>
                  </a:lnTo>
                  <a:lnTo>
                    <a:pt x="324"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8" name="Group 597"/>
          <p:cNvGrpSpPr>
            <a:grpSpLocks/>
          </p:cNvGrpSpPr>
          <p:nvPr/>
        </p:nvGrpSpPr>
        <p:grpSpPr bwMode="auto">
          <a:xfrm>
            <a:off x="652996" y="123232"/>
            <a:ext cx="2007133" cy="229196"/>
            <a:chOff x="1109" y="449"/>
            <a:chExt cx="3372" cy="385"/>
          </a:xfrm>
        </p:grpSpPr>
        <p:sp>
          <p:nvSpPr>
            <p:cNvPr id="8332" name="Rectangle 598"/>
            <p:cNvSpPr>
              <a:spLocks noChangeArrowheads="1"/>
            </p:cNvSpPr>
            <p:nvPr/>
          </p:nvSpPr>
          <p:spPr bwMode="auto">
            <a:xfrm>
              <a:off x="1109" y="454"/>
              <a:ext cx="50" cy="37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3" name="Freeform 599"/>
            <p:cNvSpPr>
              <a:spLocks/>
            </p:cNvSpPr>
            <p:nvPr/>
          </p:nvSpPr>
          <p:spPr bwMode="auto">
            <a:xfrm>
              <a:off x="1246" y="454"/>
              <a:ext cx="293" cy="375"/>
            </a:xfrm>
            <a:custGeom>
              <a:avLst/>
              <a:gdLst>
                <a:gd name="T0" fmla="*/ 0 w 293"/>
                <a:gd name="T1" fmla="*/ 375 h 375"/>
                <a:gd name="T2" fmla="*/ 0 w 293"/>
                <a:gd name="T3" fmla="*/ 0 h 375"/>
                <a:gd name="T4" fmla="*/ 50 w 293"/>
                <a:gd name="T5" fmla="*/ 0 h 375"/>
                <a:gd name="T6" fmla="*/ 246 w 293"/>
                <a:gd name="T7" fmla="*/ 295 h 375"/>
                <a:gd name="T8" fmla="*/ 246 w 293"/>
                <a:gd name="T9" fmla="*/ 0 h 375"/>
                <a:gd name="T10" fmla="*/ 293 w 293"/>
                <a:gd name="T11" fmla="*/ 0 h 375"/>
                <a:gd name="T12" fmla="*/ 293 w 293"/>
                <a:gd name="T13" fmla="*/ 375 h 375"/>
                <a:gd name="T14" fmla="*/ 243 w 293"/>
                <a:gd name="T15" fmla="*/ 375 h 375"/>
                <a:gd name="T16" fmla="*/ 48 w 293"/>
                <a:gd name="T17" fmla="*/ 80 h 375"/>
                <a:gd name="T18" fmla="*/ 48 w 293"/>
                <a:gd name="T19" fmla="*/ 375 h 375"/>
                <a:gd name="T20" fmla="*/ 0 w 293"/>
                <a:gd name="T21" fmla="*/ 375 h 3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3"/>
                <a:gd name="T34" fmla="*/ 0 h 375"/>
                <a:gd name="T35" fmla="*/ 293 w 293"/>
                <a:gd name="T36" fmla="*/ 375 h 3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3" h="375">
                  <a:moveTo>
                    <a:pt x="0" y="375"/>
                  </a:moveTo>
                  <a:lnTo>
                    <a:pt x="0" y="0"/>
                  </a:lnTo>
                  <a:lnTo>
                    <a:pt x="50" y="0"/>
                  </a:lnTo>
                  <a:lnTo>
                    <a:pt x="246" y="295"/>
                  </a:lnTo>
                  <a:lnTo>
                    <a:pt x="246" y="0"/>
                  </a:lnTo>
                  <a:lnTo>
                    <a:pt x="293" y="0"/>
                  </a:lnTo>
                  <a:lnTo>
                    <a:pt x="293" y="375"/>
                  </a:lnTo>
                  <a:lnTo>
                    <a:pt x="243" y="375"/>
                  </a:lnTo>
                  <a:lnTo>
                    <a:pt x="48" y="80"/>
                  </a:lnTo>
                  <a:lnTo>
                    <a:pt x="48" y="375"/>
                  </a:lnTo>
                  <a:lnTo>
                    <a:pt x="0"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4" name="Freeform 600"/>
            <p:cNvSpPr>
              <a:spLocks/>
            </p:cNvSpPr>
            <p:nvPr/>
          </p:nvSpPr>
          <p:spPr bwMode="auto">
            <a:xfrm>
              <a:off x="1595" y="454"/>
              <a:ext cx="295" cy="375"/>
            </a:xfrm>
            <a:custGeom>
              <a:avLst/>
              <a:gdLst>
                <a:gd name="T0" fmla="*/ 123 w 295"/>
                <a:gd name="T1" fmla="*/ 375 h 375"/>
                <a:gd name="T2" fmla="*/ 123 w 295"/>
                <a:gd name="T3" fmla="*/ 45 h 375"/>
                <a:gd name="T4" fmla="*/ 0 w 295"/>
                <a:gd name="T5" fmla="*/ 45 h 375"/>
                <a:gd name="T6" fmla="*/ 0 w 295"/>
                <a:gd name="T7" fmla="*/ 0 h 375"/>
                <a:gd name="T8" fmla="*/ 295 w 295"/>
                <a:gd name="T9" fmla="*/ 0 h 375"/>
                <a:gd name="T10" fmla="*/ 295 w 295"/>
                <a:gd name="T11" fmla="*/ 45 h 375"/>
                <a:gd name="T12" fmla="*/ 172 w 295"/>
                <a:gd name="T13" fmla="*/ 45 h 375"/>
                <a:gd name="T14" fmla="*/ 172 w 295"/>
                <a:gd name="T15" fmla="*/ 375 h 375"/>
                <a:gd name="T16" fmla="*/ 123 w 295"/>
                <a:gd name="T17" fmla="*/ 375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5"/>
                <a:gd name="T28" fmla="*/ 0 h 375"/>
                <a:gd name="T29" fmla="*/ 295 w 295"/>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5" h="375">
                  <a:moveTo>
                    <a:pt x="123" y="375"/>
                  </a:moveTo>
                  <a:lnTo>
                    <a:pt x="123" y="45"/>
                  </a:lnTo>
                  <a:lnTo>
                    <a:pt x="0" y="45"/>
                  </a:lnTo>
                  <a:lnTo>
                    <a:pt x="0" y="0"/>
                  </a:lnTo>
                  <a:lnTo>
                    <a:pt x="295" y="0"/>
                  </a:lnTo>
                  <a:lnTo>
                    <a:pt x="295" y="45"/>
                  </a:lnTo>
                  <a:lnTo>
                    <a:pt x="172" y="45"/>
                  </a:lnTo>
                  <a:lnTo>
                    <a:pt x="172" y="375"/>
                  </a:lnTo>
                  <a:lnTo>
                    <a:pt x="123"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5" name="Freeform 601"/>
            <p:cNvSpPr>
              <a:spLocks/>
            </p:cNvSpPr>
            <p:nvPr/>
          </p:nvSpPr>
          <p:spPr bwMode="auto">
            <a:xfrm>
              <a:off x="1942" y="454"/>
              <a:ext cx="279" cy="375"/>
            </a:xfrm>
            <a:custGeom>
              <a:avLst/>
              <a:gdLst>
                <a:gd name="T0" fmla="*/ 0 w 279"/>
                <a:gd name="T1" fmla="*/ 375 h 375"/>
                <a:gd name="T2" fmla="*/ 0 w 279"/>
                <a:gd name="T3" fmla="*/ 0 h 375"/>
                <a:gd name="T4" fmla="*/ 270 w 279"/>
                <a:gd name="T5" fmla="*/ 0 h 375"/>
                <a:gd name="T6" fmla="*/ 270 w 279"/>
                <a:gd name="T7" fmla="*/ 45 h 375"/>
                <a:gd name="T8" fmla="*/ 50 w 279"/>
                <a:gd name="T9" fmla="*/ 45 h 375"/>
                <a:gd name="T10" fmla="*/ 50 w 279"/>
                <a:gd name="T11" fmla="*/ 159 h 375"/>
                <a:gd name="T12" fmla="*/ 256 w 279"/>
                <a:gd name="T13" fmla="*/ 159 h 375"/>
                <a:gd name="T14" fmla="*/ 256 w 279"/>
                <a:gd name="T15" fmla="*/ 204 h 375"/>
                <a:gd name="T16" fmla="*/ 50 w 279"/>
                <a:gd name="T17" fmla="*/ 204 h 375"/>
                <a:gd name="T18" fmla="*/ 50 w 279"/>
                <a:gd name="T19" fmla="*/ 330 h 375"/>
                <a:gd name="T20" fmla="*/ 279 w 279"/>
                <a:gd name="T21" fmla="*/ 330 h 375"/>
                <a:gd name="T22" fmla="*/ 279 w 279"/>
                <a:gd name="T23" fmla="*/ 375 h 375"/>
                <a:gd name="T24" fmla="*/ 0 w 279"/>
                <a:gd name="T25" fmla="*/ 375 h 3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9"/>
                <a:gd name="T40" fmla="*/ 0 h 375"/>
                <a:gd name="T41" fmla="*/ 279 w 279"/>
                <a:gd name="T42" fmla="*/ 375 h 3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9" h="375">
                  <a:moveTo>
                    <a:pt x="0" y="375"/>
                  </a:moveTo>
                  <a:lnTo>
                    <a:pt x="0" y="0"/>
                  </a:lnTo>
                  <a:lnTo>
                    <a:pt x="270" y="0"/>
                  </a:lnTo>
                  <a:lnTo>
                    <a:pt x="270" y="45"/>
                  </a:lnTo>
                  <a:lnTo>
                    <a:pt x="50" y="45"/>
                  </a:lnTo>
                  <a:lnTo>
                    <a:pt x="50" y="159"/>
                  </a:lnTo>
                  <a:lnTo>
                    <a:pt x="256" y="159"/>
                  </a:lnTo>
                  <a:lnTo>
                    <a:pt x="256" y="204"/>
                  </a:lnTo>
                  <a:lnTo>
                    <a:pt x="50" y="204"/>
                  </a:lnTo>
                  <a:lnTo>
                    <a:pt x="50" y="330"/>
                  </a:lnTo>
                  <a:lnTo>
                    <a:pt x="279" y="330"/>
                  </a:lnTo>
                  <a:lnTo>
                    <a:pt x="279" y="375"/>
                  </a:lnTo>
                  <a:lnTo>
                    <a:pt x="0"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6" name="Freeform 602"/>
            <p:cNvSpPr>
              <a:spLocks noEditPoints="1"/>
            </p:cNvSpPr>
            <p:nvPr/>
          </p:nvSpPr>
          <p:spPr bwMode="auto">
            <a:xfrm>
              <a:off x="2289" y="454"/>
              <a:ext cx="330" cy="375"/>
            </a:xfrm>
            <a:custGeom>
              <a:avLst/>
              <a:gdLst>
                <a:gd name="T0" fmla="*/ 0 w 243"/>
                <a:gd name="T1" fmla="*/ 433098 h 276"/>
                <a:gd name="T2" fmla="*/ 0 w 243"/>
                <a:gd name="T3" fmla="*/ 0 h 276"/>
                <a:gd name="T4" fmla="*/ 189371 w 243"/>
                <a:gd name="T5" fmla="*/ 0 h 276"/>
                <a:gd name="T6" fmla="*/ 276255 w 243"/>
                <a:gd name="T7" fmla="*/ 12435 h 276"/>
                <a:gd name="T8" fmla="*/ 324002 w 243"/>
                <a:gd name="T9" fmla="*/ 53716 h 276"/>
                <a:gd name="T10" fmla="*/ 340548 w 243"/>
                <a:gd name="T11" fmla="*/ 118726 h 276"/>
                <a:gd name="T12" fmla="*/ 311483 w 243"/>
                <a:gd name="T13" fmla="*/ 196213 h 276"/>
                <a:gd name="T14" fmla="*/ 220771 w 243"/>
                <a:gd name="T15" fmla="*/ 234679 h 276"/>
                <a:gd name="T16" fmla="*/ 255387 w 243"/>
                <a:gd name="T17" fmla="*/ 257442 h 276"/>
                <a:gd name="T18" fmla="*/ 302409 w 243"/>
                <a:gd name="T19" fmla="*/ 315114 h 276"/>
                <a:gd name="T20" fmla="*/ 376135 w 243"/>
                <a:gd name="T21" fmla="*/ 433098 h 276"/>
                <a:gd name="T22" fmla="*/ 305262 w 243"/>
                <a:gd name="T23" fmla="*/ 433098 h 276"/>
                <a:gd name="T24" fmla="*/ 248914 w 243"/>
                <a:gd name="T25" fmla="*/ 341064 h 276"/>
                <a:gd name="T26" fmla="*/ 207013 w 243"/>
                <a:gd name="T27" fmla="*/ 282046 h 276"/>
                <a:gd name="T28" fmla="*/ 180593 w 243"/>
                <a:gd name="T29" fmla="*/ 253803 h 276"/>
                <a:gd name="T30" fmla="*/ 152437 w 243"/>
                <a:gd name="T31" fmla="*/ 243618 h 276"/>
                <a:gd name="T32" fmla="*/ 121885 w 243"/>
                <a:gd name="T33" fmla="*/ 240634 h 276"/>
                <a:gd name="T34" fmla="*/ 57032 w 243"/>
                <a:gd name="T35" fmla="*/ 240634 h 276"/>
                <a:gd name="T36" fmla="*/ 57032 w 243"/>
                <a:gd name="T37" fmla="*/ 433098 h 276"/>
                <a:gd name="T38" fmla="*/ 0 w 243"/>
                <a:gd name="T39" fmla="*/ 433098 h 276"/>
                <a:gd name="T40" fmla="*/ 57032 w 243"/>
                <a:gd name="T41" fmla="*/ 191745 h 276"/>
                <a:gd name="T42" fmla="*/ 178009 w 243"/>
                <a:gd name="T43" fmla="*/ 191745 h 276"/>
                <a:gd name="T44" fmla="*/ 238583 w 243"/>
                <a:gd name="T45" fmla="*/ 183060 h 276"/>
                <a:gd name="T46" fmla="*/ 272448 w 243"/>
                <a:gd name="T47" fmla="*/ 156677 h 276"/>
                <a:gd name="T48" fmla="*/ 283558 w 243"/>
                <a:gd name="T49" fmla="*/ 118726 h 276"/>
                <a:gd name="T50" fmla="*/ 262011 w 243"/>
                <a:gd name="T51" fmla="*/ 66781 h 276"/>
                <a:gd name="T52" fmla="*/ 191765 w 243"/>
                <a:gd name="T53" fmla="*/ 48465 h 276"/>
                <a:gd name="T54" fmla="*/ 57032 w 243"/>
                <a:gd name="T55" fmla="*/ 48465 h 276"/>
                <a:gd name="T56" fmla="*/ 57032 w 243"/>
                <a:gd name="T57" fmla="*/ 191745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3"/>
                <a:gd name="T88" fmla="*/ 0 h 276"/>
                <a:gd name="T89" fmla="*/ 243 w 243"/>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3" h="276">
                  <a:moveTo>
                    <a:pt x="0" y="276"/>
                  </a:moveTo>
                  <a:cubicBezTo>
                    <a:pt x="0" y="0"/>
                    <a:pt x="0" y="0"/>
                    <a:pt x="0" y="0"/>
                  </a:cubicBezTo>
                  <a:cubicBezTo>
                    <a:pt x="122" y="0"/>
                    <a:pt x="122" y="0"/>
                    <a:pt x="122" y="0"/>
                  </a:cubicBezTo>
                  <a:cubicBezTo>
                    <a:pt x="147" y="0"/>
                    <a:pt x="166" y="3"/>
                    <a:pt x="178" y="8"/>
                  </a:cubicBezTo>
                  <a:cubicBezTo>
                    <a:pt x="191" y="13"/>
                    <a:pt x="201" y="22"/>
                    <a:pt x="209" y="34"/>
                  </a:cubicBezTo>
                  <a:cubicBezTo>
                    <a:pt x="217" y="47"/>
                    <a:pt x="220" y="60"/>
                    <a:pt x="220" y="76"/>
                  </a:cubicBezTo>
                  <a:cubicBezTo>
                    <a:pt x="220" y="95"/>
                    <a:pt x="214" y="112"/>
                    <a:pt x="201" y="125"/>
                  </a:cubicBezTo>
                  <a:cubicBezTo>
                    <a:pt x="189" y="138"/>
                    <a:pt x="169" y="147"/>
                    <a:pt x="143" y="150"/>
                  </a:cubicBezTo>
                  <a:cubicBezTo>
                    <a:pt x="153" y="155"/>
                    <a:pt x="160" y="160"/>
                    <a:pt x="165" y="164"/>
                  </a:cubicBezTo>
                  <a:cubicBezTo>
                    <a:pt x="175" y="174"/>
                    <a:pt x="186" y="186"/>
                    <a:pt x="195" y="201"/>
                  </a:cubicBezTo>
                  <a:cubicBezTo>
                    <a:pt x="243" y="276"/>
                    <a:pt x="243" y="276"/>
                    <a:pt x="243" y="276"/>
                  </a:cubicBezTo>
                  <a:cubicBezTo>
                    <a:pt x="197" y="276"/>
                    <a:pt x="197" y="276"/>
                    <a:pt x="197" y="276"/>
                  </a:cubicBezTo>
                  <a:cubicBezTo>
                    <a:pt x="161" y="218"/>
                    <a:pt x="161" y="218"/>
                    <a:pt x="161" y="218"/>
                  </a:cubicBezTo>
                  <a:cubicBezTo>
                    <a:pt x="150" y="202"/>
                    <a:pt x="141" y="189"/>
                    <a:pt x="134" y="180"/>
                  </a:cubicBezTo>
                  <a:cubicBezTo>
                    <a:pt x="128" y="172"/>
                    <a:pt x="121" y="166"/>
                    <a:pt x="116" y="162"/>
                  </a:cubicBezTo>
                  <a:cubicBezTo>
                    <a:pt x="111" y="159"/>
                    <a:pt x="105" y="156"/>
                    <a:pt x="99" y="155"/>
                  </a:cubicBezTo>
                  <a:cubicBezTo>
                    <a:pt x="95" y="154"/>
                    <a:pt x="88" y="153"/>
                    <a:pt x="79" y="153"/>
                  </a:cubicBezTo>
                  <a:cubicBezTo>
                    <a:pt x="37" y="153"/>
                    <a:pt x="37" y="153"/>
                    <a:pt x="37" y="153"/>
                  </a:cubicBezTo>
                  <a:cubicBezTo>
                    <a:pt x="37" y="276"/>
                    <a:pt x="37" y="276"/>
                    <a:pt x="37" y="276"/>
                  </a:cubicBezTo>
                  <a:lnTo>
                    <a:pt x="0" y="276"/>
                  </a:lnTo>
                  <a:close/>
                  <a:moveTo>
                    <a:pt x="37" y="122"/>
                  </a:moveTo>
                  <a:cubicBezTo>
                    <a:pt x="115" y="122"/>
                    <a:pt x="115" y="122"/>
                    <a:pt x="115" y="122"/>
                  </a:cubicBezTo>
                  <a:cubicBezTo>
                    <a:pt x="132" y="122"/>
                    <a:pt x="145" y="120"/>
                    <a:pt x="154" y="117"/>
                  </a:cubicBezTo>
                  <a:cubicBezTo>
                    <a:pt x="164" y="113"/>
                    <a:pt x="171" y="108"/>
                    <a:pt x="176" y="100"/>
                  </a:cubicBezTo>
                  <a:cubicBezTo>
                    <a:pt x="180" y="93"/>
                    <a:pt x="183" y="84"/>
                    <a:pt x="183" y="76"/>
                  </a:cubicBezTo>
                  <a:cubicBezTo>
                    <a:pt x="183" y="63"/>
                    <a:pt x="178" y="52"/>
                    <a:pt x="169" y="43"/>
                  </a:cubicBezTo>
                  <a:cubicBezTo>
                    <a:pt x="159" y="35"/>
                    <a:pt x="144" y="31"/>
                    <a:pt x="124" y="31"/>
                  </a:cubicBezTo>
                  <a:cubicBezTo>
                    <a:pt x="37" y="31"/>
                    <a:pt x="37" y="31"/>
                    <a:pt x="37" y="31"/>
                  </a:cubicBezTo>
                  <a:lnTo>
                    <a:pt x="37" y="12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7" name="Freeform 603"/>
            <p:cNvSpPr>
              <a:spLocks noEditPoints="1"/>
            </p:cNvSpPr>
            <p:nvPr/>
          </p:nvSpPr>
          <p:spPr bwMode="auto">
            <a:xfrm>
              <a:off x="2624" y="454"/>
              <a:ext cx="350" cy="375"/>
            </a:xfrm>
            <a:custGeom>
              <a:avLst/>
              <a:gdLst>
                <a:gd name="T0" fmla="*/ 0 w 258"/>
                <a:gd name="T1" fmla="*/ 433098 h 276"/>
                <a:gd name="T2" fmla="*/ 160155 w 258"/>
                <a:gd name="T3" fmla="*/ 0 h 276"/>
                <a:gd name="T4" fmla="*/ 218742 w 258"/>
                <a:gd name="T5" fmla="*/ 0 h 276"/>
                <a:gd name="T6" fmla="*/ 389591 w 258"/>
                <a:gd name="T7" fmla="*/ 433098 h 276"/>
                <a:gd name="T8" fmla="*/ 325881 w 258"/>
                <a:gd name="T9" fmla="*/ 433098 h 276"/>
                <a:gd name="T10" fmla="*/ 278284 w 258"/>
                <a:gd name="T11" fmla="*/ 301075 h 276"/>
                <a:gd name="T12" fmla="*/ 105210 w 258"/>
                <a:gd name="T13" fmla="*/ 301075 h 276"/>
                <a:gd name="T14" fmla="*/ 59086 w 258"/>
                <a:gd name="T15" fmla="*/ 433098 h 276"/>
                <a:gd name="T16" fmla="*/ 0 w 258"/>
                <a:gd name="T17" fmla="*/ 433098 h 276"/>
                <a:gd name="T18" fmla="*/ 121519 w 258"/>
                <a:gd name="T19" fmla="*/ 254859 h 276"/>
                <a:gd name="T20" fmla="*/ 261469 w 258"/>
                <a:gd name="T21" fmla="*/ 254859 h 276"/>
                <a:gd name="T22" fmla="*/ 217265 w 258"/>
                <a:gd name="T23" fmla="*/ 134732 h 276"/>
                <a:gd name="T24" fmla="*/ 189624 w 258"/>
                <a:gd name="T25" fmla="*/ 45080 h 276"/>
                <a:gd name="T26" fmla="*/ 165739 w 258"/>
                <a:gd name="T27" fmla="*/ 128226 h 276"/>
                <a:gd name="T28" fmla="*/ 121519 w 258"/>
                <a:gd name="T29" fmla="*/ 254859 h 2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8"/>
                <a:gd name="T46" fmla="*/ 0 h 276"/>
                <a:gd name="T47" fmla="*/ 258 w 258"/>
                <a:gd name="T48" fmla="*/ 276 h 2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8" h="276">
                  <a:moveTo>
                    <a:pt x="0" y="276"/>
                  </a:moveTo>
                  <a:cubicBezTo>
                    <a:pt x="106" y="0"/>
                    <a:pt x="106" y="0"/>
                    <a:pt x="106" y="0"/>
                  </a:cubicBezTo>
                  <a:cubicBezTo>
                    <a:pt x="145" y="0"/>
                    <a:pt x="145" y="0"/>
                    <a:pt x="145" y="0"/>
                  </a:cubicBezTo>
                  <a:cubicBezTo>
                    <a:pt x="258" y="276"/>
                    <a:pt x="258" y="276"/>
                    <a:pt x="258" y="276"/>
                  </a:cubicBezTo>
                  <a:cubicBezTo>
                    <a:pt x="216" y="276"/>
                    <a:pt x="216" y="276"/>
                    <a:pt x="216" y="276"/>
                  </a:cubicBezTo>
                  <a:cubicBezTo>
                    <a:pt x="184" y="192"/>
                    <a:pt x="184" y="192"/>
                    <a:pt x="184" y="192"/>
                  </a:cubicBezTo>
                  <a:cubicBezTo>
                    <a:pt x="69" y="192"/>
                    <a:pt x="69" y="192"/>
                    <a:pt x="69" y="192"/>
                  </a:cubicBezTo>
                  <a:cubicBezTo>
                    <a:pt x="39" y="276"/>
                    <a:pt x="39" y="276"/>
                    <a:pt x="39" y="276"/>
                  </a:cubicBezTo>
                  <a:lnTo>
                    <a:pt x="0" y="276"/>
                  </a:lnTo>
                  <a:close/>
                  <a:moveTo>
                    <a:pt x="80" y="163"/>
                  </a:moveTo>
                  <a:cubicBezTo>
                    <a:pt x="173" y="163"/>
                    <a:pt x="173" y="163"/>
                    <a:pt x="173" y="163"/>
                  </a:cubicBezTo>
                  <a:cubicBezTo>
                    <a:pt x="144" y="86"/>
                    <a:pt x="144" y="86"/>
                    <a:pt x="144" y="86"/>
                  </a:cubicBezTo>
                  <a:cubicBezTo>
                    <a:pt x="135" y="63"/>
                    <a:pt x="129" y="44"/>
                    <a:pt x="125" y="29"/>
                  </a:cubicBezTo>
                  <a:cubicBezTo>
                    <a:pt x="121" y="47"/>
                    <a:pt x="116" y="65"/>
                    <a:pt x="110" y="82"/>
                  </a:cubicBezTo>
                  <a:lnTo>
                    <a:pt x="80" y="163"/>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8" name="Freeform 604"/>
            <p:cNvSpPr>
              <a:spLocks/>
            </p:cNvSpPr>
            <p:nvPr/>
          </p:nvSpPr>
          <p:spPr bwMode="auto">
            <a:xfrm>
              <a:off x="2999" y="449"/>
              <a:ext cx="331" cy="385"/>
            </a:xfrm>
            <a:custGeom>
              <a:avLst/>
              <a:gdLst>
                <a:gd name="T0" fmla="*/ 312185 w 244"/>
                <a:gd name="T1" fmla="*/ 270888 h 284"/>
                <a:gd name="T2" fmla="*/ 368181 w 244"/>
                <a:gd name="T3" fmla="*/ 284230 h 284"/>
                <a:gd name="T4" fmla="*/ 304885 w 244"/>
                <a:gd name="T5" fmla="*/ 388003 h 284"/>
                <a:gd name="T6" fmla="*/ 196086 w 244"/>
                <a:gd name="T7" fmla="*/ 421725 h 284"/>
                <a:gd name="T8" fmla="*/ 84948 w 244"/>
                <a:gd name="T9" fmla="*/ 395269 h 284"/>
                <a:gd name="T10" fmla="*/ 22424 w 244"/>
                <a:gd name="T11" fmla="*/ 317878 h 284"/>
                <a:gd name="T12" fmla="*/ 0 w 244"/>
                <a:gd name="T13" fmla="*/ 208402 h 284"/>
                <a:gd name="T14" fmla="*/ 25084 w 244"/>
                <a:gd name="T15" fmla="*/ 95872 h 284"/>
                <a:gd name="T16" fmla="*/ 96596 w 244"/>
                <a:gd name="T17" fmla="*/ 24769 h 284"/>
                <a:gd name="T18" fmla="*/ 196086 w 244"/>
                <a:gd name="T19" fmla="*/ 0 h 284"/>
                <a:gd name="T20" fmla="*/ 301289 w 244"/>
                <a:gd name="T21" fmla="*/ 30824 h 284"/>
                <a:gd name="T22" fmla="*/ 360847 w 244"/>
                <a:gd name="T23" fmla="*/ 117612 h 284"/>
                <a:gd name="T24" fmla="*/ 305680 w 244"/>
                <a:gd name="T25" fmla="*/ 129967 h 284"/>
                <a:gd name="T26" fmla="*/ 264065 w 244"/>
                <a:gd name="T27" fmla="*/ 67138 h 284"/>
                <a:gd name="T28" fmla="*/ 196086 w 244"/>
                <a:gd name="T29" fmla="*/ 45633 h 284"/>
                <a:gd name="T30" fmla="*/ 115237 w 244"/>
                <a:gd name="T31" fmla="*/ 68015 h 284"/>
                <a:gd name="T32" fmla="*/ 71207 w 244"/>
                <a:gd name="T33" fmla="*/ 129357 h 284"/>
                <a:gd name="T34" fmla="*/ 57902 w 244"/>
                <a:gd name="T35" fmla="*/ 208402 h 284"/>
                <a:gd name="T36" fmla="*/ 71606 w 244"/>
                <a:gd name="T37" fmla="*/ 297906 h 284"/>
                <a:gd name="T38" fmla="*/ 121474 w 244"/>
                <a:gd name="T39" fmla="*/ 356258 h 284"/>
                <a:gd name="T40" fmla="*/ 191193 w 244"/>
                <a:gd name="T41" fmla="*/ 375349 h 284"/>
                <a:gd name="T42" fmla="*/ 270820 w 244"/>
                <a:gd name="T43" fmla="*/ 350079 h 284"/>
                <a:gd name="T44" fmla="*/ 312185 w 244"/>
                <a:gd name="T45" fmla="*/ 270888 h 28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4"/>
                <a:gd name="T70" fmla="*/ 0 h 284"/>
                <a:gd name="T71" fmla="*/ 244 w 244"/>
                <a:gd name="T72" fmla="*/ 284 h 28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4" h="284">
                  <a:moveTo>
                    <a:pt x="207" y="183"/>
                  </a:moveTo>
                  <a:cubicBezTo>
                    <a:pt x="244" y="192"/>
                    <a:pt x="244" y="192"/>
                    <a:pt x="244" y="192"/>
                  </a:cubicBezTo>
                  <a:cubicBezTo>
                    <a:pt x="236" y="222"/>
                    <a:pt x="222" y="245"/>
                    <a:pt x="202" y="261"/>
                  </a:cubicBezTo>
                  <a:cubicBezTo>
                    <a:pt x="183" y="277"/>
                    <a:pt x="158" y="284"/>
                    <a:pt x="130" y="284"/>
                  </a:cubicBezTo>
                  <a:cubicBezTo>
                    <a:pt x="100" y="284"/>
                    <a:pt x="76" y="278"/>
                    <a:pt x="57" y="266"/>
                  </a:cubicBezTo>
                  <a:cubicBezTo>
                    <a:pt x="39" y="254"/>
                    <a:pt x="25" y="237"/>
                    <a:pt x="15" y="214"/>
                  </a:cubicBezTo>
                  <a:cubicBezTo>
                    <a:pt x="5" y="191"/>
                    <a:pt x="0" y="166"/>
                    <a:pt x="0" y="140"/>
                  </a:cubicBezTo>
                  <a:cubicBezTo>
                    <a:pt x="0" y="111"/>
                    <a:pt x="6" y="86"/>
                    <a:pt x="17" y="65"/>
                  </a:cubicBezTo>
                  <a:cubicBezTo>
                    <a:pt x="28" y="44"/>
                    <a:pt x="43" y="27"/>
                    <a:pt x="64" y="16"/>
                  </a:cubicBezTo>
                  <a:cubicBezTo>
                    <a:pt x="84" y="5"/>
                    <a:pt x="106" y="0"/>
                    <a:pt x="130" y="0"/>
                  </a:cubicBezTo>
                  <a:cubicBezTo>
                    <a:pt x="158" y="0"/>
                    <a:pt x="181" y="7"/>
                    <a:pt x="200" y="21"/>
                  </a:cubicBezTo>
                  <a:cubicBezTo>
                    <a:pt x="219" y="35"/>
                    <a:pt x="232" y="55"/>
                    <a:pt x="239" y="80"/>
                  </a:cubicBezTo>
                  <a:cubicBezTo>
                    <a:pt x="203" y="88"/>
                    <a:pt x="203" y="88"/>
                    <a:pt x="203" y="88"/>
                  </a:cubicBezTo>
                  <a:cubicBezTo>
                    <a:pt x="197" y="68"/>
                    <a:pt x="187" y="54"/>
                    <a:pt x="175" y="45"/>
                  </a:cubicBezTo>
                  <a:cubicBezTo>
                    <a:pt x="163" y="36"/>
                    <a:pt x="148" y="31"/>
                    <a:pt x="130" y="31"/>
                  </a:cubicBezTo>
                  <a:cubicBezTo>
                    <a:pt x="108" y="31"/>
                    <a:pt x="91" y="36"/>
                    <a:pt x="77" y="46"/>
                  </a:cubicBezTo>
                  <a:cubicBezTo>
                    <a:pt x="62" y="56"/>
                    <a:pt x="52" y="70"/>
                    <a:pt x="47" y="87"/>
                  </a:cubicBezTo>
                  <a:cubicBezTo>
                    <a:pt x="41" y="104"/>
                    <a:pt x="38" y="122"/>
                    <a:pt x="38" y="140"/>
                  </a:cubicBezTo>
                  <a:cubicBezTo>
                    <a:pt x="38" y="163"/>
                    <a:pt x="41" y="184"/>
                    <a:pt x="48" y="201"/>
                  </a:cubicBezTo>
                  <a:cubicBezTo>
                    <a:pt x="55" y="219"/>
                    <a:pt x="66" y="232"/>
                    <a:pt x="80" y="240"/>
                  </a:cubicBezTo>
                  <a:cubicBezTo>
                    <a:pt x="94" y="249"/>
                    <a:pt x="110" y="253"/>
                    <a:pt x="127" y="253"/>
                  </a:cubicBezTo>
                  <a:cubicBezTo>
                    <a:pt x="147" y="253"/>
                    <a:pt x="164" y="247"/>
                    <a:pt x="179" y="236"/>
                  </a:cubicBezTo>
                  <a:cubicBezTo>
                    <a:pt x="193" y="224"/>
                    <a:pt x="202" y="206"/>
                    <a:pt x="207" y="183"/>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9" name="Freeform 605"/>
            <p:cNvSpPr>
              <a:spLocks/>
            </p:cNvSpPr>
            <p:nvPr/>
          </p:nvSpPr>
          <p:spPr bwMode="auto">
            <a:xfrm>
              <a:off x="3362" y="454"/>
              <a:ext cx="296" cy="375"/>
            </a:xfrm>
            <a:custGeom>
              <a:avLst/>
              <a:gdLst>
                <a:gd name="T0" fmla="*/ 124 w 296"/>
                <a:gd name="T1" fmla="*/ 375 h 375"/>
                <a:gd name="T2" fmla="*/ 124 w 296"/>
                <a:gd name="T3" fmla="*/ 45 h 375"/>
                <a:gd name="T4" fmla="*/ 0 w 296"/>
                <a:gd name="T5" fmla="*/ 45 h 375"/>
                <a:gd name="T6" fmla="*/ 0 w 296"/>
                <a:gd name="T7" fmla="*/ 0 h 375"/>
                <a:gd name="T8" fmla="*/ 296 w 296"/>
                <a:gd name="T9" fmla="*/ 0 h 375"/>
                <a:gd name="T10" fmla="*/ 296 w 296"/>
                <a:gd name="T11" fmla="*/ 45 h 375"/>
                <a:gd name="T12" fmla="*/ 172 w 296"/>
                <a:gd name="T13" fmla="*/ 45 h 375"/>
                <a:gd name="T14" fmla="*/ 172 w 296"/>
                <a:gd name="T15" fmla="*/ 375 h 375"/>
                <a:gd name="T16" fmla="*/ 124 w 296"/>
                <a:gd name="T17" fmla="*/ 375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6"/>
                <a:gd name="T28" fmla="*/ 0 h 375"/>
                <a:gd name="T29" fmla="*/ 296 w 296"/>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6" h="375">
                  <a:moveTo>
                    <a:pt x="124" y="375"/>
                  </a:moveTo>
                  <a:lnTo>
                    <a:pt x="124" y="45"/>
                  </a:lnTo>
                  <a:lnTo>
                    <a:pt x="0" y="45"/>
                  </a:lnTo>
                  <a:lnTo>
                    <a:pt x="0" y="0"/>
                  </a:lnTo>
                  <a:lnTo>
                    <a:pt x="296" y="0"/>
                  </a:lnTo>
                  <a:lnTo>
                    <a:pt x="296" y="45"/>
                  </a:lnTo>
                  <a:lnTo>
                    <a:pt x="172" y="45"/>
                  </a:lnTo>
                  <a:lnTo>
                    <a:pt x="172" y="375"/>
                  </a:lnTo>
                  <a:lnTo>
                    <a:pt x="124"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0" name="Rectangle 606"/>
            <p:cNvSpPr>
              <a:spLocks noChangeArrowheads="1"/>
            </p:cNvSpPr>
            <p:nvPr/>
          </p:nvSpPr>
          <p:spPr bwMode="auto">
            <a:xfrm>
              <a:off x="3718" y="454"/>
              <a:ext cx="48" cy="375"/>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1" name="Freeform 607"/>
            <p:cNvSpPr>
              <a:spLocks/>
            </p:cNvSpPr>
            <p:nvPr/>
          </p:nvSpPr>
          <p:spPr bwMode="auto">
            <a:xfrm>
              <a:off x="3815" y="454"/>
              <a:ext cx="342" cy="375"/>
            </a:xfrm>
            <a:custGeom>
              <a:avLst/>
              <a:gdLst>
                <a:gd name="T0" fmla="*/ 162474 w 252"/>
                <a:gd name="T1" fmla="*/ 433098 h 276"/>
                <a:gd name="T2" fmla="*/ 0 w 252"/>
                <a:gd name="T3" fmla="*/ 0 h 276"/>
                <a:gd name="T4" fmla="*/ 60354 w 252"/>
                <a:gd name="T5" fmla="*/ 0 h 276"/>
                <a:gd name="T6" fmla="*/ 169521 w 252"/>
                <a:gd name="T7" fmla="*/ 313914 h 276"/>
                <a:gd name="T8" fmla="*/ 192530 w 252"/>
                <a:gd name="T9" fmla="*/ 383215 h 276"/>
                <a:gd name="T10" fmla="*/ 213470 w 252"/>
                <a:gd name="T11" fmla="*/ 313914 h 276"/>
                <a:gd name="T12" fmla="*/ 327314 w 252"/>
                <a:gd name="T13" fmla="*/ 0 h 276"/>
                <a:gd name="T14" fmla="*/ 383907 w 252"/>
                <a:gd name="T15" fmla="*/ 0 h 276"/>
                <a:gd name="T16" fmla="*/ 219880 w 252"/>
                <a:gd name="T17" fmla="*/ 433098 h 276"/>
                <a:gd name="T18" fmla="*/ 162474 w 252"/>
                <a:gd name="T19" fmla="*/ 433098 h 2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276"/>
                <a:gd name="T32" fmla="*/ 252 w 252"/>
                <a:gd name="T33" fmla="*/ 276 h 2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276">
                  <a:moveTo>
                    <a:pt x="107" y="276"/>
                  </a:moveTo>
                  <a:cubicBezTo>
                    <a:pt x="0" y="0"/>
                    <a:pt x="0" y="0"/>
                    <a:pt x="0" y="0"/>
                  </a:cubicBezTo>
                  <a:cubicBezTo>
                    <a:pt x="40" y="0"/>
                    <a:pt x="40" y="0"/>
                    <a:pt x="40" y="0"/>
                  </a:cubicBezTo>
                  <a:cubicBezTo>
                    <a:pt x="111" y="200"/>
                    <a:pt x="111" y="200"/>
                    <a:pt x="111" y="200"/>
                  </a:cubicBezTo>
                  <a:cubicBezTo>
                    <a:pt x="117" y="216"/>
                    <a:pt x="122" y="231"/>
                    <a:pt x="126" y="245"/>
                  </a:cubicBezTo>
                  <a:cubicBezTo>
                    <a:pt x="130" y="230"/>
                    <a:pt x="135" y="215"/>
                    <a:pt x="140" y="200"/>
                  </a:cubicBezTo>
                  <a:cubicBezTo>
                    <a:pt x="215" y="0"/>
                    <a:pt x="215" y="0"/>
                    <a:pt x="215" y="0"/>
                  </a:cubicBezTo>
                  <a:cubicBezTo>
                    <a:pt x="252" y="0"/>
                    <a:pt x="252" y="0"/>
                    <a:pt x="252" y="0"/>
                  </a:cubicBezTo>
                  <a:cubicBezTo>
                    <a:pt x="144" y="276"/>
                    <a:pt x="144" y="276"/>
                    <a:pt x="144" y="276"/>
                  </a:cubicBezTo>
                  <a:lnTo>
                    <a:pt x="107" y="27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42" name="Freeform 608"/>
            <p:cNvSpPr>
              <a:spLocks/>
            </p:cNvSpPr>
            <p:nvPr/>
          </p:nvSpPr>
          <p:spPr bwMode="auto">
            <a:xfrm>
              <a:off x="4202" y="454"/>
              <a:ext cx="279" cy="375"/>
            </a:xfrm>
            <a:custGeom>
              <a:avLst/>
              <a:gdLst>
                <a:gd name="T0" fmla="*/ 0 w 279"/>
                <a:gd name="T1" fmla="*/ 375 h 375"/>
                <a:gd name="T2" fmla="*/ 0 w 279"/>
                <a:gd name="T3" fmla="*/ 0 h 375"/>
                <a:gd name="T4" fmla="*/ 270 w 279"/>
                <a:gd name="T5" fmla="*/ 0 h 375"/>
                <a:gd name="T6" fmla="*/ 270 w 279"/>
                <a:gd name="T7" fmla="*/ 45 h 375"/>
                <a:gd name="T8" fmla="*/ 50 w 279"/>
                <a:gd name="T9" fmla="*/ 45 h 375"/>
                <a:gd name="T10" fmla="*/ 50 w 279"/>
                <a:gd name="T11" fmla="*/ 159 h 375"/>
                <a:gd name="T12" fmla="*/ 256 w 279"/>
                <a:gd name="T13" fmla="*/ 159 h 375"/>
                <a:gd name="T14" fmla="*/ 256 w 279"/>
                <a:gd name="T15" fmla="*/ 204 h 375"/>
                <a:gd name="T16" fmla="*/ 50 w 279"/>
                <a:gd name="T17" fmla="*/ 204 h 375"/>
                <a:gd name="T18" fmla="*/ 50 w 279"/>
                <a:gd name="T19" fmla="*/ 330 h 375"/>
                <a:gd name="T20" fmla="*/ 279 w 279"/>
                <a:gd name="T21" fmla="*/ 330 h 375"/>
                <a:gd name="T22" fmla="*/ 279 w 279"/>
                <a:gd name="T23" fmla="*/ 375 h 375"/>
                <a:gd name="T24" fmla="*/ 0 w 279"/>
                <a:gd name="T25" fmla="*/ 375 h 3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9"/>
                <a:gd name="T40" fmla="*/ 0 h 375"/>
                <a:gd name="T41" fmla="*/ 279 w 279"/>
                <a:gd name="T42" fmla="*/ 375 h 3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9" h="375">
                  <a:moveTo>
                    <a:pt x="0" y="375"/>
                  </a:moveTo>
                  <a:lnTo>
                    <a:pt x="0" y="0"/>
                  </a:lnTo>
                  <a:lnTo>
                    <a:pt x="270" y="0"/>
                  </a:lnTo>
                  <a:lnTo>
                    <a:pt x="270" y="45"/>
                  </a:lnTo>
                  <a:lnTo>
                    <a:pt x="50" y="45"/>
                  </a:lnTo>
                  <a:lnTo>
                    <a:pt x="50" y="159"/>
                  </a:lnTo>
                  <a:lnTo>
                    <a:pt x="256" y="159"/>
                  </a:lnTo>
                  <a:lnTo>
                    <a:pt x="256" y="204"/>
                  </a:lnTo>
                  <a:lnTo>
                    <a:pt x="50" y="204"/>
                  </a:lnTo>
                  <a:lnTo>
                    <a:pt x="50" y="330"/>
                  </a:lnTo>
                  <a:lnTo>
                    <a:pt x="279" y="330"/>
                  </a:lnTo>
                  <a:lnTo>
                    <a:pt x="279" y="375"/>
                  </a:lnTo>
                  <a:lnTo>
                    <a:pt x="0" y="37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29" name="Group 609"/>
          <p:cNvGrpSpPr>
            <a:grpSpLocks/>
          </p:cNvGrpSpPr>
          <p:nvPr/>
        </p:nvGrpSpPr>
        <p:grpSpPr bwMode="auto">
          <a:xfrm>
            <a:off x="4683665" y="3845719"/>
            <a:ext cx="4530334" cy="604838"/>
            <a:chOff x="11197" y="1488"/>
            <a:chExt cx="3477" cy="465"/>
          </a:xfrm>
        </p:grpSpPr>
        <p:sp>
          <p:nvSpPr>
            <p:cNvPr id="8324" name="Freeform 610"/>
            <p:cNvSpPr>
              <a:spLocks noEditPoints="1"/>
            </p:cNvSpPr>
            <p:nvPr/>
          </p:nvSpPr>
          <p:spPr bwMode="auto">
            <a:xfrm>
              <a:off x="11197" y="1496"/>
              <a:ext cx="343" cy="449"/>
            </a:xfrm>
            <a:custGeom>
              <a:avLst/>
              <a:gdLst>
                <a:gd name="T0" fmla="*/ 0 w 253"/>
                <a:gd name="T1" fmla="*/ 498481 h 331"/>
                <a:gd name="T2" fmla="*/ 0 w 253"/>
                <a:gd name="T3" fmla="*/ 0 h 331"/>
                <a:gd name="T4" fmla="*/ 184514 w 253"/>
                <a:gd name="T5" fmla="*/ 0 h 331"/>
                <a:gd name="T6" fmla="*/ 259747 w 253"/>
                <a:gd name="T7" fmla="*/ 4017 h 331"/>
                <a:gd name="T8" fmla="*/ 320506 w 253"/>
                <a:gd name="T9" fmla="*/ 28499 h 331"/>
                <a:gd name="T10" fmla="*/ 360930 w 253"/>
                <a:gd name="T11" fmla="*/ 77402 h 331"/>
                <a:gd name="T12" fmla="*/ 375740 w 253"/>
                <a:gd name="T13" fmla="*/ 144487 h 331"/>
                <a:gd name="T14" fmla="*/ 335689 w 253"/>
                <a:gd name="T15" fmla="*/ 252851 h 331"/>
                <a:gd name="T16" fmla="*/ 191592 w 253"/>
                <a:gd name="T17" fmla="*/ 296282 h 331"/>
                <a:gd name="T18" fmla="*/ 65548 w 253"/>
                <a:gd name="T19" fmla="*/ 296282 h 331"/>
                <a:gd name="T20" fmla="*/ 65548 w 253"/>
                <a:gd name="T21" fmla="*/ 498481 h 331"/>
                <a:gd name="T22" fmla="*/ 0 w 253"/>
                <a:gd name="T23" fmla="*/ 498481 h 331"/>
                <a:gd name="T24" fmla="*/ 65548 w 253"/>
                <a:gd name="T25" fmla="*/ 237223 h 331"/>
                <a:gd name="T26" fmla="*/ 191592 w 253"/>
                <a:gd name="T27" fmla="*/ 237223 h 331"/>
                <a:gd name="T28" fmla="*/ 283412 w 253"/>
                <a:gd name="T29" fmla="*/ 214496 h 331"/>
                <a:gd name="T30" fmla="*/ 308991 w 253"/>
                <a:gd name="T31" fmla="*/ 147063 h 331"/>
                <a:gd name="T32" fmla="*/ 292980 w 253"/>
                <a:gd name="T33" fmla="*/ 93540 h 331"/>
                <a:gd name="T34" fmla="*/ 250151 w 253"/>
                <a:gd name="T35" fmla="*/ 62589 h 331"/>
                <a:gd name="T36" fmla="*/ 191592 w 253"/>
                <a:gd name="T37" fmla="*/ 58982 h 331"/>
                <a:gd name="T38" fmla="*/ 65548 w 253"/>
                <a:gd name="T39" fmla="*/ 58982 h 331"/>
                <a:gd name="T40" fmla="*/ 65548 w 253"/>
                <a:gd name="T41" fmla="*/ 237223 h 3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3"/>
                <a:gd name="T64" fmla="*/ 0 h 331"/>
                <a:gd name="T65" fmla="*/ 253 w 253"/>
                <a:gd name="T66" fmla="*/ 331 h 3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3" h="331">
                  <a:moveTo>
                    <a:pt x="0" y="331"/>
                  </a:moveTo>
                  <a:cubicBezTo>
                    <a:pt x="0" y="0"/>
                    <a:pt x="0" y="0"/>
                    <a:pt x="0" y="0"/>
                  </a:cubicBezTo>
                  <a:cubicBezTo>
                    <a:pt x="125" y="0"/>
                    <a:pt x="125" y="0"/>
                    <a:pt x="125" y="0"/>
                  </a:cubicBezTo>
                  <a:cubicBezTo>
                    <a:pt x="147" y="0"/>
                    <a:pt x="164" y="1"/>
                    <a:pt x="175" y="3"/>
                  </a:cubicBezTo>
                  <a:cubicBezTo>
                    <a:pt x="192" y="6"/>
                    <a:pt x="205" y="11"/>
                    <a:pt x="216" y="19"/>
                  </a:cubicBezTo>
                  <a:cubicBezTo>
                    <a:pt x="227" y="26"/>
                    <a:pt x="236" y="37"/>
                    <a:pt x="243" y="51"/>
                  </a:cubicBezTo>
                  <a:cubicBezTo>
                    <a:pt x="249" y="65"/>
                    <a:pt x="253" y="80"/>
                    <a:pt x="253" y="96"/>
                  </a:cubicBezTo>
                  <a:cubicBezTo>
                    <a:pt x="253" y="124"/>
                    <a:pt x="244" y="148"/>
                    <a:pt x="226" y="168"/>
                  </a:cubicBezTo>
                  <a:cubicBezTo>
                    <a:pt x="208" y="187"/>
                    <a:pt x="176" y="197"/>
                    <a:pt x="129" y="197"/>
                  </a:cubicBezTo>
                  <a:cubicBezTo>
                    <a:pt x="44" y="197"/>
                    <a:pt x="44" y="197"/>
                    <a:pt x="44" y="197"/>
                  </a:cubicBezTo>
                  <a:cubicBezTo>
                    <a:pt x="44" y="331"/>
                    <a:pt x="44" y="331"/>
                    <a:pt x="44" y="331"/>
                  </a:cubicBezTo>
                  <a:lnTo>
                    <a:pt x="0" y="331"/>
                  </a:lnTo>
                  <a:close/>
                  <a:moveTo>
                    <a:pt x="44" y="158"/>
                  </a:moveTo>
                  <a:cubicBezTo>
                    <a:pt x="129" y="158"/>
                    <a:pt x="129" y="158"/>
                    <a:pt x="129" y="158"/>
                  </a:cubicBezTo>
                  <a:cubicBezTo>
                    <a:pt x="158" y="158"/>
                    <a:pt x="178" y="152"/>
                    <a:pt x="190" y="142"/>
                  </a:cubicBezTo>
                  <a:cubicBezTo>
                    <a:pt x="202" y="131"/>
                    <a:pt x="208" y="116"/>
                    <a:pt x="208" y="97"/>
                  </a:cubicBezTo>
                  <a:cubicBezTo>
                    <a:pt x="208" y="83"/>
                    <a:pt x="204" y="72"/>
                    <a:pt x="197" y="62"/>
                  </a:cubicBezTo>
                  <a:cubicBezTo>
                    <a:pt x="190" y="52"/>
                    <a:pt x="181" y="45"/>
                    <a:pt x="169" y="42"/>
                  </a:cubicBezTo>
                  <a:cubicBezTo>
                    <a:pt x="162" y="40"/>
                    <a:pt x="148" y="39"/>
                    <a:pt x="129" y="39"/>
                  </a:cubicBezTo>
                  <a:cubicBezTo>
                    <a:pt x="44" y="39"/>
                    <a:pt x="44" y="39"/>
                    <a:pt x="44" y="39"/>
                  </a:cubicBezTo>
                  <a:lnTo>
                    <a:pt x="44" y="15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5" name="Freeform 611"/>
            <p:cNvSpPr>
              <a:spLocks noEditPoints="1"/>
            </p:cNvSpPr>
            <p:nvPr/>
          </p:nvSpPr>
          <p:spPr bwMode="auto">
            <a:xfrm>
              <a:off x="11616" y="1496"/>
              <a:ext cx="396" cy="449"/>
            </a:xfrm>
            <a:custGeom>
              <a:avLst/>
              <a:gdLst>
                <a:gd name="T0" fmla="*/ 0 w 292"/>
                <a:gd name="T1" fmla="*/ 498481 h 331"/>
                <a:gd name="T2" fmla="*/ 0 w 292"/>
                <a:gd name="T3" fmla="*/ 0 h 331"/>
                <a:gd name="T4" fmla="*/ 219845 w 292"/>
                <a:gd name="T5" fmla="*/ 0 h 331"/>
                <a:gd name="T6" fmla="*/ 322440 w 292"/>
                <a:gd name="T7" fmla="*/ 13602 h 331"/>
                <a:gd name="T8" fmla="*/ 375701 w 292"/>
                <a:gd name="T9" fmla="*/ 62475 h 331"/>
                <a:gd name="T10" fmla="*/ 396290 w 292"/>
                <a:gd name="T11" fmla="*/ 137091 h 331"/>
                <a:gd name="T12" fmla="*/ 362321 w 292"/>
                <a:gd name="T13" fmla="*/ 225144 h 331"/>
                <a:gd name="T14" fmla="*/ 257651 w 292"/>
                <a:gd name="T15" fmla="*/ 273419 h 331"/>
                <a:gd name="T16" fmla="*/ 297123 w 292"/>
                <a:gd name="T17" fmla="*/ 296282 h 331"/>
                <a:gd name="T18" fmla="*/ 352860 w 292"/>
                <a:gd name="T19" fmla="*/ 363603 h 331"/>
                <a:gd name="T20" fmla="*/ 437282 w 292"/>
                <a:gd name="T21" fmla="*/ 498481 h 331"/>
                <a:gd name="T22" fmla="*/ 354276 w 292"/>
                <a:gd name="T23" fmla="*/ 498481 h 331"/>
                <a:gd name="T24" fmla="*/ 288639 w 292"/>
                <a:gd name="T25" fmla="*/ 396635 h 331"/>
                <a:gd name="T26" fmla="*/ 242667 w 292"/>
                <a:gd name="T27" fmla="*/ 326724 h 331"/>
                <a:gd name="T28" fmla="*/ 208817 w 292"/>
                <a:gd name="T29" fmla="*/ 294407 h 331"/>
                <a:gd name="T30" fmla="*/ 177849 w 292"/>
                <a:gd name="T31" fmla="*/ 279716 h 331"/>
                <a:gd name="T32" fmla="*/ 142038 w 292"/>
                <a:gd name="T33" fmla="*/ 277534 h 331"/>
                <a:gd name="T34" fmla="*/ 66075 w 292"/>
                <a:gd name="T35" fmla="*/ 277534 h 331"/>
                <a:gd name="T36" fmla="*/ 66075 w 292"/>
                <a:gd name="T37" fmla="*/ 498481 h 331"/>
                <a:gd name="T38" fmla="*/ 0 w 292"/>
                <a:gd name="T39" fmla="*/ 498481 h 331"/>
                <a:gd name="T40" fmla="*/ 66075 w 292"/>
                <a:gd name="T41" fmla="*/ 220049 h 331"/>
                <a:gd name="T42" fmla="*/ 206724 w 292"/>
                <a:gd name="T43" fmla="*/ 220049 h 331"/>
                <a:gd name="T44" fmla="*/ 277032 w 292"/>
                <a:gd name="T45" fmla="*/ 211533 h 331"/>
                <a:gd name="T46" fmla="*/ 315697 w 292"/>
                <a:gd name="T47" fmla="*/ 181077 h 331"/>
                <a:gd name="T48" fmla="*/ 329096 w 292"/>
                <a:gd name="T49" fmla="*/ 137091 h 331"/>
                <a:gd name="T50" fmla="*/ 303588 w 292"/>
                <a:gd name="T51" fmla="*/ 78522 h 331"/>
                <a:gd name="T52" fmla="*/ 223507 w 292"/>
                <a:gd name="T53" fmla="*/ 55930 h 331"/>
                <a:gd name="T54" fmla="*/ 66075 w 292"/>
                <a:gd name="T55" fmla="*/ 55930 h 331"/>
                <a:gd name="T56" fmla="*/ 66075 w 292"/>
                <a:gd name="T57" fmla="*/ 220049 h 3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2"/>
                <a:gd name="T88" fmla="*/ 0 h 331"/>
                <a:gd name="T89" fmla="*/ 292 w 292"/>
                <a:gd name="T90" fmla="*/ 331 h 3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2" h="331">
                  <a:moveTo>
                    <a:pt x="0" y="331"/>
                  </a:moveTo>
                  <a:cubicBezTo>
                    <a:pt x="0" y="0"/>
                    <a:pt x="0" y="0"/>
                    <a:pt x="0" y="0"/>
                  </a:cubicBezTo>
                  <a:cubicBezTo>
                    <a:pt x="147" y="0"/>
                    <a:pt x="147" y="0"/>
                    <a:pt x="147" y="0"/>
                  </a:cubicBezTo>
                  <a:cubicBezTo>
                    <a:pt x="177" y="0"/>
                    <a:pt x="199" y="3"/>
                    <a:pt x="215" y="9"/>
                  </a:cubicBezTo>
                  <a:cubicBezTo>
                    <a:pt x="230" y="15"/>
                    <a:pt x="242" y="26"/>
                    <a:pt x="251" y="41"/>
                  </a:cubicBezTo>
                  <a:cubicBezTo>
                    <a:pt x="261" y="56"/>
                    <a:pt x="265" y="72"/>
                    <a:pt x="265" y="91"/>
                  </a:cubicBezTo>
                  <a:cubicBezTo>
                    <a:pt x="265" y="114"/>
                    <a:pt x="258" y="134"/>
                    <a:pt x="242" y="150"/>
                  </a:cubicBezTo>
                  <a:cubicBezTo>
                    <a:pt x="227" y="166"/>
                    <a:pt x="204" y="176"/>
                    <a:pt x="172" y="181"/>
                  </a:cubicBezTo>
                  <a:cubicBezTo>
                    <a:pt x="183" y="186"/>
                    <a:pt x="192" y="192"/>
                    <a:pt x="198" y="197"/>
                  </a:cubicBezTo>
                  <a:cubicBezTo>
                    <a:pt x="211" y="209"/>
                    <a:pt x="223" y="224"/>
                    <a:pt x="235" y="241"/>
                  </a:cubicBezTo>
                  <a:cubicBezTo>
                    <a:pt x="292" y="331"/>
                    <a:pt x="292" y="331"/>
                    <a:pt x="292" y="331"/>
                  </a:cubicBezTo>
                  <a:cubicBezTo>
                    <a:pt x="237" y="331"/>
                    <a:pt x="237" y="331"/>
                    <a:pt x="237" y="331"/>
                  </a:cubicBezTo>
                  <a:cubicBezTo>
                    <a:pt x="193" y="263"/>
                    <a:pt x="193" y="263"/>
                    <a:pt x="193" y="263"/>
                  </a:cubicBezTo>
                  <a:cubicBezTo>
                    <a:pt x="180" y="243"/>
                    <a:pt x="170" y="227"/>
                    <a:pt x="162" y="217"/>
                  </a:cubicBezTo>
                  <a:cubicBezTo>
                    <a:pt x="153" y="206"/>
                    <a:pt x="146" y="199"/>
                    <a:pt x="139" y="195"/>
                  </a:cubicBezTo>
                  <a:cubicBezTo>
                    <a:pt x="133" y="191"/>
                    <a:pt x="126" y="188"/>
                    <a:pt x="119" y="186"/>
                  </a:cubicBezTo>
                  <a:cubicBezTo>
                    <a:pt x="114" y="185"/>
                    <a:pt x="106" y="184"/>
                    <a:pt x="95" y="184"/>
                  </a:cubicBezTo>
                  <a:cubicBezTo>
                    <a:pt x="44" y="184"/>
                    <a:pt x="44" y="184"/>
                    <a:pt x="44" y="184"/>
                  </a:cubicBezTo>
                  <a:cubicBezTo>
                    <a:pt x="44" y="331"/>
                    <a:pt x="44" y="331"/>
                    <a:pt x="44" y="331"/>
                  </a:cubicBezTo>
                  <a:lnTo>
                    <a:pt x="0" y="331"/>
                  </a:lnTo>
                  <a:close/>
                  <a:moveTo>
                    <a:pt x="44" y="146"/>
                  </a:moveTo>
                  <a:cubicBezTo>
                    <a:pt x="138" y="146"/>
                    <a:pt x="138" y="146"/>
                    <a:pt x="138" y="146"/>
                  </a:cubicBezTo>
                  <a:cubicBezTo>
                    <a:pt x="158" y="146"/>
                    <a:pt x="174" y="144"/>
                    <a:pt x="185" y="140"/>
                  </a:cubicBezTo>
                  <a:cubicBezTo>
                    <a:pt x="197" y="136"/>
                    <a:pt x="205" y="129"/>
                    <a:pt x="211" y="120"/>
                  </a:cubicBezTo>
                  <a:cubicBezTo>
                    <a:pt x="217" y="111"/>
                    <a:pt x="220" y="101"/>
                    <a:pt x="220" y="91"/>
                  </a:cubicBezTo>
                  <a:cubicBezTo>
                    <a:pt x="220" y="75"/>
                    <a:pt x="214" y="62"/>
                    <a:pt x="203" y="52"/>
                  </a:cubicBezTo>
                  <a:cubicBezTo>
                    <a:pt x="192" y="42"/>
                    <a:pt x="174" y="37"/>
                    <a:pt x="149" y="37"/>
                  </a:cubicBezTo>
                  <a:cubicBezTo>
                    <a:pt x="44" y="37"/>
                    <a:pt x="44" y="37"/>
                    <a:pt x="44" y="37"/>
                  </a:cubicBezTo>
                  <a:lnTo>
                    <a:pt x="44" y="14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6" name="Freeform 612"/>
            <p:cNvSpPr>
              <a:spLocks noEditPoints="1"/>
            </p:cNvSpPr>
            <p:nvPr/>
          </p:nvSpPr>
          <p:spPr bwMode="auto">
            <a:xfrm>
              <a:off x="12052" y="1488"/>
              <a:ext cx="428" cy="465"/>
            </a:xfrm>
            <a:custGeom>
              <a:avLst/>
              <a:gdLst>
                <a:gd name="T0" fmla="*/ 0 w 316"/>
                <a:gd name="T1" fmla="*/ 261651 h 343"/>
                <a:gd name="T2" fmla="*/ 64383 w 316"/>
                <a:gd name="T3" fmla="*/ 70409 h 343"/>
                <a:gd name="T4" fmla="*/ 229825 w 316"/>
                <a:gd name="T5" fmla="*/ 0 h 343"/>
                <a:gd name="T6" fmla="*/ 349956 w 316"/>
                <a:gd name="T7" fmla="*/ 33598 h 343"/>
                <a:gd name="T8" fmla="*/ 430885 w 316"/>
                <a:gd name="T9" fmla="*/ 123655 h 343"/>
                <a:gd name="T10" fmla="*/ 459499 w 316"/>
                <a:gd name="T11" fmla="*/ 255052 h 343"/>
                <a:gd name="T12" fmla="*/ 429923 w 316"/>
                <a:gd name="T13" fmla="*/ 388565 h 343"/>
                <a:gd name="T14" fmla="*/ 345386 w 316"/>
                <a:gd name="T15" fmla="*/ 479762 h 343"/>
                <a:gd name="T16" fmla="*/ 229825 w 316"/>
                <a:gd name="T17" fmla="*/ 509142 h 343"/>
                <a:gd name="T18" fmla="*/ 107084 w 316"/>
                <a:gd name="T19" fmla="*/ 474915 h 343"/>
                <a:gd name="T20" fmla="*/ 27838 w 316"/>
                <a:gd name="T21" fmla="*/ 384137 h 343"/>
                <a:gd name="T22" fmla="*/ 0 w 316"/>
                <a:gd name="T23" fmla="*/ 261651 h 343"/>
                <a:gd name="T24" fmla="*/ 65665 w 316"/>
                <a:gd name="T25" fmla="*/ 262885 h 343"/>
                <a:gd name="T26" fmla="*/ 111709 w 316"/>
                <a:gd name="T27" fmla="*/ 402249 h 343"/>
                <a:gd name="T28" fmla="*/ 229825 w 316"/>
                <a:gd name="T29" fmla="*/ 454877 h 343"/>
                <a:gd name="T30" fmla="*/ 348070 w 316"/>
                <a:gd name="T31" fmla="*/ 402249 h 343"/>
                <a:gd name="T32" fmla="*/ 393638 w 316"/>
                <a:gd name="T33" fmla="*/ 255052 h 343"/>
                <a:gd name="T34" fmla="*/ 373014 w 316"/>
                <a:gd name="T35" fmla="*/ 150415 h 343"/>
                <a:gd name="T36" fmla="*/ 315282 w 316"/>
                <a:gd name="T37" fmla="*/ 82258 h 343"/>
                <a:gd name="T38" fmla="*/ 229825 w 316"/>
                <a:gd name="T39" fmla="*/ 56673 h 343"/>
                <a:gd name="T40" fmla="*/ 114074 w 316"/>
                <a:gd name="T41" fmla="*/ 104159 h 343"/>
                <a:gd name="T42" fmla="*/ 65665 w 316"/>
                <a:gd name="T43" fmla="*/ 262885 h 3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6"/>
                <a:gd name="T67" fmla="*/ 0 h 343"/>
                <a:gd name="T68" fmla="*/ 316 w 316"/>
                <a:gd name="T69" fmla="*/ 343 h 3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6" h="343">
                  <a:moveTo>
                    <a:pt x="0" y="176"/>
                  </a:moveTo>
                  <a:cubicBezTo>
                    <a:pt x="0" y="121"/>
                    <a:pt x="14" y="78"/>
                    <a:pt x="44" y="47"/>
                  </a:cubicBezTo>
                  <a:cubicBezTo>
                    <a:pt x="73" y="16"/>
                    <a:pt x="111" y="0"/>
                    <a:pt x="158" y="0"/>
                  </a:cubicBezTo>
                  <a:cubicBezTo>
                    <a:pt x="189" y="0"/>
                    <a:pt x="216" y="8"/>
                    <a:pt x="241" y="22"/>
                  </a:cubicBezTo>
                  <a:cubicBezTo>
                    <a:pt x="265" y="37"/>
                    <a:pt x="284" y="57"/>
                    <a:pt x="297" y="83"/>
                  </a:cubicBezTo>
                  <a:cubicBezTo>
                    <a:pt x="310" y="109"/>
                    <a:pt x="316" y="139"/>
                    <a:pt x="316" y="172"/>
                  </a:cubicBezTo>
                  <a:cubicBezTo>
                    <a:pt x="316" y="206"/>
                    <a:pt x="310" y="236"/>
                    <a:pt x="296" y="262"/>
                  </a:cubicBezTo>
                  <a:cubicBezTo>
                    <a:pt x="282" y="289"/>
                    <a:pt x="263" y="309"/>
                    <a:pt x="238" y="323"/>
                  </a:cubicBezTo>
                  <a:cubicBezTo>
                    <a:pt x="214" y="336"/>
                    <a:pt x="187" y="343"/>
                    <a:pt x="158" y="343"/>
                  </a:cubicBezTo>
                  <a:cubicBezTo>
                    <a:pt x="127" y="343"/>
                    <a:pt x="99" y="336"/>
                    <a:pt x="74" y="320"/>
                  </a:cubicBezTo>
                  <a:cubicBezTo>
                    <a:pt x="50" y="305"/>
                    <a:pt x="31" y="285"/>
                    <a:pt x="19" y="259"/>
                  </a:cubicBezTo>
                  <a:cubicBezTo>
                    <a:pt x="6" y="233"/>
                    <a:pt x="0" y="205"/>
                    <a:pt x="0" y="176"/>
                  </a:cubicBezTo>
                  <a:close/>
                  <a:moveTo>
                    <a:pt x="45" y="177"/>
                  </a:moveTo>
                  <a:cubicBezTo>
                    <a:pt x="45" y="217"/>
                    <a:pt x="55" y="248"/>
                    <a:pt x="77" y="271"/>
                  </a:cubicBezTo>
                  <a:cubicBezTo>
                    <a:pt x="98" y="294"/>
                    <a:pt x="125" y="306"/>
                    <a:pt x="158" y="306"/>
                  </a:cubicBezTo>
                  <a:cubicBezTo>
                    <a:pt x="191" y="306"/>
                    <a:pt x="218" y="294"/>
                    <a:pt x="239" y="271"/>
                  </a:cubicBezTo>
                  <a:cubicBezTo>
                    <a:pt x="260" y="248"/>
                    <a:pt x="271" y="215"/>
                    <a:pt x="271" y="172"/>
                  </a:cubicBezTo>
                  <a:cubicBezTo>
                    <a:pt x="271" y="145"/>
                    <a:pt x="267" y="122"/>
                    <a:pt x="257" y="101"/>
                  </a:cubicBezTo>
                  <a:cubicBezTo>
                    <a:pt x="248" y="81"/>
                    <a:pt x="235" y="66"/>
                    <a:pt x="217" y="55"/>
                  </a:cubicBezTo>
                  <a:cubicBezTo>
                    <a:pt x="200" y="44"/>
                    <a:pt x="180" y="38"/>
                    <a:pt x="158" y="38"/>
                  </a:cubicBezTo>
                  <a:cubicBezTo>
                    <a:pt x="127" y="38"/>
                    <a:pt x="101" y="49"/>
                    <a:pt x="78" y="70"/>
                  </a:cubicBezTo>
                  <a:cubicBezTo>
                    <a:pt x="56" y="91"/>
                    <a:pt x="45" y="127"/>
                    <a:pt x="45" y="17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7" name="Freeform 613"/>
            <p:cNvSpPr>
              <a:spLocks/>
            </p:cNvSpPr>
            <p:nvPr/>
          </p:nvSpPr>
          <p:spPr bwMode="auto">
            <a:xfrm>
              <a:off x="12543" y="1489"/>
              <a:ext cx="415" cy="464"/>
            </a:xfrm>
            <a:custGeom>
              <a:avLst/>
              <a:gdLst>
                <a:gd name="T0" fmla="*/ 248685 w 306"/>
                <a:gd name="T1" fmla="*/ 312866 h 342"/>
                <a:gd name="T2" fmla="*/ 248685 w 306"/>
                <a:gd name="T3" fmla="*/ 253713 h 342"/>
                <a:gd name="T4" fmla="*/ 459008 w 306"/>
                <a:gd name="T5" fmla="*/ 252999 h 342"/>
                <a:gd name="T6" fmla="*/ 459008 w 306"/>
                <a:gd name="T7" fmla="*/ 438106 h 342"/>
                <a:gd name="T8" fmla="*/ 357612 w 306"/>
                <a:gd name="T9" fmla="*/ 497213 h 342"/>
                <a:gd name="T10" fmla="*/ 253463 w 306"/>
                <a:gd name="T11" fmla="*/ 517947 h 342"/>
                <a:gd name="T12" fmla="*/ 119237 w 306"/>
                <a:gd name="T13" fmla="*/ 486117 h 342"/>
                <a:gd name="T14" fmla="*/ 30203 w 306"/>
                <a:gd name="T15" fmla="*/ 394264 h 342"/>
                <a:gd name="T16" fmla="*/ 0 w 306"/>
                <a:gd name="T17" fmla="*/ 260056 h 342"/>
                <a:gd name="T18" fmla="*/ 30203 w 306"/>
                <a:gd name="T19" fmla="*/ 123862 h 342"/>
                <a:gd name="T20" fmla="*/ 117080 w 306"/>
                <a:gd name="T21" fmla="*/ 30439 h 342"/>
                <a:gd name="T22" fmla="*/ 248685 w 306"/>
                <a:gd name="T23" fmla="*/ 0 h 342"/>
                <a:gd name="T24" fmla="*/ 345673 w 306"/>
                <a:gd name="T25" fmla="*/ 16537 h 342"/>
                <a:gd name="T26" fmla="*/ 413387 w 306"/>
                <a:gd name="T27" fmla="*/ 66485 h 342"/>
                <a:gd name="T28" fmla="*/ 450438 w 306"/>
                <a:gd name="T29" fmla="*/ 147779 h 342"/>
                <a:gd name="T30" fmla="*/ 391630 w 306"/>
                <a:gd name="T31" fmla="*/ 165217 h 342"/>
                <a:gd name="T32" fmla="*/ 365736 w 306"/>
                <a:gd name="T33" fmla="*/ 105335 h 342"/>
                <a:gd name="T34" fmla="*/ 315869 w 306"/>
                <a:gd name="T35" fmla="*/ 69196 h 342"/>
                <a:gd name="T36" fmla="*/ 248685 w 306"/>
                <a:gd name="T37" fmla="*/ 56029 h 342"/>
                <a:gd name="T38" fmla="*/ 171607 w 306"/>
                <a:gd name="T39" fmla="*/ 69196 h 342"/>
                <a:gd name="T40" fmla="*/ 117080 w 306"/>
                <a:gd name="T41" fmla="*/ 106101 h 342"/>
                <a:gd name="T42" fmla="*/ 87239 w 306"/>
                <a:gd name="T43" fmla="*/ 156321 h 342"/>
                <a:gd name="T44" fmla="*/ 67829 w 306"/>
                <a:gd name="T45" fmla="*/ 257557 h 342"/>
                <a:gd name="T46" fmla="*/ 89767 w 306"/>
                <a:gd name="T47" fmla="*/ 369052 h 342"/>
                <a:gd name="T48" fmla="*/ 156999 w 306"/>
                <a:gd name="T49" fmla="*/ 435487 h 342"/>
                <a:gd name="T50" fmla="*/ 250151 w 306"/>
                <a:gd name="T51" fmla="*/ 458478 h 342"/>
                <a:gd name="T52" fmla="*/ 332130 w 306"/>
                <a:gd name="T53" fmla="*/ 441716 h 342"/>
                <a:gd name="T54" fmla="*/ 394471 w 306"/>
                <a:gd name="T55" fmla="*/ 405957 h 342"/>
                <a:gd name="T56" fmla="*/ 394471 w 306"/>
                <a:gd name="T57" fmla="*/ 312866 h 342"/>
                <a:gd name="T58" fmla="*/ 248685 w 306"/>
                <a:gd name="T59" fmla="*/ 312866 h 3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6"/>
                <a:gd name="T91" fmla="*/ 0 h 342"/>
                <a:gd name="T92" fmla="*/ 306 w 306"/>
                <a:gd name="T93" fmla="*/ 342 h 3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6" h="342">
                  <a:moveTo>
                    <a:pt x="166" y="207"/>
                  </a:moveTo>
                  <a:cubicBezTo>
                    <a:pt x="166" y="168"/>
                    <a:pt x="166" y="168"/>
                    <a:pt x="166" y="168"/>
                  </a:cubicBezTo>
                  <a:cubicBezTo>
                    <a:pt x="306" y="167"/>
                    <a:pt x="306" y="167"/>
                    <a:pt x="306" y="167"/>
                  </a:cubicBezTo>
                  <a:cubicBezTo>
                    <a:pt x="306" y="290"/>
                    <a:pt x="306" y="290"/>
                    <a:pt x="306" y="290"/>
                  </a:cubicBezTo>
                  <a:cubicBezTo>
                    <a:pt x="285" y="308"/>
                    <a:pt x="262" y="320"/>
                    <a:pt x="239" y="329"/>
                  </a:cubicBezTo>
                  <a:cubicBezTo>
                    <a:pt x="217" y="338"/>
                    <a:pt x="193" y="342"/>
                    <a:pt x="169" y="342"/>
                  </a:cubicBezTo>
                  <a:cubicBezTo>
                    <a:pt x="136" y="342"/>
                    <a:pt x="107" y="335"/>
                    <a:pt x="80" y="321"/>
                  </a:cubicBezTo>
                  <a:cubicBezTo>
                    <a:pt x="54" y="307"/>
                    <a:pt x="34" y="287"/>
                    <a:pt x="20" y="261"/>
                  </a:cubicBezTo>
                  <a:cubicBezTo>
                    <a:pt x="7" y="234"/>
                    <a:pt x="0" y="205"/>
                    <a:pt x="0" y="172"/>
                  </a:cubicBezTo>
                  <a:cubicBezTo>
                    <a:pt x="0" y="140"/>
                    <a:pt x="6" y="110"/>
                    <a:pt x="20" y="82"/>
                  </a:cubicBezTo>
                  <a:cubicBezTo>
                    <a:pt x="33" y="54"/>
                    <a:pt x="53" y="33"/>
                    <a:pt x="78" y="20"/>
                  </a:cubicBezTo>
                  <a:cubicBezTo>
                    <a:pt x="103" y="6"/>
                    <a:pt x="133" y="0"/>
                    <a:pt x="166" y="0"/>
                  </a:cubicBezTo>
                  <a:cubicBezTo>
                    <a:pt x="190" y="0"/>
                    <a:pt x="211" y="3"/>
                    <a:pt x="231" y="11"/>
                  </a:cubicBezTo>
                  <a:cubicBezTo>
                    <a:pt x="250" y="19"/>
                    <a:pt x="265" y="30"/>
                    <a:pt x="276" y="44"/>
                  </a:cubicBezTo>
                  <a:cubicBezTo>
                    <a:pt x="287" y="57"/>
                    <a:pt x="295" y="76"/>
                    <a:pt x="301" y="98"/>
                  </a:cubicBezTo>
                  <a:cubicBezTo>
                    <a:pt x="262" y="109"/>
                    <a:pt x="262" y="109"/>
                    <a:pt x="262" y="109"/>
                  </a:cubicBezTo>
                  <a:cubicBezTo>
                    <a:pt x="257" y="92"/>
                    <a:pt x="250" y="79"/>
                    <a:pt x="243" y="69"/>
                  </a:cubicBezTo>
                  <a:cubicBezTo>
                    <a:pt x="236" y="59"/>
                    <a:pt x="225" y="52"/>
                    <a:pt x="211" y="46"/>
                  </a:cubicBezTo>
                  <a:cubicBezTo>
                    <a:pt x="198" y="40"/>
                    <a:pt x="183" y="37"/>
                    <a:pt x="166" y="37"/>
                  </a:cubicBezTo>
                  <a:cubicBezTo>
                    <a:pt x="146" y="37"/>
                    <a:pt x="128" y="40"/>
                    <a:pt x="114" y="46"/>
                  </a:cubicBezTo>
                  <a:cubicBezTo>
                    <a:pt x="99" y="52"/>
                    <a:pt x="87" y="60"/>
                    <a:pt x="78" y="70"/>
                  </a:cubicBezTo>
                  <a:cubicBezTo>
                    <a:pt x="70" y="80"/>
                    <a:pt x="63" y="91"/>
                    <a:pt x="58" y="103"/>
                  </a:cubicBezTo>
                  <a:cubicBezTo>
                    <a:pt x="49" y="124"/>
                    <a:pt x="45" y="146"/>
                    <a:pt x="45" y="170"/>
                  </a:cubicBezTo>
                  <a:cubicBezTo>
                    <a:pt x="45" y="199"/>
                    <a:pt x="50" y="224"/>
                    <a:pt x="60" y="244"/>
                  </a:cubicBezTo>
                  <a:cubicBezTo>
                    <a:pt x="70" y="264"/>
                    <a:pt x="85" y="278"/>
                    <a:pt x="105" y="288"/>
                  </a:cubicBezTo>
                  <a:cubicBezTo>
                    <a:pt x="124" y="298"/>
                    <a:pt x="145" y="303"/>
                    <a:pt x="167" y="303"/>
                  </a:cubicBezTo>
                  <a:cubicBezTo>
                    <a:pt x="185" y="303"/>
                    <a:pt x="204" y="299"/>
                    <a:pt x="222" y="292"/>
                  </a:cubicBezTo>
                  <a:cubicBezTo>
                    <a:pt x="240" y="284"/>
                    <a:pt x="254" y="276"/>
                    <a:pt x="263" y="268"/>
                  </a:cubicBezTo>
                  <a:cubicBezTo>
                    <a:pt x="263" y="207"/>
                    <a:pt x="263" y="207"/>
                    <a:pt x="263" y="207"/>
                  </a:cubicBezTo>
                  <a:lnTo>
                    <a:pt x="166" y="20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8" name="Freeform 614"/>
            <p:cNvSpPr>
              <a:spLocks noEditPoints="1"/>
            </p:cNvSpPr>
            <p:nvPr/>
          </p:nvSpPr>
          <p:spPr bwMode="auto">
            <a:xfrm>
              <a:off x="13046" y="1496"/>
              <a:ext cx="396" cy="449"/>
            </a:xfrm>
            <a:custGeom>
              <a:avLst/>
              <a:gdLst>
                <a:gd name="T0" fmla="*/ 0 w 292"/>
                <a:gd name="T1" fmla="*/ 498481 h 331"/>
                <a:gd name="T2" fmla="*/ 0 w 292"/>
                <a:gd name="T3" fmla="*/ 0 h 331"/>
                <a:gd name="T4" fmla="*/ 219845 w 292"/>
                <a:gd name="T5" fmla="*/ 0 h 331"/>
                <a:gd name="T6" fmla="*/ 322440 w 292"/>
                <a:gd name="T7" fmla="*/ 13602 h 331"/>
                <a:gd name="T8" fmla="*/ 377856 w 292"/>
                <a:gd name="T9" fmla="*/ 62475 h 331"/>
                <a:gd name="T10" fmla="*/ 396290 w 292"/>
                <a:gd name="T11" fmla="*/ 137091 h 331"/>
                <a:gd name="T12" fmla="*/ 362321 w 292"/>
                <a:gd name="T13" fmla="*/ 225144 h 331"/>
                <a:gd name="T14" fmla="*/ 257651 w 292"/>
                <a:gd name="T15" fmla="*/ 273419 h 331"/>
                <a:gd name="T16" fmla="*/ 297123 w 292"/>
                <a:gd name="T17" fmla="*/ 296282 h 331"/>
                <a:gd name="T18" fmla="*/ 352860 w 292"/>
                <a:gd name="T19" fmla="*/ 363603 h 331"/>
                <a:gd name="T20" fmla="*/ 437282 w 292"/>
                <a:gd name="T21" fmla="*/ 498481 h 331"/>
                <a:gd name="T22" fmla="*/ 354276 w 292"/>
                <a:gd name="T23" fmla="*/ 498481 h 331"/>
                <a:gd name="T24" fmla="*/ 288639 w 292"/>
                <a:gd name="T25" fmla="*/ 396635 h 331"/>
                <a:gd name="T26" fmla="*/ 242667 w 292"/>
                <a:gd name="T27" fmla="*/ 326724 h 331"/>
                <a:gd name="T28" fmla="*/ 210267 w 292"/>
                <a:gd name="T29" fmla="*/ 294407 h 331"/>
                <a:gd name="T30" fmla="*/ 180424 w 292"/>
                <a:gd name="T31" fmla="*/ 279716 h 331"/>
                <a:gd name="T32" fmla="*/ 142038 w 292"/>
                <a:gd name="T33" fmla="*/ 277534 h 331"/>
                <a:gd name="T34" fmla="*/ 66075 w 292"/>
                <a:gd name="T35" fmla="*/ 277534 h 331"/>
                <a:gd name="T36" fmla="*/ 66075 w 292"/>
                <a:gd name="T37" fmla="*/ 498481 h 331"/>
                <a:gd name="T38" fmla="*/ 0 w 292"/>
                <a:gd name="T39" fmla="*/ 498481 h 331"/>
                <a:gd name="T40" fmla="*/ 66075 w 292"/>
                <a:gd name="T41" fmla="*/ 220049 h 331"/>
                <a:gd name="T42" fmla="*/ 208817 w 292"/>
                <a:gd name="T43" fmla="*/ 220049 h 331"/>
                <a:gd name="T44" fmla="*/ 278621 w 292"/>
                <a:gd name="T45" fmla="*/ 211533 h 331"/>
                <a:gd name="T46" fmla="*/ 315697 w 292"/>
                <a:gd name="T47" fmla="*/ 181077 h 331"/>
                <a:gd name="T48" fmla="*/ 329096 w 292"/>
                <a:gd name="T49" fmla="*/ 137091 h 331"/>
                <a:gd name="T50" fmla="*/ 303588 w 292"/>
                <a:gd name="T51" fmla="*/ 78522 h 331"/>
                <a:gd name="T52" fmla="*/ 223507 w 292"/>
                <a:gd name="T53" fmla="*/ 55930 h 331"/>
                <a:gd name="T54" fmla="*/ 66075 w 292"/>
                <a:gd name="T55" fmla="*/ 55930 h 331"/>
                <a:gd name="T56" fmla="*/ 66075 w 292"/>
                <a:gd name="T57" fmla="*/ 220049 h 3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2"/>
                <a:gd name="T88" fmla="*/ 0 h 331"/>
                <a:gd name="T89" fmla="*/ 292 w 292"/>
                <a:gd name="T90" fmla="*/ 331 h 3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2" h="331">
                  <a:moveTo>
                    <a:pt x="0" y="331"/>
                  </a:moveTo>
                  <a:cubicBezTo>
                    <a:pt x="0" y="0"/>
                    <a:pt x="0" y="0"/>
                    <a:pt x="0" y="0"/>
                  </a:cubicBezTo>
                  <a:cubicBezTo>
                    <a:pt x="147" y="0"/>
                    <a:pt x="147" y="0"/>
                    <a:pt x="147" y="0"/>
                  </a:cubicBezTo>
                  <a:cubicBezTo>
                    <a:pt x="177" y="0"/>
                    <a:pt x="199" y="3"/>
                    <a:pt x="215" y="9"/>
                  </a:cubicBezTo>
                  <a:cubicBezTo>
                    <a:pt x="230" y="15"/>
                    <a:pt x="242" y="26"/>
                    <a:pt x="252" y="41"/>
                  </a:cubicBezTo>
                  <a:cubicBezTo>
                    <a:pt x="261" y="56"/>
                    <a:pt x="265" y="72"/>
                    <a:pt x="265" y="91"/>
                  </a:cubicBezTo>
                  <a:cubicBezTo>
                    <a:pt x="265" y="114"/>
                    <a:pt x="258" y="134"/>
                    <a:pt x="242" y="150"/>
                  </a:cubicBezTo>
                  <a:cubicBezTo>
                    <a:pt x="227" y="166"/>
                    <a:pt x="204" y="176"/>
                    <a:pt x="172" y="181"/>
                  </a:cubicBezTo>
                  <a:cubicBezTo>
                    <a:pt x="184" y="186"/>
                    <a:pt x="192" y="192"/>
                    <a:pt x="198" y="197"/>
                  </a:cubicBezTo>
                  <a:cubicBezTo>
                    <a:pt x="211" y="209"/>
                    <a:pt x="223" y="224"/>
                    <a:pt x="235" y="241"/>
                  </a:cubicBezTo>
                  <a:cubicBezTo>
                    <a:pt x="292" y="331"/>
                    <a:pt x="292" y="331"/>
                    <a:pt x="292" y="331"/>
                  </a:cubicBezTo>
                  <a:cubicBezTo>
                    <a:pt x="237" y="331"/>
                    <a:pt x="237" y="331"/>
                    <a:pt x="237" y="331"/>
                  </a:cubicBezTo>
                  <a:cubicBezTo>
                    <a:pt x="193" y="263"/>
                    <a:pt x="193" y="263"/>
                    <a:pt x="193" y="263"/>
                  </a:cubicBezTo>
                  <a:cubicBezTo>
                    <a:pt x="181" y="243"/>
                    <a:pt x="170" y="227"/>
                    <a:pt x="162" y="217"/>
                  </a:cubicBezTo>
                  <a:cubicBezTo>
                    <a:pt x="154" y="206"/>
                    <a:pt x="146" y="199"/>
                    <a:pt x="140" y="195"/>
                  </a:cubicBezTo>
                  <a:cubicBezTo>
                    <a:pt x="133" y="191"/>
                    <a:pt x="126" y="188"/>
                    <a:pt x="120" y="186"/>
                  </a:cubicBezTo>
                  <a:cubicBezTo>
                    <a:pt x="115" y="185"/>
                    <a:pt x="106" y="184"/>
                    <a:pt x="95" y="184"/>
                  </a:cubicBezTo>
                  <a:cubicBezTo>
                    <a:pt x="44" y="184"/>
                    <a:pt x="44" y="184"/>
                    <a:pt x="44" y="184"/>
                  </a:cubicBezTo>
                  <a:cubicBezTo>
                    <a:pt x="44" y="331"/>
                    <a:pt x="44" y="331"/>
                    <a:pt x="44" y="331"/>
                  </a:cubicBezTo>
                  <a:lnTo>
                    <a:pt x="0" y="331"/>
                  </a:lnTo>
                  <a:close/>
                  <a:moveTo>
                    <a:pt x="44" y="146"/>
                  </a:moveTo>
                  <a:cubicBezTo>
                    <a:pt x="139" y="146"/>
                    <a:pt x="139" y="146"/>
                    <a:pt x="139" y="146"/>
                  </a:cubicBezTo>
                  <a:cubicBezTo>
                    <a:pt x="159" y="146"/>
                    <a:pt x="174" y="144"/>
                    <a:pt x="186" y="140"/>
                  </a:cubicBezTo>
                  <a:cubicBezTo>
                    <a:pt x="197" y="136"/>
                    <a:pt x="205" y="129"/>
                    <a:pt x="211" y="120"/>
                  </a:cubicBezTo>
                  <a:cubicBezTo>
                    <a:pt x="217" y="111"/>
                    <a:pt x="220" y="101"/>
                    <a:pt x="220" y="91"/>
                  </a:cubicBezTo>
                  <a:cubicBezTo>
                    <a:pt x="220" y="75"/>
                    <a:pt x="214" y="62"/>
                    <a:pt x="203" y="52"/>
                  </a:cubicBezTo>
                  <a:cubicBezTo>
                    <a:pt x="192" y="42"/>
                    <a:pt x="174" y="37"/>
                    <a:pt x="149" y="37"/>
                  </a:cubicBezTo>
                  <a:cubicBezTo>
                    <a:pt x="44" y="37"/>
                    <a:pt x="44" y="37"/>
                    <a:pt x="44" y="37"/>
                  </a:cubicBezTo>
                  <a:lnTo>
                    <a:pt x="44" y="146"/>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9" name="Freeform 615"/>
            <p:cNvSpPr>
              <a:spLocks/>
            </p:cNvSpPr>
            <p:nvPr/>
          </p:nvSpPr>
          <p:spPr bwMode="auto">
            <a:xfrm>
              <a:off x="13500" y="1496"/>
              <a:ext cx="335" cy="449"/>
            </a:xfrm>
            <a:custGeom>
              <a:avLst/>
              <a:gdLst>
                <a:gd name="T0" fmla="*/ 0 w 335"/>
                <a:gd name="T1" fmla="*/ 449 h 449"/>
                <a:gd name="T2" fmla="*/ 0 w 335"/>
                <a:gd name="T3" fmla="*/ 0 h 449"/>
                <a:gd name="T4" fmla="*/ 325 w 335"/>
                <a:gd name="T5" fmla="*/ 0 h 449"/>
                <a:gd name="T6" fmla="*/ 325 w 335"/>
                <a:gd name="T7" fmla="*/ 53 h 449"/>
                <a:gd name="T8" fmla="*/ 60 w 335"/>
                <a:gd name="T9" fmla="*/ 53 h 449"/>
                <a:gd name="T10" fmla="*/ 60 w 335"/>
                <a:gd name="T11" fmla="*/ 191 h 449"/>
                <a:gd name="T12" fmla="*/ 308 w 335"/>
                <a:gd name="T13" fmla="*/ 191 h 449"/>
                <a:gd name="T14" fmla="*/ 308 w 335"/>
                <a:gd name="T15" fmla="*/ 244 h 449"/>
                <a:gd name="T16" fmla="*/ 60 w 335"/>
                <a:gd name="T17" fmla="*/ 244 h 449"/>
                <a:gd name="T18" fmla="*/ 60 w 335"/>
                <a:gd name="T19" fmla="*/ 396 h 449"/>
                <a:gd name="T20" fmla="*/ 335 w 335"/>
                <a:gd name="T21" fmla="*/ 396 h 449"/>
                <a:gd name="T22" fmla="*/ 335 w 335"/>
                <a:gd name="T23" fmla="*/ 449 h 449"/>
                <a:gd name="T24" fmla="*/ 0 w 335"/>
                <a:gd name="T25" fmla="*/ 449 h 4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5"/>
                <a:gd name="T40" fmla="*/ 0 h 449"/>
                <a:gd name="T41" fmla="*/ 335 w 335"/>
                <a:gd name="T42" fmla="*/ 449 h 4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5" h="449">
                  <a:moveTo>
                    <a:pt x="0" y="449"/>
                  </a:moveTo>
                  <a:lnTo>
                    <a:pt x="0" y="0"/>
                  </a:lnTo>
                  <a:lnTo>
                    <a:pt x="325" y="0"/>
                  </a:lnTo>
                  <a:lnTo>
                    <a:pt x="325" y="53"/>
                  </a:lnTo>
                  <a:lnTo>
                    <a:pt x="60" y="53"/>
                  </a:lnTo>
                  <a:lnTo>
                    <a:pt x="60" y="191"/>
                  </a:lnTo>
                  <a:lnTo>
                    <a:pt x="308" y="191"/>
                  </a:lnTo>
                  <a:lnTo>
                    <a:pt x="308" y="244"/>
                  </a:lnTo>
                  <a:lnTo>
                    <a:pt x="60" y="244"/>
                  </a:lnTo>
                  <a:lnTo>
                    <a:pt x="60" y="396"/>
                  </a:lnTo>
                  <a:lnTo>
                    <a:pt x="335" y="396"/>
                  </a:lnTo>
                  <a:lnTo>
                    <a:pt x="335" y="449"/>
                  </a:lnTo>
                  <a:lnTo>
                    <a:pt x="0" y="44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0" name="Freeform 616"/>
            <p:cNvSpPr>
              <a:spLocks/>
            </p:cNvSpPr>
            <p:nvPr/>
          </p:nvSpPr>
          <p:spPr bwMode="auto">
            <a:xfrm>
              <a:off x="13898" y="1489"/>
              <a:ext cx="357" cy="464"/>
            </a:xfrm>
            <a:custGeom>
              <a:avLst/>
              <a:gdLst>
                <a:gd name="T0" fmla="*/ 0 w 263"/>
                <a:gd name="T1" fmla="*/ 347969 h 342"/>
                <a:gd name="T2" fmla="*/ 63169 w 263"/>
                <a:gd name="T3" fmla="*/ 342863 h 342"/>
                <a:gd name="T4" fmla="*/ 84392 w 263"/>
                <a:gd name="T5" fmla="*/ 403390 h 342"/>
                <a:gd name="T6" fmla="*/ 134926 w 263"/>
                <a:gd name="T7" fmla="*/ 444013 h 342"/>
                <a:gd name="T8" fmla="*/ 213820 w 263"/>
                <a:gd name="T9" fmla="*/ 458478 h 342"/>
                <a:gd name="T10" fmla="*/ 279870 w 263"/>
                <a:gd name="T11" fmla="*/ 446600 h 342"/>
                <a:gd name="T12" fmla="*/ 325378 w 263"/>
                <a:gd name="T13" fmla="*/ 416045 h 342"/>
                <a:gd name="T14" fmla="*/ 337708 w 263"/>
                <a:gd name="T15" fmla="*/ 373878 h 342"/>
                <a:gd name="T16" fmla="*/ 325378 w 263"/>
                <a:gd name="T17" fmla="*/ 331358 h 342"/>
                <a:gd name="T18" fmla="*/ 278831 w 263"/>
                <a:gd name="T19" fmla="*/ 302571 h 342"/>
                <a:gd name="T20" fmla="*/ 188431 w 263"/>
                <a:gd name="T21" fmla="*/ 278651 h 342"/>
                <a:gd name="T22" fmla="*/ 90841 w 263"/>
                <a:gd name="T23" fmla="*/ 246425 h 342"/>
                <a:gd name="T24" fmla="*/ 37485 w 263"/>
                <a:gd name="T25" fmla="*/ 200106 h 342"/>
                <a:gd name="T26" fmla="*/ 18606 w 263"/>
                <a:gd name="T27" fmla="*/ 137447 h 342"/>
                <a:gd name="T28" fmla="*/ 41712 w 263"/>
                <a:gd name="T29" fmla="*/ 66485 h 342"/>
                <a:gd name="T30" fmla="*/ 104327 w 263"/>
                <a:gd name="T31" fmla="*/ 16537 h 342"/>
                <a:gd name="T32" fmla="*/ 197781 w 263"/>
                <a:gd name="T33" fmla="*/ 0 h 342"/>
                <a:gd name="T34" fmla="*/ 296626 w 263"/>
                <a:gd name="T35" fmla="*/ 16537 h 342"/>
                <a:gd name="T36" fmla="*/ 363197 w 263"/>
                <a:gd name="T37" fmla="*/ 69196 h 342"/>
                <a:gd name="T38" fmla="*/ 387578 w 263"/>
                <a:gd name="T39" fmla="*/ 149711 h 342"/>
                <a:gd name="T40" fmla="*/ 322632 w 263"/>
                <a:gd name="T41" fmla="*/ 154079 h 342"/>
                <a:gd name="T42" fmla="*/ 290242 w 263"/>
                <a:gd name="T43" fmla="*/ 81333 h 342"/>
                <a:gd name="T44" fmla="*/ 200763 w 263"/>
                <a:gd name="T45" fmla="*/ 57993 h 342"/>
                <a:gd name="T46" fmla="*/ 111482 w 263"/>
                <a:gd name="T47" fmla="*/ 80284 h 342"/>
                <a:gd name="T48" fmla="*/ 84392 w 263"/>
                <a:gd name="T49" fmla="*/ 132262 h 342"/>
                <a:gd name="T50" fmla="*/ 104327 w 263"/>
                <a:gd name="T51" fmla="*/ 177795 h 342"/>
                <a:gd name="T52" fmla="*/ 205413 w 263"/>
                <a:gd name="T53" fmla="*/ 212406 h 342"/>
                <a:gd name="T54" fmla="*/ 316742 w 263"/>
                <a:gd name="T55" fmla="*/ 244575 h 342"/>
                <a:gd name="T56" fmla="*/ 382099 w 263"/>
                <a:gd name="T57" fmla="*/ 297025 h 342"/>
                <a:gd name="T58" fmla="*/ 402644 w 263"/>
                <a:gd name="T59" fmla="*/ 368336 h 342"/>
                <a:gd name="T60" fmla="*/ 379900 w 263"/>
                <a:gd name="T61" fmla="*/ 444013 h 342"/>
                <a:gd name="T62" fmla="*/ 313297 w 263"/>
                <a:gd name="T63" fmla="*/ 497213 h 342"/>
                <a:gd name="T64" fmla="*/ 215599 w 263"/>
                <a:gd name="T65" fmla="*/ 517947 h 342"/>
                <a:gd name="T66" fmla="*/ 101391 w 263"/>
                <a:gd name="T67" fmla="*/ 497213 h 342"/>
                <a:gd name="T68" fmla="*/ 27615 w 263"/>
                <a:gd name="T69" fmla="*/ 438106 h 342"/>
                <a:gd name="T70" fmla="*/ 0 w 263"/>
                <a:gd name="T71" fmla="*/ 347969 h 3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3"/>
                <a:gd name="T109" fmla="*/ 0 h 342"/>
                <a:gd name="T110" fmla="*/ 263 w 263"/>
                <a:gd name="T111" fmla="*/ 342 h 3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3" h="342">
                  <a:moveTo>
                    <a:pt x="0" y="230"/>
                  </a:moveTo>
                  <a:cubicBezTo>
                    <a:pt x="41" y="226"/>
                    <a:pt x="41" y="226"/>
                    <a:pt x="41" y="226"/>
                  </a:cubicBezTo>
                  <a:cubicBezTo>
                    <a:pt x="43" y="243"/>
                    <a:pt x="48" y="257"/>
                    <a:pt x="55" y="267"/>
                  </a:cubicBezTo>
                  <a:cubicBezTo>
                    <a:pt x="62" y="278"/>
                    <a:pt x="73" y="286"/>
                    <a:pt x="88" y="293"/>
                  </a:cubicBezTo>
                  <a:cubicBezTo>
                    <a:pt x="103" y="299"/>
                    <a:pt x="120" y="303"/>
                    <a:pt x="139" y="303"/>
                  </a:cubicBezTo>
                  <a:cubicBezTo>
                    <a:pt x="156" y="303"/>
                    <a:pt x="170" y="300"/>
                    <a:pt x="183" y="295"/>
                  </a:cubicBezTo>
                  <a:cubicBezTo>
                    <a:pt x="196" y="290"/>
                    <a:pt x="206" y="284"/>
                    <a:pt x="212" y="275"/>
                  </a:cubicBezTo>
                  <a:cubicBezTo>
                    <a:pt x="218" y="266"/>
                    <a:pt x="221" y="257"/>
                    <a:pt x="221" y="247"/>
                  </a:cubicBezTo>
                  <a:cubicBezTo>
                    <a:pt x="221" y="236"/>
                    <a:pt x="218" y="227"/>
                    <a:pt x="212" y="219"/>
                  </a:cubicBezTo>
                  <a:cubicBezTo>
                    <a:pt x="206" y="212"/>
                    <a:pt x="196" y="205"/>
                    <a:pt x="182" y="200"/>
                  </a:cubicBezTo>
                  <a:cubicBezTo>
                    <a:pt x="173" y="196"/>
                    <a:pt x="154" y="191"/>
                    <a:pt x="123" y="184"/>
                  </a:cubicBezTo>
                  <a:cubicBezTo>
                    <a:pt x="93" y="176"/>
                    <a:pt x="72" y="169"/>
                    <a:pt x="59" y="163"/>
                  </a:cubicBezTo>
                  <a:cubicBezTo>
                    <a:pt x="44" y="155"/>
                    <a:pt x="32" y="144"/>
                    <a:pt x="24" y="132"/>
                  </a:cubicBezTo>
                  <a:cubicBezTo>
                    <a:pt x="16" y="120"/>
                    <a:pt x="12" y="106"/>
                    <a:pt x="12" y="91"/>
                  </a:cubicBezTo>
                  <a:cubicBezTo>
                    <a:pt x="12" y="74"/>
                    <a:pt x="17" y="58"/>
                    <a:pt x="27" y="44"/>
                  </a:cubicBezTo>
                  <a:cubicBezTo>
                    <a:pt x="36" y="29"/>
                    <a:pt x="50" y="18"/>
                    <a:pt x="68" y="11"/>
                  </a:cubicBezTo>
                  <a:cubicBezTo>
                    <a:pt x="86" y="3"/>
                    <a:pt x="107" y="0"/>
                    <a:pt x="129" y="0"/>
                  </a:cubicBezTo>
                  <a:cubicBezTo>
                    <a:pt x="154" y="0"/>
                    <a:pt x="175" y="3"/>
                    <a:pt x="194" y="11"/>
                  </a:cubicBezTo>
                  <a:cubicBezTo>
                    <a:pt x="213" y="19"/>
                    <a:pt x="227" y="31"/>
                    <a:pt x="237" y="46"/>
                  </a:cubicBezTo>
                  <a:cubicBezTo>
                    <a:pt x="247" y="62"/>
                    <a:pt x="253" y="79"/>
                    <a:pt x="253" y="99"/>
                  </a:cubicBezTo>
                  <a:cubicBezTo>
                    <a:pt x="211" y="102"/>
                    <a:pt x="211" y="102"/>
                    <a:pt x="211" y="102"/>
                  </a:cubicBezTo>
                  <a:cubicBezTo>
                    <a:pt x="209" y="81"/>
                    <a:pt x="202" y="65"/>
                    <a:pt x="189" y="54"/>
                  </a:cubicBezTo>
                  <a:cubicBezTo>
                    <a:pt x="175" y="44"/>
                    <a:pt x="156" y="38"/>
                    <a:pt x="131" y="38"/>
                  </a:cubicBezTo>
                  <a:cubicBezTo>
                    <a:pt x="104" y="38"/>
                    <a:pt x="85" y="43"/>
                    <a:pt x="73" y="53"/>
                  </a:cubicBezTo>
                  <a:cubicBezTo>
                    <a:pt x="61" y="62"/>
                    <a:pt x="55" y="74"/>
                    <a:pt x="55" y="88"/>
                  </a:cubicBezTo>
                  <a:cubicBezTo>
                    <a:pt x="55" y="100"/>
                    <a:pt x="59" y="110"/>
                    <a:pt x="68" y="117"/>
                  </a:cubicBezTo>
                  <a:cubicBezTo>
                    <a:pt x="76" y="125"/>
                    <a:pt x="98" y="133"/>
                    <a:pt x="134" y="141"/>
                  </a:cubicBezTo>
                  <a:cubicBezTo>
                    <a:pt x="169" y="149"/>
                    <a:pt x="194" y="156"/>
                    <a:pt x="207" y="162"/>
                  </a:cubicBezTo>
                  <a:cubicBezTo>
                    <a:pt x="226" y="171"/>
                    <a:pt x="240" y="182"/>
                    <a:pt x="250" y="196"/>
                  </a:cubicBezTo>
                  <a:cubicBezTo>
                    <a:pt x="259" y="209"/>
                    <a:pt x="263" y="225"/>
                    <a:pt x="263" y="243"/>
                  </a:cubicBezTo>
                  <a:cubicBezTo>
                    <a:pt x="263" y="261"/>
                    <a:pt x="258" y="277"/>
                    <a:pt x="248" y="293"/>
                  </a:cubicBezTo>
                  <a:cubicBezTo>
                    <a:pt x="238" y="308"/>
                    <a:pt x="224" y="320"/>
                    <a:pt x="205" y="329"/>
                  </a:cubicBezTo>
                  <a:cubicBezTo>
                    <a:pt x="186" y="338"/>
                    <a:pt x="165" y="342"/>
                    <a:pt x="141" y="342"/>
                  </a:cubicBezTo>
                  <a:cubicBezTo>
                    <a:pt x="111" y="342"/>
                    <a:pt x="86" y="338"/>
                    <a:pt x="66" y="329"/>
                  </a:cubicBezTo>
                  <a:cubicBezTo>
                    <a:pt x="45" y="320"/>
                    <a:pt x="29" y="307"/>
                    <a:pt x="18" y="290"/>
                  </a:cubicBezTo>
                  <a:cubicBezTo>
                    <a:pt x="6" y="272"/>
                    <a:pt x="0" y="252"/>
                    <a:pt x="0" y="23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31" name="Freeform 617"/>
            <p:cNvSpPr>
              <a:spLocks/>
            </p:cNvSpPr>
            <p:nvPr/>
          </p:nvSpPr>
          <p:spPr bwMode="auto">
            <a:xfrm>
              <a:off x="14316" y="1489"/>
              <a:ext cx="358" cy="464"/>
            </a:xfrm>
            <a:custGeom>
              <a:avLst/>
              <a:gdLst>
                <a:gd name="T0" fmla="*/ 0 w 264"/>
                <a:gd name="T1" fmla="*/ 347969 h 342"/>
                <a:gd name="T2" fmla="*/ 62242 w 264"/>
                <a:gd name="T3" fmla="*/ 342863 h 342"/>
                <a:gd name="T4" fmla="*/ 82627 w 264"/>
                <a:gd name="T5" fmla="*/ 403390 h 342"/>
                <a:gd name="T6" fmla="*/ 132956 w 264"/>
                <a:gd name="T7" fmla="*/ 444013 h 342"/>
                <a:gd name="T8" fmla="*/ 210042 w 264"/>
                <a:gd name="T9" fmla="*/ 458478 h 342"/>
                <a:gd name="T10" fmla="*/ 275756 w 264"/>
                <a:gd name="T11" fmla="*/ 446600 h 342"/>
                <a:gd name="T12" fmla="*/ 316660 w 264"/>
                <a:gd name="T13" fmla="*/ 416045 h 342"/>
                <a:gd name="T14" fmla="*/ 331546 w 264"/>
                <a:gd name="T15" fmla="*/ 373878 h 342"/>
                <a:gd name="T16" fmla="*/ 318741 w 264"/>
                <a:gd name="T17" fmla="*/ 331358 h 342"/>
                <a:gd name="T18" fmla="*/ 273006 w 264"/>
                <a:gd name="T19" fmla="*/ 302571 h 342"/>
                <a:gd name="T20" fmla="*/ 185144 w 264"/>
                <a:gd name="T21" fmla="*/ 278651 h 342"/>
                <a:gd name="T22" fmla="*/ 89280 w 264"/>
                <a:gd name="T23" fmla="*/ 246425 h 342"/>
                <a:gd name="T24" fmla="*/ 37153 w 264"/>
                <a:gd name="T25" fmla="*/ 200106 h 342"/>
                <a:gd name="T26" fmla="*/ 20002 w 264"/>
                <a:gd name="T27" fmla="*/ 137447 h 342"/>
                <a:gd name="T28" fmla="*/ 40920 w 264"/>
                <a:gd name="T29" fmla="*/ 66485 h 342"/>
                <a:gd name="T30" fmla="*/ 103212 w 264"/>
                <a:gd name="T31" fmla="*/ 16537 h 342"/>
                <a:gd name="T32" fmla="*/ 193961 w 264"/>
                <a:gd name="T33" fmla="*/ 0 h 342"/>
                <a:gd name="T34" fmla="*/ 290917 w 264"/>
                <a:gd name="T35" fmla="*/ 16537 h 342"/>
                <a:gd name="T36" fmla="*/ 356474 w 264"/>
                <a:gd name="T37" fmla="*/ 69196 h 342"/>
                <a:gd name="T38" fmla="*/ 378894 w 264"/>
                <a:gd name="T39" fmla="*/ 149711 h 342"/>
                <a:gd name="T40" fmla="*/ 316660 w 264"/>
                <a:gd name="T41" fmla="*/ 154079 h 342"/>
                <a:gd name="T42" fmla="*/ 282767 w 264"/>
                <a:gd name="T43" fmla="*/ 81333 h 342"/>
                <a:gd name="T44" fmla="*/ 195831 w 264"/>
                <a:gd name="T45" fmla="*/ 57993 h 342"/>
                <a:gd name="T46" fmla="*/ 110583 w 264"/>
                <a:gd name="T47" fmla="*/ 80284 h 342"/>
                <a:gd name="T48" fmla="*/ 82627 w 264"/>
                <a:gd name="T49" fmla="*/ 132262 h 342"/>
                <a:gd name="T50" fmla="*/ 102041 w 264"/>
                <a:gd name="T51" fmla="*/ 177795 h 342"/>
                <a:gd name="T52" fmla="*/ 200715 w 264"/>
                <a:gd name="T53" fmla="*/ 212406 h 342"/>
                <a:gd name="T54" fmla="*/ 310387 w 264"/>
                <a:gd name="T55" fmla="*/ 244575 h 342"/>
                <a:gd name="T56" fmla="*/ 373942 w 264"/>
                <a:gd name="T57" fmla="*/ 297025 h 342"/>
                <a:gd name="T58" fmla="*/ 394501 w 264"/>
                <a:gd name="T59" fmla="*/ 368336 h 342"/>
                <a:gd name="T60" fmla="*/ 372475 w 264"/>
                <a:gd name="T61" fmla="*/ 444013 h 342"/>
                <a:gd name="T62" fmla="*/ 306578 w 264"/>
                <a:gd name="T63" fmla="*/ 497213 h 342"/>
                <a:gd name="T64" fmla="*/ 212625 w 264"/>
                <a:gd name="T65" fmla="*/ 517947 h 342"/>
                <a:gd name="T66" fmla="*/ 99113 w 264"/>
                <a:gd name="T67" fmla="*/ 497213 h 342"/>
                <a:gd name="T68" fmla="*/ 28358 w 264"/>
                <a:gd name="T69" fmla="*/ 438106 h 342"/>
                <a:gd name="T70" fmla="*/ 0 w 264"/>
                <a:gd name="T71" fmla="*/ 347969 h 3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4"/>
                <a:gd name="T109" fmla="*/ 0 h 342"/>
                <a:gd name="T110" fmla="*/ 264 w 264"/>
                <a:gd name="T111" fmla="*/ 342 h 3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4" h="342">
                  <a:moveTo>
                    <a:pt x="0" y="230"/>
                  </a:moveTo>
                  <a:cubicBezTo>
                    <a:pt x="42" y="226"/>
                    <a:pt x="42" y="226"/>
                    <a:pt x="42" y="226"/>
                  </a:cubicBezTo>
                  <a:cubicBezTo>
                    <a:pt x="44" y="243"/>
                    <a:pt x="48" y="257"/>
                    <a:pt x="55" y="267"/>
                  </a:cubicBezTo>
                  <a:cubicBezTo>
                    <a:pt x="63" y="278"/>
                    <a:pt x="74" y="286"/>
                    <a:pt x="89" y="293"/>
                  </a:cubicBezTo>
                  <a:cubicBezTo>
                    <a:pt x="104" y="299"/>
                    <a:pt x="121" y="303"/>
                    <a:pt x="140" y="303"/>
                  </a:cubicBezTo>
                  <a:cubicBezTo>
                    <a:pt x="156" y="303"/>
                    <a:pt x="171" y="300"/>
                    <a:pt x="184" y="295"/>
                  </a:cubicBezTo>
                  <a:cubicBezTo>
                    <a:pt x="197" y="290"/>
                    <a:pt x="206" y="284"/>
                    <a:pt x="212" y="275"/>
                  </a:cubicBezTo>
                  <a:cubicBezTo>
                    <a:pt x="219" y="266"/>
                    <a:pt x="222" y="257"/>
                    <a:pt x="222" y="247"/>
                  </a:cubicBezTo>
                  <a:cubicBezTo>
                    <a:pt x="222" y="236"/>
                    <a:pt x="219" y="227"/>
                    <a:pt x="213" y="219"/>
                  </a:cubicBezTo>
                  <a:cubicBezTo>
                    <a:pt x="207" y="212"/>
                    <a:pt x="197" y="205"/>
                    <a:pt x="183" y="200"/>
                  </a:cubicBezTo>
                  <a:cubicBezTo>
                    <a:pt x="174" y="196"/>
                    <a:pt x="154" y="191"/>
                    <a:pt x="124" y="184"/>
                  </a:cubicBezTo>
                  <a:cubicBezTo>
                    <a:pt x="94" y="176"/>
                    <a:pt x="72" y="169"/>
                    <a:pt x="60" y="163"/>
                  </a:cubicBezTo>
                  <a:cubicBezTo>
                    <a:pt x="44" y="155"/>
                    <a:pt x="32" y="144"/>
                    <a:pt x="25" y="132"/>
                  </a:cubicBezTo>
                  <a:cubicBezTo>
                    <a:pt x="17" y="120"/>
                    <a:pt x="13" y="106"/>
                    <a:pt x="13" y="91"/>
                  </a:cubicBezTo>
                  <a:cubicBezTo>
                    <a:pt x="13" y="74"/>
                    <a:pt x="18" y="58"/>
                    <a:pt x="27" y="44"/>
                  </a:cubicBezTo>
                  <a:cubicBezTo>
                    <a:pt x="37" y="29"/>
                    <a:pt x="51" y="18"/>
                    <a:pt x="69" y="11"/>
                  </a:cubicBezTo>
                  <a:cubicBezTo>
                    <a:pt x="87" y="3"/>
                    <a:pt x="107" y="0"/>
                    <a:pt x="130" y="0"/>
                  </a:cubicBezTo>
                  <a:cubicBezTo>
                    <a:pt x="154" y="0"/>
                    <a:pt x="176" y="3"/>
                    <a:pt x="195" y="11"/>
                  </a:cubicBezTo>
                  <a:cubicBezTo>
                    <a:pt x="213" y="19"/>
                    <a:pt x="228" y="31"/>
                    <a:pt x="238" y="46"/>
                  </a:cubicBezTo>
                  <a:cubicBezTo>
                    <a:pt x="248" y="62"/>
                    <a:pt x="253" y="79"/>
                    <a:pt x="254" y="99"/>
                  </a:cubicBezTo>
                  <a:cubicBezTo>
                    <a:pt x="212" y="102"/>
                    <a:pt x="212" y="102"/>
                    <a:pt x="212" y="102"/>
                  </a:cubicBezTo>
                  <a:cubicBezTo>
                    <a:pt x="210" y="81"/>
                    <a:pt x="202" y="65"/>
                    <a:pt x="189" y="54"/>
                  </a:cubicBezTo>
                  <a:cubicBezTo>
                    <a:pt x="176" y="44"/>
                    <a:pt x="157" y="38"/>
                    <a:pt x="131" y="38"/>
                  </a:cubicBezTo>
                  <a:cubicBezTo>
                    <a:pt x="105" y="38"/>
                    <a:pt x="86" y="43"/>
                    <a:pt x="74" y="53"/>
                  </a:cubicBezTo>
                  <a:cubicBezTo>
                    <a:pt x="61" y="62"/>
                    <a:pt x="55" y="74"/>
                    <a:pt x="55" y="88"/>
                  </a:cubicBezTo>
                  <a:cubicBezTo>
                    <a:pt x="55" y="100"/>
                    <a:pt x="60" y="110"/>
                    <a:pt x="68" y="117"/>
                  </a:cubicBezTo>
                  <a:cubicBezTo>
                    <a:pt x="77" y="125"/>
                    <a:pt x="99" y="133"/>
                    <a:pt x="134" y="141"/>
                  </a:cubicBezTo>
                  <a:cubicBezTo>
                    <a:pt x="170" y="149"/>
                    <a:pt x="194" y="156"/>
                    <a:pt x="208" y="162"/>
                  </a:cubicBezTo>
                  <a:cubicBezTo>
                    <a:pt x="227" y="171"/>
                    <a:pt x="241" y="182"/>
                    <a:pt x="250" y="196"/>
                  </a:cubicBezTo>
                  <a:cubicBezTo>
                    <a:pt x="260" y="209"/>
                    <a:pt x="264" y="225"/>
                    <a:pt x="264" y="243"/>
                  </a:cubicBezTo>
                  <a:cubicBezTo>
                    <a:pt x="264" y="261"/>
                    <a:pt x="259" y="277"/>
                    <a:pt x="249" y="293"/>
                  </a:cubicBezTo>
                  <a:cubicBezTo>
                    <a:pt x="239" y="308"/>
                    <a:pt x="224" y="320"/>
                    <a:pt x="205" y="329"/>
                  </a:cubicBezTo>
                  <a:cubicBezTo>
                    <a:pt x="187" y="338"/>
                    <a:pt x="165" y="342"/>
                    <a:pt x="142" y="342"/>
                  </a:cubicBezTo>
                  <a:cubicBezTo>
                    <a:pt x="112" y="342"/>
                    <a:pt x="87" y="338"/>
                    <a:pt x="66" y="329"/>
                  </a:cubicBezTo>
                  <a:cubicBezTo>
                    <a:pt x="46" y="320"/>
                    <a:pt x="30" y="307"/>
                    <a:pt x="19" y="290"/>
                  </a:cubicBezTo>
                  <a:cubicBezTo>
                    <a:pt x="7" y="272"/>
                    <a:pt x="1" y="252"/>
                    <a:pt x="0" y="23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30" name="Group 618"/>
          <p:cNvGrpSpPr>
            <a:grpSpLocks/>
          </p:cNvGrpSpPr>
          <p:nvPr/>
        </p:nvGrpSpPr>
        <p:grpSpPr bwMode="auto">
          <a:xfrm>
            <a:off x="3761314" y="163129"/>
            <a:ext cx="1091065" cy="108943"/>
            <a:chOff x="4907" y="1"/>
            <a:chExt cx="4700" cy="470"/>
          </a:xfrm>
        </p:grpSpPr>
        <p:sp>
          <p:nvSpPr>
            <p:cNvPr id="8313" name="Freeform 619"/>
            <p:cNvSpPr>
              <a:spLocks/>
            </p:cNvSpPr>
            <p:nvPr/>
          </p:nvSpPr>
          <p:spPr bwMode="auto">
            <a:xfrm>
              <a:off x="4907" y="8"/>
              <a:ext cx="360" cy="455"/>
            </a:xfrm>
            <a:custGeom>
              <a:avLst/>
              <a:gdLst>
                <a:gd name="T0" fmla="*/ 149 w 360"/>
                <a:gd name="T1" fmla="*/ 455 h 455"/>
                <a:gd name="T2" fmla="*/ 149 w 360"/>
                <a:gd name="T3" fmla="*/ 54 h 455"/>
                <a:gd name="T4" fmla="*/ 0 w 360"/>
                <a:gd name="T5" fmla="*/ 54 h 455"/>
                <a:gd name="T6" fmla="*/ 0 w 360"/>
                <a:gd name="T7" fmla="*/ 0 h 455"/>
                <a:gd name="T8" fmla="*/ 360 w 360"/>
                <a:gd name="T9" fmla="*/ 0 h 455"/>
                <a:gd name="T10" fmla="*/ 360 w 360"/>
                <a:gd name="T11" fmla="*/ 54 h 455"/>
                <a:gd name="T12" fmla="*/ 210 w 360"/>
                <a:gd name="T13" fmla="*/ 54 h 455"/>
                <a:gd name="T14" fmla="*/ 210 w 360"/>
                <a:gd name="T15" fmla="*/ 455 h 455"/>
                <a:gd name="T16" fmla="*/ 149 w 360"/>
                <a:gd name="T17" fmla="*/ 455 h 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0"/>
                <a:gd name="T28" fmla="*/ 0 h 455"/>
                <a:gd name="T29" fmla="*/ 360 w 360"/>
                <a:gd name="T30" fmla="*/ 455 h 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0" h="455">
                  <a:moveTo>
                    <a:pt x="149" y="455"/>
                  </a:moveTo>
                  <a:lnTo>
                    <a:pt x="149" y="54"/>
                  </a:lnTo>
                  <a:lnTo>
                    <a:pt x="0" y="54"/>
                  </a:lnTo>
                  <a:lnTo>
                    <a:pt x="0" y="0"/>
                  </a:lnTo>
                  <a:lnTo>
                    <a:pt x="360" y="0"/>
                  </a:lnTo>
                  <a:lnTo>
                    <a:pt x="360" y="54"/>
                  </a:lnTo>
                  <a:lnTo>
                    <a:pt x="210" y="54"/>
                  </a:lnTo>
                  <a:lnTo>
                    <a:pt x="210" y="455"/>
                  </a:lnTo>
                  <a:lnTo>
                    <a:pt x="149"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4" name="Freeform 620"/>
            <p:cNvSpPr>
              <a:spLocks noEditPoints="1"/>
            </p:cNvSpPr>
            <p:nvPr/>
          </p:nvSpPr>
          <p:spPr bwMode="auto">
            <a:xfrm>
              <a:off x="5330" y="8"/>
              <a:ext cx="401" cy="455"/>
            </a:xfrm>
            <a:custGeom>
              <a:avLst/>
              <a:gdLst>
                <a:gd name="T0" fmla="*/ 0 w 295"/>
                <a:gd name="T1" fmla="*/ 520168 h 335"/>
                <a:gd name="T2" fmla="*/ 0 w 295"/>
                <a:gd name="T3" fmla="*/ 0 h 335"/>
                <a:gd name="T4" fmla="*/ 233771 w 295"/>
                <a:gd name="T5" fmla="*/ 0 h 335"/>
                <a:gd name="T6" fmla="*/ 342995 w 295"/>
                <a:gd name="T7" fmla="*/ 13778 h 335"/>
                <a:gd name="T8" fmla="*/ 401518 w 295"/>
                <a:gd name="T9" fmla="*/ 63680 h 335"/>
                <a:gd name="T10" fmla="*/ 422582 w 295"/>
                <a:gd name="T11" fmla="*/ 143290 h 335"/>
                <a:gd name="T12" fmla="*/ 386461 w 295"/>
                <a:gd name="T13" fmla="*/ 235454 h 335"/>
                <a:gd name="T14" fmla="*/ 273804 w 295"/>
                <a:gd name="T15" fmla="*/ 284260 h 335"/>
                <a:gd name="T16" fmla="*/ 317230 w 295"/>
                <a:gd name="T17" fmla="*/ 310656 h 335"/>
                <a:gd name="T18" fmla="*/ 375303 w 295"/>
                <a:gd name="T19" fmla="*/ 378772 h 335"/>
                <a:gd name="T20" fmla="*/ 467310 w 295"/>
                <a:gd name="T21" fmla="*/ 520168 h 335"/>
                <a:gd name="T22" fmla="*/ 379243 w 295"/>
                <a:gd name="T23" fmla="*/ 520168 h 335"/>
                <a:gd name="T24" fmla="*/ 308586 w 295"/>
                <a:gd name="T25" fmla="*/ 412980 h 335"/>
                <a:gd name="T26" fmla="*/ 259297 w 295"/>
                <a:gd name="T27" fmla="*/ 339071 h 335"/>
                <a:gd name="T28" fmla="*/ 221194 w 295"/>
                <a:gd name="T29" fmla="*/ 306007 h 335"/>
                <a:gd name="T30" fmla="*/ 190755 w 295"/>
                <a:gd name="T31" fmla="*/ 291390 h 335"/>
                <a:gd name="T32" fmla="*/ 150163 w 295"/>
                <a:gd name="T33" fmla="*/ 290799 h 335"/>
                <a:gd name="T34" fmla="*/ 70001 w 295"/>
                <a:gd name="T35" fmla="*/ 290799 h 335"/>
                <a:gd name="T36" fmla="*/ 70001 w 295"/>
                <a:gd name="T37" fmla="*/ 520168 h 335"/>
                <a:gd name="T38" fmla="*/ 0 w 295"/>
                <a:gd name="T39" fmla="*/ 520168 h 335"/>
                <a:gd name="T40" fmla="*/ 70001 w 295"/>
                <a:gd name="T41" fmla="*/ 229961 h 335"/>
                <a:gd name="T42" fmla="*/ 219567 w 295"/>
                <a:gd name="T43" fmla="*/ 229961 h 335"/>
                <a:gd name="T44" fmla="*/ 296101 w 295"/>
                <a:gd name="T45" fmla="*/ 220812 h 335"/>
                <a:gd name="T46" fmla="*/ 338222 w 295"/>
                <a:gd name="T47" fmla="*/ 189777 h 335"/>
                <a:gd name="T48" fmla="*/ 352468 w 295"/>
                <a:gd name="T49" fmla="*/ 143290 h 335"/>
                <a:gd name="T50" fmla="*/ 322927 w 295"/>
                <a:gd name="T51" fmla="*/ 82765 h 335"/>
                <a:gd name="T52" fmla="*/ 237565 w 295"/>
                <a:gd name="T53" fmla="*/ 57189 h 335"/>
                <a:gd name="T54" fmla="*/ 70001 w 295"/>
                <a:gd name="T55" fmla="*/ 57189 h 335"/>
                <a:gd name="T56" fmla="*/ 70001 w 295"/>
                <a:gd name="T57" fmla="*/ 229961 h 3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35"/>
                <a:gd name="T89" fmla="*/ 295 w 295"/>
                <a:gd name="T90" fmla="*/ 335 h 3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35">
                  <a:moveTo>
                    <a:pt x="0" y="335"/>
                  </a:moveTo>
                  <a:cubicBezTo>
                    <a:pt x="0" y="0"/>
                    <a:pt x="0" y="0"/>
                    <a:pt x="0" y="0"/>
                  </a:cubicBezTo>
                  <a:cubicBezTo>
                    <a:pt x="148" y="0"/>
                    <a:pt x="148" y="0"/>
                    <a:pt x="148" y="0"/>
                  </a:cubicBezTo>
                  <a:cubicBezTo>
                    <a:pt x="178" y="0"/>
                    <a:pt x="201" y="3"/>
                    <a:pt x="216" y="9"/>
                  </a:cubicBezTo>
                  <a:cubicBezTo>
                    <a:pt x="232" y="15"/>
                    <a:pt x="244" y="26"/>
                    <a:pt x="253" y="41"/>
                  </a:cubicBezTo>
                  <a:cubicBezTo>
                    <a:pt x="263" y="56"/>
                    <a:pt x="267" y="73"/>
                    <a:pt x="267" y="92"/>
                  </a:cubicBezTo>
                  <a:cubicBezTo>
                    <a:pt x="267" y="115"/>
                    <a:pt x="260" y="135"/>
                    <a:pt x="244" y="152"/>
                  </a:cubicBezTo>
                  <a:cubicBezTo>
                    <a:pt x="229" y="168"/>
                    <a:pt x="205" y="178"/>
                    <a:pt x="173" y="183"/>
                  </a:cubicBezTo>
                  <a:cubicBezTo>
                    <a:pt x="185" y="188"/>
                    <a:pt x="194" y="194"/>
                    <a:pt x="200" y="200"/>
                  </a:cubicBezTo>
                  <a:cubicBezTo>
                    <a:pt x="213" y="211"/>
                    <a:pt x="225" y="226"/>
                    <a:pt x="237" y="244"/>
                  </a:cubicBezTo>
                  <a:cubicBezTo>
                    <a:pt x="295" y="335"/>
                    <a:pt x="295" y="335"/>
                    <a:pt x="295" y="335"/>
                  </a:cubicBezTo>
                  <a:cubicBezTo>
                    <a:pt x="239" y="335"/>
                    <a:pt x="239" y="335"/>
                    <a:pt x="239" y="335"/>
                  </a:cubicBezTo>
                  <a:cubicBezTo>
                    <a:pt x="195" y="266"/>
                    <a:pt x="195" y="266"/>
                    <a:pt x="195" y="266"/>
                  </a:cubicBezTo>
                  <a:cubicBezTo>
                    <a:pt x="182" y="245"/>
                    <a:pt x="171" y="230"/>
                    <a:pt x="163" y="219"/>
                  </a:cubicBezTo>
                  <a:cubicBezTo>
                    <a:pt x="154" y="209"/>
                    <a:pt x="147" y="201"/>
                    <a:pt x="140" y="197"/>
                  </a:cubicBezTo>
                  <a:cubicBezTo>
                    <a:pt x="134" y="193"/>
                    <a:pt x="127" y="190"/>
                    <a:pt x="120" y="188"/>
                  </a:cubicBezTo>
                  <a:cubicBezTo>
                    <a:pt x="115" y="187"/>
                    <a:pt x="107" y="187"/>
                    <a:pt x="95" y="187"/>
                  </a:cubicBezTo>
                  <a:cubicBezTo>
                    <a:pt x="44" y="187"/>
                    <a:pt x="44" y="187"/>
                    <a:pt x="44" y="187"/>
                  </a:cubicBezTo>
                  <a:cubicBezTo>
                    <a:pt x="44" y="335"/>
                    <a:pt x="44" y="335"/>
                    <a:pt x="44" y="335"/>
                  </a:cubicBezTo>
                  <a:lnTo>
                    <a:pt x="0" y="335"/>
                  </a:lnTo>
                  <a:close/>
                  <a:moveTo>
                    <a:pt x="44" y="148"/>
                  </a:moveTo>
                  <a:cubicBezTo>
                    <a:pt x="139" y="148"/>
                    <a:pt x="139" y="148"/>
                    <a:pt x="139" y="148"/>
                  </a:cubicBezTo>
                  <a:cubicBezTo>
                    <a:pt x="159" y="148"/>
                    <a:pt x="175" y="146"/>
                    <a:pt x="187" y="142"/>
                  </a:cubicBezTo>
                  <a:cubicBezTo>
                    <a:pt x="198" y="138"/>
                    <a:pt x="207" y="131"/>
                    <a:pt x="213" y="122"/>
                  </a:cubicBezTo>
                  <a:cubicBezTo>
                    <a:pt x="219" y="112"/>
                    <a:pt x="222" y="102"/>
                    <a:pt x="222" y="92"/>
                  </a:cubicBezTo>
                  <a:cubicBezTo>
                    <a:pt x="222" y="76"/>
                    <a:pt x="216" y="63"/>
                    <a:pt x="204" y="53"/>
                  </a:cubicBezTo>
                  <a:cubicBezTo>
                    <a:pt x="193" y="42"/>
                    <a:pt x="175" y="37"/>
                    <a:pt x="150" y="37"/>
                  </a:cubicBezTo>
                  <a:cubicBezTo>
                    <a:pt x="44" y="37"/>
                    <a:pt x="44" y="37"/>
                    <a:pt x="44" y="37"/>
                  </a:cubicBezTo>
                  <a:lnTo>
                    <a:pt x="44" y="14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5" name="Freeform 621"/>
            <p:cNvSpPr>
              <a:spLocks noEditPoints="1"/>
            </p:cNvSpPr>
            <p:nvPr/>
          </p:nvSpPr>
          <p:spPr bwMode="auto">
            <a:xfrm>
              <a:off x="5737" y="8"/>
              <a:ext cx="426" cy="455"/>
            </a:xfrm>
            <a:custGeom>
              <a:avLst/>
              <a:gdLst>
                <a:gd name="T0" fmla="*/ 0 w 314"/>
                <a:gd name="T1" fmla="*/ 520168 h 335"/>
                <a:gd name="T2" fmla="*/ 195249 w 314"/>
                <a:gd name="T3" fmla="*/ 0 h 335"/>
                <a:gd name="T4" fmla="*/ 267651 w 314"/>
                <a:gd name="T5" fmla="*/ 0 h 335"/>
                <a:gd name="T6" fmla="*/ 474972 w 314"/>
                <a:gd name="T7" fmla="*/ 520168 h 335"/>
                <a:gd name="T8" fmla="*/ 397686 w 314"/>
                <a:gd name="T9" fmla="*/ 520168 h 335"/>
                <a:gd name="T10" fmla="*/ 338281 w 314"/>
                <a:gd name="T11" fmla="*/ 363690 h 335"/>
                <a:gd name="T12" fmla="*/ 127339 w 314"/>
                <a:gd name="T13" fmla="*/ 363690 h 335"/>
                <a:gd name="T14" fmla="*/ 71274 w 314"/>
                <a:gd name="T15" fmla="*/ 520168 h 335"/>
                <a:gd name="T16" fmla="*/ 0 w 314"/>
                <a:gd name="T17" fmla="*/ 520168 h 335"/>
                <a:gd name="T18" fmla="*/ 147304 w 314"/>
                <a:gd name="T19" fmla="*/ 307484 h 335"/>
                <a:gd name="T20" fmla="*/ 317980 w 314"/>
                <a:gd name="T21" fmla="*/ 307484 h 335"/>
                <a:gd name="T22" fmla="*/ 264892 w 314"/>
                <a:gd name="T23" fmla="*/ 163163 h 335"/>
                <a:gd name="T24" fmla="*/ 229328 w 314"/>
                <a:gd name="T25" fmla="*/ 54578 h 335"/>
                <a:gd name="T26" fmla="*/ 202628 w 314"/>
                <a:gd name="T27" fmla="*/ 152854 h 335"/>
                <a:gd name="T28" fmla="*/ 147304 w 314"/>
                <a:gd name="T29" fmla="*/ 307484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4"/>
                <a:gd name="T46" fmla="*/ 0 h 335"/>
                <a:gd name="T47" fmla="*/ 314 w 314"/>
                <a:gd name="T48" fmla="*/ 335 h 3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4" h="335">
                  <a:moveTo>
                    <a:pt x="0" y="335"/>
                  </a:moveTo>
                  <a:cubicBezTo>
                    <a:pt x="129" y="0"/>
                    <a:pt x="129" y="0"/>
                    <a:pt x="129" y="0"/>
                  </a:cubicBezTo>
                  <a:cubicBezTo>
                    <a:pt x="177" y="0"/>
                    <a:pt x="177" y="0"/>
                    <a:pt x="177" y="0"/>
                  </a:cubicBezTo>
                  <a:cubicBezTo>
                    <a:pt x="314" y="335"/>
                    <a:pt x="314" y="335"/>
                    <a:pt x="314" y="335"/>
                  </a:cubicBezTo>
                  <a:cubicBezTo>
                    <a:pt x="263" y="335"/>
                    <a:pt x="263" y="335"/>
                    <a:pt x="263" y="335"/>
                  </a:cubicBezTo>
                  <a:cubicBezTo>
                    <a:pt x="224" y="234"/>
                    <a:pt x="224" y="234"/>
                    <a:pt x="224" y="234"/>
                  </a:cubicBezTo>
                  <a:cubicBezTo>
                    <a:pt x="84" y="234"/>
                    <a:pt x="84" y="234"/>
                    <a:pt x="84" y="234"/>
                  </a:cubicBezTo>
                  <a:cubicBezTo>
                    <a:pt x="47" y="335"/>
                    <a:pt x="47" y="335"/>
                    <a:pt x="47" y="335"/>
                  </a:cubicBezTo>
                  <a:lnTo>
                    <a:pt x="0" y="335"/>
                  </a:lnTo>
                  <a:close/>
                  <a:moveTo>
                    <a:pt x="97" y="198"/>
                  </a:moveTo>
                  <a:cubicBezTo>
                    <a:pt x="210" y="198"/>
                    <a:pt x="210" y="198"/>
                    <a:pt x="210" y="198"/>
                  </a:cubicBezTo>
                  <a:cubicBezTo>
                    <a:pt x="175" y="105"/>
                    <a:pt x="175" y="105"/>
                    <a:pt x="175" y="105"/>
                  </a:cubicBezTo>
                  <a:cubicBezTo>
                    <a:pt x="165" y="77"/>
                    <a:pt x="157" y="54"/>
                    <a:pt x="152" y="35"/>
                  </a:cubicBezTo>
                  <a:cubicBezTo>
                    <a:pt x="147" y="57"/>
                    <a:pt x="141" y="78"/>
                    <a:pt x="134" y="99"/>
                  </a:cubicBezTo>
                  <a:lnTo>
                    <a:pt x="97" y="19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6" name="Freeform 622"/>
            <p:cNvSpPr>
              <a:spLocks/>
            </p:cNvSpPr>
            <p:nvPr/>
          </p:nvSpPr>
          <p:spPr bwMode="auto">
            <a:xfrm>
              <a:off x="6211" y="8"/>
              <a:ext cx="358" cy="455"/>
            </a:xfrm>
            <a:custGeom>
              <a:avLst/>
              <a:gdLst>
                <a:gd name="T0" fmla="*/ 0 w 358"/>
                <a:gd name="T1" fmla="*/ 455 h 455"/>
                <a:gd name="T2" fmla="*/ 0 w 358"/>
                <a:gd name="T3" fmla="*/ 0 h 455"/>
                <a:gd name="T4" fmla="*/ 61 w 358"/>
                <a:gd name="T5" fmla="*/ 0 h 455"/>
                <a:gd name="T6" fmla="*/ 300 w 358"/>
                <a:gd name="T7" fmla="*/ 357 h 455"/>
                <a:gd name="T8" fmla="*/ 300 w 358"/>
                <a:gd name="T9" fmla="*/ 0 h 455"/>
                <a:gd name="T10" fmla="*/ 358 w 358"/>
                <a:gd name="T11" fmla="*/ 0 h 455"/>
                <a:gd name="T12" fmla="*/ 358 w 358"/>
                <a:gd name="T13" fmla="*/ 455 h 455"/>
                <a:gd name="T14" fmla="*/ 295 w 358"/>
                <a:gd name="T15" fmla="*/ 455 h 455"/>
                <a:gd name="T16" fmla="*/ 57 w 358"/>
                <a:gd name="T17" fmla="*/ 98 h 455"/>
                <a:gd name="T18" fmla="*/ 57 w 358"/>
                <a:gd name="T19" fmla="*/ 455 h 455"/>
                <a:gd name="T20" fmla="*/ 0 w 358"/>
                <a:gd name="T21" fmla="*/ 455 h 4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455"/>
                <a:gd name="T35" fmla="*/ 358 w 358"/>
                <a:gd name="T36" fmla="*/ 455 h 4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455">
                  <a:moveTo>
                    <a:pt x="0" y="455"/>
                  </a:moveTo>
                  <a:lnTo>
                    <a:pt x="0" y="0"/>
                  </a:lnTo>
                  <a:lnTo>
                    <a:pt x="61" y="0"/>
                  </a:lnTo>
                  <a:lnTo>
                    <a:pt x="300" y="357"/>
                  </a:lnTo>
                  <a:lnTo>
                    <a:pt x="300" y="0"/>
                  </a:lnTo>
                  <a:lnTo>
                    <a:pt x="358" y="0"/>
                  </a:lnTo>
                  <a:lnTo>
                    <a:pt x="358" y="455"/>
                  </a:lnTo>
                  <a:lnTo>
                    <a:pt x="295" y="455"/>
                  </a:lnTo>
                  <a:lnTo>
                    <a:pt x="57" y="98"/>
                  </a:lnTo>
                  <a:lnTo>
                    <a:pt x="57"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7" name="Freeform 623"/>
            <p:cNvSpPr>
              <a:spLocks/>
            </p:cNvSpPr>
            <p:nvPr/>
          </p:nvSpPr>
          <p:spPr bwMode="auto">
            <a:xfrm>
              <a:off x="6649" y="1"/>
              <a:ext cx="362" cy="470"/>
            </a:xfrm>
            <a:custGeom>
              <a:avLst/>
              <a:gdLst>
                <a:gd name="T0" fmla="*/ 0 w 267"/>
                <a:gd name="T1" fmla="*/ 363781 h 346"/>
                <a:gd name="T2" fmla="*/ 61996 w 267"/>
                <a:gd name="T3" fmla="*/ 356075 h 346"/>
                <a:gd name="T4" fmla="*/ 83951 w 267"/>
                <a:gd name="T5" fmla="*/ 421286 h 346"/>
                <a:gd name="T6" fmla="*/ 134036 w 267"/>
                <a:gd name="T7" fmla="*/ 461320 h 346"/>
                <a:gd name="T8" fmla="*/ 209485 w 267"/>
                <a:gd name="T9" fmla="*/ 476662 h 346"/>
                <a:gd name="T10" fmla="*/ 277281 w 267"/>
                <a:gd name="T11" fmla="*/ 466184 h 346"/>
                <a:gd name="T12" fmla="*/ 320481 w 267"/>
                <a:gd name="T13" fmla="*/ 433120 h 346"/>
                <a:gd name="T14" fmla="*/ 334051 w 267"/>
                <a:gd name="T15" fmla="*/ 386999 h 346"/>
                <a:gd name="T16" fmla="*/ 320481 w 267"/>
                <a:gd name="T17" fmla="*/ 346050 h 346"/>
                <a:gd name="T18" fmla="*/ 275102 w 267"/>
                <a:gd name="T19" fmla="*/ 313895 h 346"/>
                <a:gd name="T20" fmla="*/ 184764 w 267"/>
                <a:gd name="T21" fmla="*/ 289951 h 346"/>
                <a:gd name="T22" fmla="*/ 88929 w 267"/>
                <a:gd name="T23" fmla="*/ 256699 h 346"/>
                <a:gd name="T24" fmla="*/ 37095 w 267"/>
                <a:gd name="T25" fmla="*/ 208440 h 346"/>
                <a:gd name="T26" fmla="*/ 19933 w 267"/>
                <a:gd name="T27" fmla="*/ 143733 h 346"/>
                <a:gd name="T28" fmla="*/ 40330 w 267"/>
                <a:gd name="T29" fmla="*/ 68941 h 346"/>
                <a:gd name="T30" fmla="*/ 102462 w 267"/>
                <a:gd name="T31" fmla="*/ 16843 h 346"/>
                <a:gd name="T32" fmla="*/ 195309 w 267"/>
                <a:gd name="T33" fmla="*/ 0 h 346"/>
                <a:gd name="T34" fmla="*/ 293449 w 267"/>
                <a:gd name="T35" fmla="*/ 18736 h 346"/>
                <a:gd name="T36" fmla="*/ 357328 w 267"/>
                <a:gd name="T37" fmla="*/ 73158 h 346"/>
                <a:gd name="T38" fmla="*/ 382474 w 267"/>
                <a:gd name="T39" fmla="*/ 155908 h 346"/>
                <a:gd name="T40" fmla="*/ 318457 w 267"/>
                <a:gd name="T41" fmla="*/ 159894 h 346"/>
                <a:gd name="T42" fmla="*/ 284021 w 267"/>
                <a:gd name="T43" fmla="*/ 86593 h 346"/>
                <a:gd name="T44" fmla="*/ 198003 w 267"/>
                <a:gd name="T45" fmla="*/ 61028 h 346"/>
                <a:gd name="T46" fmla="*/ 109819 w 267"/>
                <a:gd name="T47" fmla="*/ 82899 h 346"/>
                <a:gd name="T48" fmla="*/ 83951 w 267"/>
                <a:gd name="T49" fmla="*/ 138991 h 346"/>
                <a:gd name="T50" fmla="*/ 102462 w 267"/>
                <a:gd name="T51" fmla="*/ 185991 h 346"/>
                <a:gd name="T52" fmla="*/ 201870 w 267"/>
                <a:gd name="T53" fmla="*/ 221147 h 346"/>
                <a:gd name="T54" fmla="*/ 312394 w 267"/>
                <a:gd name="T55" fmla="*/ 256466 h 346"/>
                <a:gd name="T56" fmla="*/ 376348 w 267"/>
                <a:gd name="T57" fmla="*/ 308514 h 346"/>
                <a:gd name="T58" fmla="*/ 397860 w 267"/>
                <a:gd name="T59" fmla="*/ 383405 h 346"/>
                <a:gd name="T60" fmla="*/ 375939 w 267"/>
                <a:gd name="T61" fmla="*/ 461320 h 346"/>
                <a:gd name="T62" fmla="*/ 309340 w 267"/>
                <a:gd name="T63" fmla="*/ 518481 h 346"/>
                <a:gd name="T64" fmla="*/ 212925 w 267"/>
                <a:gd name="T65" fmla="*/ 538896 h 346"/>
                <a:gd name="T66" fmla="*/ 99414 w 267"/>
                <a:gd name="T67" fmla="*/ 518481 h 346"/>
                <a:gd name="T68" fmla="*/ 28300 w 267"/>
                <a:gd name="T69" fmla="*/ 456794 h 346"/>
                <a:gd name="T70" fmla="*/ 0 w 267"/>
                <a:gd name="T71" fmla="*/ 363781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7"/>
                <a:gd name="T109" fmla="*/ 0 h 346"/>
                <a:gd name="T110" fmla="*/ 267 w 267"/>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7" h="346">
                  <a:moveTo>
                    <a:pt x="0" y="233"/>
                  </a:moveTo>
                  <a:cubicBezTo>
                    <a:pt x="42" y="229"/>
                    <a:pt x="42" y="229"/>
                    <a:pt x="42" y="229"/>
                  </a:cubicBezTo>
                  <a:cubicBezTo>
                    <a:pt x="44" y="246"/>
                    <a:pt x="49" y="260"/>
                    <a:pt x="56" y="270"/>
                  </a:cubicBezTo>
                  <a:cubicBezTo>
                    <a:pt x="63" y="281"/>
                    <a:pt x="74" y="290"/>
                    <a:pt x="90" y="296"/>
                  </a:cubicBezTo>
                  <a:cubicBezTo>
                    <a:pt x="105" y="303"/>
                    <a:pt x="122" y="306"/>
                    <a:pt x="141" y="306"/>
                  </a:cubicBezTo>
                  <a:cubicBezTo>
                    <a:pt x="158" y="306"/>
                    <a:pt x="173" y="304"/>
                    <a:pt x="186" y="299"/>
                  </a:cubicBezTo>
                  <a:cubicBezTo>
                    <a:pt x="199" y="294"/>
                    <a:pt x="208" y="287"/>
                    <a:pt x="215" y="278"/>
                  </a:cubicBezTo>
                  <a:cubicBezTo>
                    <a:pt x="221" y="269"/>
                    <a:pt x="224" y="260"/>
                    <a:pt x="224" y="249"/>
                  </a:cubicBezTo>
                  <a:cubicBezTo>
                    <a:pt x="224" y="239"/>
                    <a:pt x="221" y="230"/>
                    <a:pt x="215" y="222"/>
                  </a:cubicBezTo>
                  <a:cubicBezTo>
                    <a:pt x="209" y="214"/>
                    <a:pt x="199" y="207"/>
                    <a:pt x="185" y="202"/>
                  </a:cubicBezTo>
                  <a:cubicBezTo>
                    <a:pt x="176" y="199"/>
                    <a:pt x="156" y="193"/>
                    <a:pt x="125" y="186"/>
                  </a:cubicBezTo>
                  <a:cubicBezTo>
                    <a:pt x="94" y="178"/>
                    <a:pt x="73" y="171"/>
                    <a:pt x="60" y="165"/>
                  </a:cubicBezTo>
                  <a:cubicBezTo>
                    <a:pt x="44" y="156"/>
                    <a:pt x="33" y="146"/>
                    <a:pt x="25" y="134"/>
                  </a:cubicBezTo>
                  <a:cubicBezTo>
                    <a:pt x="17" y="121"/>
                    <a:pt x="13" y="107"/>
                    <a:pt x="13" y="92"/>
                  </a:cubicBezTo>
                  <a:cubicBezTo>
                    <a:pt x="13" y="75"/>
                    <a:pt x="18" y="59"/>
                    <a:pt x="27" y="44"/>
                  </a:cubicBezTo>
                  <a:cubicBezTo>
                    <a:pt x="37" y="30"/>
                    <a:pt x="51" y="19"/>
                    <a:pt x="69" y="11"/>
                  </a:cubicBezTo>
                  <a:cubicBezTo>
                    <a:pt x="88" y="3"/>
                    <a:pt x="108" y="0"/>
                    <a:pt x="131" y="0"/>
                  </a:cubicBezTo>
                  <a:cubicBezTo>
                    <a:pt x="156" y="0"/>
                    <a:pt x="178" y="4"/>
                    <a:pt x="197" y="12"/>
                  </a:cubicBezTo>
                  <a:cubicBezTo>
                    <a:pt x="216" y="20"/>
                    <a:pt x="230" y="31"/>
                    <a:pt x="240" y="47"/>
                  </a:cubicBezTo>
                  <a:cubicBezTo>
                    <a:pt x="251" y="62"/>
                    <a:pt x="256" y="80"/>
                    <a:pt x="257" y="100"/>
                  </a:cubicBezTo>
                  <a:cubicBezTo>
                    <a:pt x="214" y="103"/>
                    <a:pt x="214" y="103"/>
                    <a:pt x="214" y="103"/>
                  </a:cubicBezTo>
                  <a:cubicBezTo>
                    <a:pt x="212" y="82"/>
                    <a:pt x="204" y="66"/>
                    <a:pt x="191" y="55"/>
                  </a:cubicBezTo>
                  <a:cubicBezTo>
                    <a:pt x="178" y="44"/>
                    <a:pt x="158" y="39"/>
                    <a:pt x="133" y="39"/>
                  </a:cubicBezTo>
                  <a:cubicBezTo>
                    <a:pt x="106" y="39"/>
                    <a:pt x="86" y="44"/>
                    <a:pt x="74" y="53"/>
                  </a:cubicBezTo>
                  <a:cubicBezTo>
                    <a:pt x="62" y="63"/>
                    <a:pt x="56" y="75"/>
                    <a:pt x="56" y="89"/>
                  </a:cubicBezTo>
                  <a:cubicBezTo>
                    <a:pt x="56" y="101"/>
                    <a:pt x="60" y="111"/>
                    <a:pt x="69" y="119"/>
                  </a:cubicBezTo>
                  <a:cubicBezTo>
                    <a:pt x="77" y="126"/>
                    <a:pt x="100" y="134"/>
                    <a:pt x="136" y="142"/>
                  </a:cubicBezTo>
                  <a:cubicBezTo>
                    <a:pt x="172" y="151"/>
                    <a:pt x="196" y="158"/>
                    <a:pt x="210" y="164"/>
                  </a:cubicBezTo>
                  <a:cubicBezTo>
                    <a:pt x="229" y="173"/>
                    <a:pt x="244" y="184"/>
                    <a:pt x="253" y="198"/>
                  </a:cubicBezTo>
                  <a:cubicBezTo>
                    <a:pt x="262" y="212"/>
                    <a:pt x="267" y="228"/>
                    <a:pt x="267" y="246"/>
                  </a:cubicBezTo>
                  <a:cubicBezTo>
                    <a:pt x="267" y="264"/>
                    <a:pt x="262" y="280"/>
                    <a:pt x="252" y="296"/>
                  </a:cubicBezTo>
                  <a:cubicBezTo>
                    <a:pt x="241" y="312"/>
                    <a:pt x="227" y="324"/>
                    <a:pt x="208" y="333"/>
                  </a:cubicBezTo>
                  <a:cubicBezTo>
                    <a:pt x="188" y="342"/>
                    <a:pt x="167" y="346"/>
                    <a:pt x="143" y="346"/>
                  </a:cubicBezTo>
                  <a:cubicBezTo>
                    <a:pt x="113" y="346"/>
                    <a:pt x="87" y="342"/>
                    <a:pt x="67" y="333"/>
                  </a:cubicBezTo>
                  <a:cubicBezTo>
                    <a:pt x="46" y="324"/>
                    <a:pt x="30" y="311"/>
                    <a:pt x="19" y="293"/>
                  </a:cubicBezTo>
                  <a:cubicBezTo>
                    <a:pt x="7" y="275"/>
                    <a:pt x="1" y="255"/>
                    <a:pt x="0" y="233"/>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8" name="Freeform 624"/>
            <p:cNvSpPr>
              <a:spLocks noEditPoints="1"/>
            </p:cNvSpPr>
            <p:nvPr/>
          </p:nvSpPr>
          <p:spPr bwMode="auto">
            <a:xfrm>
              <a:off x="7092" y="8"/>
              <a:ext cx="348" cy="455"/>
            </a:xfrm>
            <a:custGeom>
              <a:avLst/>
              <a:gdLst>
                <a:gd name="T0" fmla="*/ 0 w 256"/>
                <a:gd name="T1" fmla="*/ 520168 h 335"/>
                <a:gd name="T2" fmla="*/ 0 w 256"/>
                <a:gd name="T3" fmla="*/ 0 h 335"/>
                <a:gd name="T4" fmla="*/ 201525 w 256"/>
                <a:gd name="T5" fmla="*/ 0 h 335"/>
                <a:gd name="T6" fmla="*/ 282407 w 256"/>
                <a:gd name="T7" fmla="*/ 4713 h 335"/>
                <a:gd name="T8" fmla="*/ 347642 w 256"/>
                <a:gd name="T9" fmla="*/ 29586 h 335"/>
                <a:gd name="T10" fmla="*/ 389672 w 256"/>
                <a:gd name="T11" fmla="*/ 79375 h 335"/>
                <a:gd name="T12" fmla="*/ 405739 w 256"/>
                <a:gd name="T13" fmla="*/ 150484 h 335"/>
                <a:gd name="T14" fmla="*/ 363164 w 256"/>
                <a:gd name="T15" fmla="*/ 262752 h 335"/>
                <a:gd name="T16" fmla="*/ 207748 w 256"/>
                <a:gd name="T17" fmla="*/ 308517 h 335"/>
                <a:gd name="T18" fmla="*/ 71457 w 256"/>
                <a:gd name="T19" fmla="*/ 308517 h 335"/>
                <a:gd name="T20" fmla="*/ 71457 w 256"/>
                <a:gd name="T21" fmla="*/ 520168 h 335"/>
                <a:gd name="T22" fmla="*/ 0 w 256"/>
                <a:gd name="T23" fmla="*/ 520168 h 335"/>
                <a:gd name="T24" fmla="*/ 71457 w 256"/>
                <a:gd name="T25" fmla="*/ 248622 h 335"/>
                <a:gd name="T26" fmla="*/ 207748 w 256"/>
                <a:gd name="T27" fmla="*/ 248622 h 335"/>
                <a:gd name="T28" fmla="*/ 304997 w 256"/>
                <a:gd name="T29" fmla="*/ 223870 h 335"/>
                <a:gd name="T30" fmla="*/ 334333 w 256"/>
                <a:gd name="T31" fmla="*/ 152854 h 335"/>
                <a:gd name="T32" fmla="*/ 317524 w 256"/>
                <a:gd name="T33" fmla="*/ 98477 h 335"/>
                <a:gd name="T34" fmla="*/ 272704 w 256"/>
                <a:gd name="T35" fmla="*/ 66206 h 335"/>
                <a:gd name="T36" fmla="*/ 207748 w 256"/>
                <a:gd name="T37" fmla="*/ 61007 h 335"/>
                <a:gd name="T38" fmla="*/ 71457 w 256"/>
                <a:gd name="T39" fmla="*/ 61007 h 335"/>
                <a:gd name="T40" fmla="*/ 71457 w 256"/>
                <a:gd name="T41" fmla="*/ 248622 h 3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335"/>
                <a:gd name="T65" fmla="*/ 256 w 256"/>
                <a:gd name="T66" fmla="*/ 335 h 3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335">
                  <a:moveTo>
                    <a:pt x="0" y="335"/>
                  </a:moveTo>
                  <a:cubicBezTo>
                    <a:pt x="0" y="0"/>
                    <a:pt x="0" y="0"/>
                    <a:pt x="0" y="0"/>
                  </a:cubicBezTo>
                  <a:cubicBezTo>
                    <a:pt x="127" y="0"/>
                    <a:pt x="127" y="0"/>
                    <a:pt x="127" y="0"/>
                  </a:cubicBezTo>
                  <a:cubicBezTo>
                    <a:pt x="149" y="0"/>
                    <a:pt x="166" y="1"/>
                    <a:pt x="178" y="3"/>
                  </a:cubicBezTo>
                  <a:cubicBezTo>
                    <a:pt x="194" y="6"/>
                    <a:pt x="208" y="11"/>
                    <a:pt x="219" y="19"/>
                  </a:cubicBezTo>
                  <a:cubicBezTo>
                    <a:pt x="230" y="27"/>
                    <a:pt x="239" y="38"/>
                    <a:pt x="246" y="51"/>
                  </a:cubicBezTo>
                  <a:cubicBezTo>
                    <a:pt x="253" y="65"/>
                    <a:pt x="256" y="81"/>
                    <a:pt x="256" y="97"/>
                  </a:cubicBezTo>
                  <a:cubicBezTo>
                    <a:pt x="256" y="126"/>
                    <a:pt x="247" y="150"/>
                    <a:pt x="229" y="169"/>
                  </a:cubicBezTo>
                  <a:cubicBezTo>
                    <a:pt x="211" y="189"/>
                    <a:pt x="178" y="199"/>
                    <a:pt x="131" y="199"/>
                  </a:cubicBezTo>
                  <a:cubicBezTo>
                    <a:pt x="45" y="199"/>
                    <a:pt x="45" y="199"/>
                    <a:pt x="45" y="199"/>
                  </a:cubicBezTo>
                  <a:cubicBezTo>
                    <a:pt x="45" y="335"/>
                    <a:pt x="45" y="335"/>
                    <a:pt x="45" y="335"/>
                  </a:cubicBezTo>
                  <a:lnTo>
                    <a:pt x="0" y="335"/>
                  </a:lnTo>
                  <a:close/>
                  <a:moveTo>
                    <a:pt x="45" y="160"/>
                  </a:moveTo>
                  <a:cubicBezTo>
                    <a:pt x="131" y="160"/>
                    <a:pt x="131" y="160"/>
                    <a:pt x="131" y="160"/>
                  </a:cubicBezTo>
                  <a:cubicBezTo>
                    <a:pt x="160" y="160"/>
                    <a:pt x="180" y="154"/>
                    <a:pt x="192" y="144"/>
                  </a:cubicBezTo>
                  <a:cubicBezTo>
                    <a:pt x="205" y="133"/>
                    <a:pt x="211" y="118"/>
                    <a:pt x="211" y="99"/>
                  </a:cubicBezTo>
                  <a:cubicBezTo>
                    <a:pt x="211" y="84"/>
                    <a:pt x="207" y="72"/>
                    <a:pt x="200" y="63"/>
                  </a:cubicBezTo>
                  <a:cubicBezTo>
                    <a:pt x="193" y="53"/>
                    <a:pt x="183" y="46"/>
                    <a:pt x="172" y="43"/>
                  </a:cubicBezTo>
                  <a:cubicBezTo>
                    <a:pt x="164" y="41"/>
                    <a:pt x="151" y="40"/>
                    <a:pt x="131" y="40"/>
                  </a:cubicBezTo>
                  <a:cubicBezTo>
                    <a:pt x="45" y="40"/>
                    <a:pt x="45" y="40"/>
                    <a:pt x="45" y="40"/>
                  </a:cubicBezTo>
                  <a:lnTo>
                    <a:pt x="45" y="16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9" name="Freeform 625"/>
            <p:cNvSpPr>
              <a:spLocks noEditPoints="1"/>
            </p:cNvSpPr>
            <p:nvPr/>
          </p:nvSpPr>
          <p:spPr bwMode="auto">
            <a:xfrm>
              <a:off x="7467" y="8"/>
              <a:ext cx="426" cy="455"/>
            </a:xfrm>
            <a:custGeom>
              <a:avLst/>
              <a:gdLst>
                <a:gd name="T0" fmla="*/ 0 w 314"/>
                <a:gd name="T1" fmla="*/ 520168 h 335"/>
                <a:gd name="T2" fmla="*/ 195249 w 314"/>
                <a:gd name="T3" fmla="*/ 0 h 335"/>
                <a:gd name="T4" fmla="*/ 266516 w 314"/>
                <a:gd name="T5" fmla="*/ 0 h 335"/>
                <a:gd name="T6" fmla="*/ 474972 w 314"/>
                <a:gd name="T7" fmla="*/ 520168 h 335"/>
                <a:gd name="T8" fmla="*/ 397686 w 314"/>
                <a:gd name="T9" fmla="*/ 520168 h 335"/>
                <a:gd name="T10" fmla="*/ 338281 w 314"/>
                <a:gd name="T11" fmla="*/ 363690 h 335"/>
                <a:gd name="T12" fmla="*/ 127339 w 314"/>
                <a:gd name="T13" fmla="*/ 363690 h 335"/>
                <a:gd name="T14" fmla="*/ 71274 w 314"/>
                <a:gd name="T15" fmla="*/ 520168 h 335"/>
                <a:gd name="T16" fmla="*/ 0 w 314"/>
                <a:gd name="T17" fmla="*/ 520168 h 335"/>
                <a:gd name="T18" fmla="*/ 147304 w 314"/>
                <a:gd name="T19" fmla="*/ 307484 h 335"/>
                <a:gd name="T20" fmla="*/ 317980 w 314"/>
                <a:gd name="T21" fmla="*/ 307484 h 335"/>
                <a:gd name="T22" fmla="*/ 264892 w 314"/>
                <a:gd name="T23" fmla="*/ 163163 h 335"/>
                <a:gd name="T24" fmla="*/ 227887 w 314"/>
                <a:gd name="T25" fmla="*/ 54578 h 335"/>
                <a:gd name="T26" fmla="*/ 200409 w 314"/>
                <a:gd name="T27" fmla="*/ 152854 h 335"/>
                <a:gd name="T28" fmla="*/ 147304 w 314"/>
                <a:gd name="T29" fmla="*/ 307484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4"/>
                <a:gd name="T46" fmla="*/ 0 h 335"/>
                <a:gd name="T47" fmla="*/ 314 w 314"/>
                <a:gd name="T48" fmla="*/ 335 h 3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4" h="335">
                  <a:moveTo>
                    <a:pt x="0" y="335"/>
                  </a:moveTo>
                  <a:cubicBezTo>
                    <a:pt x="129" y="0"/>
                    <a:pt x="129" y="0"/>
                    <a:pt x="129" y="0"/>
                  </a:cubicBezTo>
                  <a:cubicBezTo>
                    <a:pt x="176" y="0"/>
                    <a:pt x="176" y="0"/>
                    <a:pt x="176" y="0"/>
                  </a:cubicBezTo>
                  <a:cubicBezTo>
                    <a:pt x="314" y="335"/>
                    <a:pt x="314" y="335"/>
                    <a:pt x="314" y="335"/>
                  </a:cubicBezTo>
                  <a:cubicBezTo>
                    <a:pt x="263" y="335"/>
                    <a:pt x="263" y="335"/>
                    <a:pt x="263" y="335"/>
                  </a:cubicBezTo>
                  <a:cubicBezTo>
                    <a:pt x="224" y="234"/>
                    <a:pt x="224" y="234"/>
                    <a:pt x="224" y="234"/>
                  </a:cubicBezTo>
                  <a:cubicBezTo>
                    <a:pt x="84" y="234"/>
                    <a:pt x="84" y="234"/>
                    <a:pt x="84" y="234"/>
                  </a:cubicBezTo>
                  <a:cubicBezTo>
                    <a:pt x="47" y="335"/>
                    <a:pt x="47" y="335"/>
                    <a:pt x="47" y="335"/>
                  </a:cubicBezTo>
                  <a:lnTo>
                    <a:pt x="0" y="335"/>
                  </a:lnTo>
                  <a:close/>
                  <a:moveTo>
                    <a:pt x="97" y="198"/>
                  </a:moveTo>
                  <a:cubicBezTo>
                    <a:pt x="210" y="198"/>
                    <a:pt x="210" y="198"/>
                    <a:pt x="210" y="198"/>
                  </a:cubicBezTo>
                  <a:cubicBezTo>
                    <a:pt x="175" y="105"/>
                    <a:pt x="175" y="105"/>
                    <a:pt x="175" y="105"/>
                  </a:cubicBezTo>
                  <a:cubicBezTo>
                    <a:pt x="165" y="77"/>
                    <a:pt x="157" y="54"/>
                    <a:pt x="151" y="35"/>
                  </a:cubicBezTo>
                  <a:cubicBezTo>
                    <a:pt x="147" y="57"/>
                    <a:pt x="141" y="78"/>
                    <a:pt x="133" y="99"/>
                  </a:cubicBezTo>
                  <a:lnTo>
                    <a:pt x="97" y="19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0" name="Freeform 626"/>
            <p:cNvSpPr>
              <a:spLocks noEditPoints="1"/>
            </p:cNvSpPr>
            <p:nvPr/>
          </p:nvSpPr>
          <p:spPr bwMode="auto">
            <a:xfrm>
              <a:off x="7942" y="8"/>
              <a:ext cx="400" cy="455"/>
            </a:xfrm>
            <a:custGeom>
              <a:avLst/>
              <a:gdLst>
                <a:gd name="T0" fmla="*/ 0 w 295"/>
                <a:gd name="T1" fmla="*/ 520168 h 335"/>
                <a:gd name="T2" fmla="*/ 0 w 295"/>
                <a:gd name="T3" fmla="*/ 0 h 335"/>
                <a:gd name="T4" fmla="*/ 221608 w 295"/>
                <a:gd name="T5" fmla="*/ 0 h 335"/>
                <a:gd name="T6" fmla="*/ 321660 w 295"/>
                <a:gd name="T7" fmla="*/ 13778 h 335"/>
                <a:gd name="T8" fmla="*/ 378271 w 295"/>
                <a:gd name="T9" fmla="*/ 63680 h 335"/>
                <a:gd name="T10" fmla="*/ 399026 w 295"/>
                <a:gd name="T11" fmla="*/ 143290 h 335"/>
                <a:gd name="T12" fmla="*/ 364644 w 295"/>
                <a:gd name="T13" fmla="*/ 235454 h 335"/>
                <a:gd name="T14" fmla="*/ 258990 w 295"/>
                <a:gd name="T15" fmla="*/ 284260 h 335"/>
                <a:gd name="T16" fmla="*/ 297901 w 295"/>
                <a:gd name="T17" fmla="*/ 310656 h 335"/>
                <a:gd name="T18" fmla="*/ 353189 w 295"/>
                <a:gd name="T19" fmla="*/ 378772 h 335"/>
                <a:gd name="T20" fmla="*/ 439839 w 295"/>
                <a:gd name="T21" fmla="*/ 520168 h 335"/>
                <a:gd name="T22" fmla="*/ 356071 w 295"/>
                <a:gd name="T23" fmla="*/ 520168 h 335"/>
                <a:gd name="T24" fmla="*/ 290087 w 295"/>
                <a:gd name="T25" fmla="*/ 412980 h 335"/>
                <a:gd name="T26" fmla="*/ 243276 w 295"/>
                <a:gd name="T27" fmla="*/ 339071 h 335"/>
                <a:gd name="T28" fmla="*/ 209531 w 295"/>
                <a:gd name="T29" fmla="*/ 306007 h 335"/>
                <a:gd name="T30" fmla="*/ 179416 w 295"/>
                <a:gd name="T31" fmla="*/ 291390 h 335"/>
                <a:gd name="T32" fmla="*/ 141675 w 295"/>
                <a:gd name="T33" fmla="*/ 290799 h 335"/>
                <a:gd name="T34" fmla="*/ 65774 w 295"/>
                <a:gd name="T35" fmla="*/ 290799 h 335"/>
                <a:gd name="T36" fmla="*/ 65774 w 295"/>
                <a:gd name="T37" fmla="*/ 520168 h 335"/>
                <a:gd name="T38" fmla="*/ 0 w 295"/>
                <a:gd name="T39" fmla="*/ 520168 h 335"/>
                <a:gd name="T40" fmla="*/ 65774 w 295"/>
                <a:gd name="T41" fmla="*/ 229961 h 335"/>
                <a:gd name="T42" fmla="*/ 206903 w 295"/>
                <a:gd name="T43" fmla="*/ 229961 h 335"/>
                <a:gd name="T44" fmla="*/ 278975 w 295"/>
                <a:gd name="T45" fmla="*/ 220812 h 335"/>
                <a:gd name="T46" fmla="*/ 318366 w 295"/>
                <a:gd name="T47" fmla="*/ 189777 h 335"/>
                <a:gd name="T48" fmla="*/ 331171 w 295"/>
                <a:gd name="T49" fmla="*/ 143290 h 335"/>
                <a:gd name="T50" fmla="*/ 306022 w 295"/>
                <a:gd name="T51" fmla="*/ 82765 h 335"/>
                <a:gd name="T52" fmla="*/ 223216 w 295"/>
                <a:gd name="T53" fmla="*/ 57189 h 335"/>
                <a:gd name="T54" fmla="*/ 65774 w 295"/>
                <a:gd name="T55" fmla="*/ 57189 h 335"/>
                <a:gd name="T56" fmla="*/ 65774 w 295"/>
                <a:gd name="T57" fmla="*/ 229961 h 3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35"/>
                <a:gd name="T89" fmla="*/ 295 w 295"/>
                <a:gd name="T90" fmla="*/ 335 h 3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35">
                  <a:moveTo>
                    <a:pt x="0" y="335"/>
                  </a:moveTo>
                  <a:cubicBezTo>
                    <a:pt x="0" y="0"/>
                    <a:pt x="0" y="0"/>
                    <a:pt x="0" y="0"/>
                  </a:cubicBezTo>
                  <a:cubicBezTo>
                    <a:pt x="148" y="0"/>
                    <a:pt x="148" y="0"/>
                    <a:pt x="148" y="0"/>
                  </a:cubicBezTo>
                  <a:cubicBezTo>
                    <a:pt x="178" y="0"/>
                    <a:pt x="201" y="3"/>
                    <a:pt x="216" y="9"/>
                  </a:cubicBezTo>
                  <a:cubicBezTo>
                    <a:pt x="232" y="15"/>
                    <a:pt x="244" y="26"/>
                    <a:pt x="254" y="41"/>
                  </a:cubicBezTo>
                  <a:cubicBezTo>
                    <a:pt x="263" y="56"/>
                    <a:pt x="268" y="73"/>
                    <a:pt x="268" y="92"/>
                  </a:cubicBezTo>
                  <a:cubicBezTo>
                    <a:pt x="268" y="115"/>
                    <a:pt x="260" y="135"/>
                    <a:pt x="244" y="152"/>
                  </a:cubicBezTo>
                  <a:cubicBezTo>
                    <a:pt x="229" y="168"/>
                    <a:pt x="205" y="178"/>
                    <a:pt x="173" y="183"/>
                  </a:cubicBezTo>
                  <a:cubicBezTo>
                    <a:pt x="185" y="188"/>
                    <a:pt x="194" y="194"/>
                    <a:pt x="200" y="200"/>
                  </a:cubicBezTo>
                  <a:cubicBezTo>
                    <a:pt x="213" y="211"/>
                    <a:pt x="225" y="226"/>
                    <a:pt x="237" y="244"/>
                  </a:cubicBezTo>
                  <a:cubicBezTo>
                    <a:pt x="295" y="335"/>
                    <a:pt x="295" y="335"/>
                    <a:pt x="295" y="335"/>
                  </a:cubicBezTo>
                  <a:cubicBezTo>
                    <a:pt x="239" y="335"/>
                    <a:pt x="239" y="335"/>
                    <a:pt x="239" y="335"/>
                  </a:cubicBezTo>
                  <a:cubicBezTo>
                    <a:pt x="195" y="266"/>
                    <a:pt x="195" y="266"/>
                    <a:pt x="195" y="266"/>
                  </a:cubicBezTo>
                  <a:cubicBezTo>
                    <a:pt x="182" y="245"/>
                    <a:pt x="171" y="230"/>
                    <a:pt x="163" y="219"/>
                  </a:cubicBezTo>
                  <a:cubicBezTo>
                    <a:pt x="154" y="209"/>
                    <a:pt x="147" y="201"/>
                    <a:pt x="140" y="197"/>
                  </a:cubicBezTo>
                  <a:cubicBezTo>
                    <a:pt x="134" y="193"/>
                    <a:pt x="127" y="190"/>
                    <a:pt x="120" y="188"/>
                  </a:cubicBezTo>
                  <a:cubicBezTo>
                    <a:pt x="115" y="187"/>
                    <a:pt x="107" y="187"/>
                    <a:pt x="95" y="187"/>
                  </a:cubicBezTo>
                  <a:cubicBezTo>
                    <a:pt x="44" y="187"/>
                    <a:pt x="44" y="187"/>
                    <a:pt x="44" y="187"/>
                  </a:cubicBezTo>
                  <a:cubicBezTo>
                    <a:pt x="44" y="335"/>
                    <a:pt x="44" y="335"/>
                    <a:pt x="44" y="335"/>
                  </a:cubicBezTo>
                  <a:lnTo>
                    <a:pt x="0" y="335"/>
                  </a:lnTo>
                  <a:close/>
                  <a:moveTo>
                    <a:pt x="44" y="148"/>
                  </a:moveTo>
                  <a:cubicBezTo>
                    <a:pt x="139" y="148"/>
                    <a:pt x="139" y="148"/>
                    <a:pt x="139" y="148"/>
                  </a:cubicBezTo>
                  <a:cubicBezTo>
                    <a:pt x="160" y="148"/>
                    <a:pt x="175" y="146"/>
                    <a:pt x="187" y="142"/>
                  </a:cubicBezTo>
                  <a:cubicBezTo>
                    <a:pt x="198" y="138"/>
                    <a:pt x="207" y="131"/>
                    <a:pt x="213" y="122"/>
                  </a:cubicBezTo>
                  <a:cubicBezTo>
                    <a:pt x="219" y="112"/>
                    <a:pt x="222" y="102"/>
                    <a:pt x="222" y="92"/>
                  </a:cubicBezTo>
                  <a:cubicBezTo>
                    <a:pt x="222" y="76"/>
                    <a:pt x="216" y="63"/>
                    <a:pt x="205" y="53"/>
                  </a:cubicBezTo>
                  <a:cubicBezTo>
                    <a:pt x="193" y="42"/>
                    <a:pt x="175" y="37"/>
                    <a:pt x="150" y="37"/>
                  </a:cubicBezTo>
                  <a:cubicBezTo>
                    <a:pt x="44" y="37"/>
                    <a:pt x="44" y="37"/>
                    <a:pt x="44" y="37"/>
                  </a:cubicBezTo>
                  <a:lnTo>
                    <a:pt x="44" y="14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1" name="Freeform 627"/>
            <p:cNvSpPr>
              <a:spLocks/>
            </p:cNvSpPr>
            <p:nvPr/>
          </p:nvSpPr>
          <p:spPr bwMode="auto">
            <a:xfrm>
              <a:off x="8400" y="8"/>
              <a:ext cx="339" cy="455"/>
            </a:xfrm>
            <a:custGeom>
              <a:avLst/>
              <a:gdLst>
                <a:gd name="T0" fmla="*/ 0 w 339"/>
                <a:gd name="T1" fmla="*/ 455 h 455"/>
                <a:gd name="T2" fmla="*/ 0 w 339"/>
                <a:gd name="T3" fmla="*/ 0 h 455"/>
                <a:gd name="T4" fmla="*/ 328 w 339"/>
                <a:gd name="T5" fmla="*/ 0 h 455"/>
                <a:gd name="T6" fmla="*/ 328 w 339"/>
                <a:gd name="T7" fmla="*/ 54 h 455"/>
                <a:gd name="T8" fmla="*/ 60 w 339"/>
                <a:gd name="T9" fmla="*/ 54 h 455"/>
                <a:gd name="T10" fmla="*/ 60 w 339"/>
                <a:gd name="T11" fmla="*/ 193 h 455"/>
                <a:gd name="T12" fmla="*/ 312 w 339"/>
                <a:gd name="T13" fmla="*/ 193 h 455"/>
                <a:gd name="T14" fmla="*/ 312 w 339"/>
                <a:gd name="T15" fmla="*/ 247 h 455"/>
                <a:gd name="T16" fmla="*/ 60 w 339"/>
                <a:gd name="T17" fmla="*/ 247 h 455"/>
                <a:gd name="T18" fmla="*/ 60 w 339"/>
                <a:gd name="T19" fmla="*/ 402 h 455"/>
                <a:gd name="T20" fmla="*/ 339 w 339"/>
                <a:gd name="T21" fmla="*/ 402 h 455"/>
                <a:gd name="T22" fmla="*/ 339 w 339"/>
                <a:gd name="T23" fmla="*/ 455 h 455"/>
                <a:gd name="T24" fmla="*/ 0 w 339"/>
                <a:gd name="T25" fmla="*/ 455 h 4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9"/>
                <a:gd name="T40" fmla="*/ 0 h 455"/>
                <a:gd name="T41" fmla="*/ 339 w 339"/>
                <a:gd name="T42" fmla="*/ 455 h 4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9" h="455">
                  <a:moveTo>
                    <a:pt x="0" y="455"/>
                  </a:moveTo>
                  <a:lnTo>
                    <a:pt x="0" y="0"/>
                  </a:lnTo>
                  <a:lnTo>
                    <a:pt x="328" y="0"/>
                  </a:lnTo>
                  <a:lnTo>
                    <a:pt x="328" y="54"/>
                  </a:lnTo>
                  <a:lnTo>
                    <a:pt x="60" y="54"/>
                  </a:lnTo>
                  <a:lnTo>
                    <a:pt x="60" y="193"/>
                  </a:lnTo>
                  <a:lnTo>
                    <a:pt x="312" y="193"/>
                  </a:lnTo>
                  <a:lnTo>
                    <a:pt x="312" y="247"/>
                  </a:lnTo>
                  <a:lnTo>
                    <a:pt x="60" y="247"/>
                  </a:lnTo>
                  <a:lnTo>
                    <a:pt x="60" y="402"/>
                  </a:lnTo>
                  <a:lnTo>
                    <a:pt x="339" y="402"/>
                  </a:lnTo>
                  <a:lnTo>
                    <a:pt x="339"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2" name="Freeform 628"/>
            <p:cNvSpPr>
              <a:spLocks/>
            </p:cNvSpPr>
            <p:nvPr/>
          </p:nvSpPr>
          <p:spPr bwMode="auto">
            <a:xfrm>
              <a:off x="8822" y="8"/>
              <a:ext cx="358" cy="455"/>
            </a:xfrm>
            <a:custGeom>
              <a:avLst/>
              <a:gdLst>
                <a:gd name="T0" fmla="*/ 0 w 358"/>
                <a:gd name="T1" fmla="*/ 455 h 455"/>
                <a:gd name="T2" fmla="*/ 0 w 358"/>
                <a:gd name="T3" fmla="*/ 0 h 455"/>
                <a:gd name="T4" fmla="*/ 61 w 358"/>
                <a:gd name="T5" fmla="*/ 0 h 455"/>
                <a:gd name="T6" fmla="*/ 300 w 358"/>
                <a:gd name="T7" fmla="*/ 357 h 455"/>
                <a:gd name="T8" fmla="*/ 300 w 358"/>
                <a:gd name="T9" fmla="*/ 0 h 455"/>
                <a:gd name="T10" fmla="*/ 358 w 358"/>
                <a:gd name="T11" fmla="*/ 0 h 455"/>
                <a:gd name="T12" fmla="*/ 358 w 358"/>
                <a:gd name="T13" fmla="*/ 455 h 455"/>
                <a:gd name="T14" fmla="*/ 296 w 358"/>
                <a:gd name="T15" fmla="*/ 455 h 455"/>
                <a:gd name="T16" fmla="*/ 57 w 358"/>
                <a:gd name="T17" fmla="*/ 98 h 455"/>
                <a:gd name="T18" fmla="*/ 57 w 358"/>
                <a:gd name="T19" fmla="*/ 455 h 455"/>
                <a:gd name="T20" fmla="*/ 0 w 358"/>
                <a:gd name="T21" fmla="*/ 455 h 4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455"/>
                <a:gd name="T35" fmla="*/ 358 w 358"/>
                <a:gd name="T36" fmla="*/ 455 h 4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455">
                  <a:moveTo>
                    <a:pt x="0" y="455"/>
                  </a:moveTo>
                  <a:lnTo>
                    <a:pt x="0" y="0"/>
                  </a:lnTo>
                  <a:lnTo>
                    <a:pt x="61" y="0"/>
                  </a:lnTo>
                  <a:lnTo>
                    <a:pt x="300" y="357"/>
                  </a:lnTo>
                  <a:lnTo>
                    <a:pt x="300" y="0"/>
                  </a:lnTo>
                  <a:lnTo>
                    <a:pt x="358" y="0"/>
                  </a:lnTo>
                  <a:lnTo>
                    <a:pt x="358" y="455"/>
                  </a:lnTo>
                  <a:lnTo>
                    <a:pt x="296" y="455"/>
                  </a:lnTo>
                  <a:lnTo>
                    <a:pt x="57" y="98"/>
                  </a:lnTo>
                  <a:lnTo>
                    <a:pt x="57"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23" name="Freeform 629"/>
            <p:cNvSpPr>
              <a:spLocks/>
            </p:cNvSpPr>
            <p:nvPr/>
          </p:nvSpPr>
          <p:spPr bwMode="auto">
            <a:xfrm>
              <a:off x="9247" y="8"/>
              <a:ext cx="360" cy="455"/>
            </a:xfrm>
            <a:custGeom>
              <a:avLst/>
              <a:gdLst>
                <a:gd name="T0" fmla="*/ 150 w 360"/>
                <a:gd name="T1" fmla="*/ 455 h 455"/>
                <a:gd name="T2" fmla="*/ 150 w 360"/>
                <a:gd name="T3" fmla="*/ 54 h 455"/>
                <a:gd name="T4" fmla="*/ 0 w 360"/>
                <a:gd name="T5" fmla="*/ 54 h 455"/>
                <a:gd name="T6" fmla="*/ 0 w 360"/>
                <a:gd name="T7" fmla="*/ 0 h 455"/>
                <a:gd name="T8" fmla="*/ 360 w 360"/>
                <a:gd name="T9" fmla="*/ 0 h 455"/>
                <a:gd name="T10" fmla="*/ 360 w 360"/>
                <a:gd name="T11" fmla="*/ 54 h 455"/>
                <a:gd name="T12" fmla="*/ 210 w 360"/>
                <a:gd name="T13" fmla="*/ 54 h 455"/>
                <a:gd name="T14" fmla="*/ 210 w 360"/>
                <a:gd name="T15" fmla="*/ 455 h 455"/>
                <a:gd name="T16" fmla="*/ 150 w 360"/>
                <a:gd name="T17" fmla="*/ 455 h 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0"/>
                <a:gd name="T28" fmla="*/ 0 h 455"/>
                <a:gd name="T29" fmla="*/ 360 w 360"/>
                <a:gd name="T30" fmla="*/ 455 h 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0" h="455">
                  <a:moveTo>
                    <a:pt x="150" y="455"/>
                  </a:moveTo>
                  <a:lnTo>
                    <a:pt x="150" y="54"/>
                  </a:lnTo>
                  <a:lnTo>
                    <a:pt x="0" y="54"/>
                  </a:lnTo>
                  <a:lnTo>
                    <a:pt x="0" y="0"/>
                  </a:lnTo>
                  <a:lnTo>
                    <a:pt x="360" y="0"/>
                  </a:lnTo>
                  <a:lnTo>
                    <a:pt x="360" y="54"/>
                  </a:lnTo>
                  <a:lnTo>
                    <a:pt x="210" y="54"/>
                  </a:lnTo>
                  <a:lnTo>
                    <a:pt x="210" y="455"/>
                  </a:lnTo>
                  <a:lnTo>
                    <a:pt x="15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31" name="Group 630"/>
          <p:cNvGrpSpPr>
            <a:grpSpLocks/>
          </p:cNvGrpSpPr>
          <p:nvPr/>
        </p:nvGrpSpPr>
        <p:grpSpPr bwMode="auto">
          <a:xfrm>
            <a:off x="442972" y="3078958"/>
            <a:ext cx="2027966" cy="267296"/>
            <a:chOff x="8333" y="907"/>
            <a:chExt cx="2792" cy="368"/>
          </a:xfrm>
        </p:grpSpPr>
        <p:sp>
          <p:nvSpPr>
            <p:cNvPr id="8304" name="Freeform 631"/>
            <p:cNvSpPr>
              <a:spLocks/>
            </p:cNvSpPr>
            <p:nvPr/>
          </p:nvSpPr>
          <p:spPr bwMode="auto">
            <a:xfrm>
              <a:off x="8333" y="907"/>
              <a:ext cx="282" cy="368"/>
            </a:xfrm>
            <a:custGeom>
              <a:avLst/>
              <a:gdLst>
                <a:gd name="T0" fmla="*/ 0 w 208"/>
                <a:gd name="T1" fmla="*/ 280857 h 271"/>
                <a:gd name="T2" fmla="*/ 49670 w 208"/>
                <a:gd name="T3" fmla="*/ 276653 h 271"/>
                <a:gd name="T4" fmla="*/ 65576 w 208"/>
                <a:gd name="T5" fmla="*/ 327239 h 271"/>
                <a:gd name="T6" fmla="*/ 104267 w 208"/>
                <a:gd name="T7" fmla="*/ 358408 h 271"/>
                <a:gd name="T8" fmla="*/ 163419 w 208"/>
                <a:gd name="T9" fmla="*/ 371250 h 271"/>
                <a:gd name="T10" fmla="*/ 216164 w 208"/>
                <a:gd name="T11" fmla="*/ 362141 h 271"/>
                <a:gd name="T12" fmla="*/ 249886 w 208"/>
                <a:gd name="T13" fmla="*/ 336754 h 271"/>
                <a:gd name="T14" fmla="*/ 259839 w 208"/>
                <a:gd name="T15" fmla="*/ 301759 h 271"/>
                <a:gd name="T16" fmla="*/ 249886 w 208"/>
                <a:gd name="T17" fmla="*/ 268679 h 271"/>
                <a:gd name="T18" fmla="*/ 213574 w 208"/>
                <a:gd name="T19" fmla="*/ 245053 h 271"/>
                <a:gd name="T20" fmla="*/ 145905 w 208"/>
                <a:gd name="T21" fmla="*/ 225621 h 271"/>
                <a:gd name="T22" fmla="*/ 70998 w 208"/>
                <a:gd name="T23" fmla="*/ 199436 h 271"/>
                <a:gd name="T24" fmla="*/ 29727 w 208"/>
                <a:gd name="T25" fmla="*/ 162439 h 271"/>
                <a:gd name="T26" fmla="*/ 15391 w 208"/>
                <a:gd name="T27" fmla="*/ 112021 h 271"/>
                <a:gd name="T28" fmla="*/ 33677 w 208"/>
                <a:gd name="T29" fmla="*/ 54262 h 271"/>
                <a:gd name="T30" fmla="*/ 80257 w 208"/>
                <a:gd name="T31" fmla="*/ 13755 h 271"/>
                <a:gd name="T32" fmla="*/ 151377 w 208"/>
                <a:gd name="T33" fmla="*/ 0 h 271"/>
                <a:gd name="T34" fmla="*/ 229025 w 208"/>
                <a:gd name="T35" fmla="*/ 15958 h 271"/>
                <a:gd name="T36" fmla="*/ 280117 w 208"/>
                <a:gd name="T37" fmla="*/ 56929 h 271"/>
                <a:gd name="T38" fmla="*/ 299548 w 208"/>
                <a:gd name="T39" fmla="*/ 120678 h 271"/>
                <a:gd name="T40" fmla="*/ 247700 w 208"/>
                <a:gd name="T41" fmla="*/ 124566 h 271"/>
                <a:gd name="T42" fmla="*/ 221558 w 208"/>
                <a:gd name="T43" fmla="*/ 67553 h 271"/>
                <a:gd name="T44" fmla="*/ 154467 w 208"/>
                <a:gd name="T45" fmla="*/ 47772 h 271"/>
                <a:gd name="T46" fmla="*/ 86741 w 208"/>
                <a:gd name="T47" fmla="*/ 64871 h 271"/>
                <a:gd name="T48" fmla="*/ 65576 w 208"/>
                <a:gd name="T49" fmla="*/ 108155 h 271"/>
                <a:gd name="T50" fmla="*/ 80257 w 208"/>
                <a:gd name="T51" fmla="*/ 143134 h 271"/>
                <a:gd name="T52" fmla="*/ 157530 w 208"/>
                <a:gd name="T53" fmla="*/ 172912 h 271"/>
                <a:gd name="T54" fmla="*/ 243693 w 208"/>
                <a:gd name="T55" fmla="*/ 199436 h 271"/>
                <a:gd name="T56" fmla="*/ 293677 w 208"/>
                <a:gd name="T57" fmla="*/ 238975 h 271"/>
                <a:gd name="T58" fmla="*/ 309270 w 208"/>
                <a:gd name="T59" fmla="*/ 296765 h 271"/>
                <a:gd name="T60" fmla="*/ 292016 w 208"/>
                <a:gd name="T61" fmla="*/ 358408 h 271"/>
                <a:gd name="T62" fmla="*/ 241296 w 208"/>
                <a:gd name="T63" fmla="*/ 401345 h 271"/>
                <a:gd name="T64" fmla="*/ 166213 w 208"/>
                <a:gd name="T65" fmla="*/ 418913 h 271"/>
                <a:gd name="T66" fmla="*/ 77557 w 208"/>
                <a:gd name="T67" fmla="*/ 401345 h 271"/>
                <a:gd name="T68" fmla="*/ 21925 w 208"/>
                <a:gd name="T69" fmla="*/ 353447 h 271"/>
                <a:gd name="T70" fmla="*/ 0 w 208"/>
                <a:gd name="T71" fmla="*/ 280857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8"/>
                <a:gd name="T109" fmla="*/ 0 h 271"/>
                <a:gd name="T110" fmla="*/ 208 w 208"/>
                <a:gd name="T111" fmla="*/ 271 h 27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8" h="271">
                  <a:moveTo>
                    <a:pt x="0" y="182"/>
                  </a:moveTo>
                  <a:cubicBezTo>
                    <a:pt x="33" y="179"/>
                    <a:pt x="33" y="179"/>
                    <a:pt x="33" y="179"/>
                  </a:cubicBezTo>
                  <a:cubicBezTo>
                    <a:pt x="35" y="192"/>
                    <a:pt x="38" y="203"/>
                    <a:pt x="44" y="211"/>
                  </a:cubicBezTo>
                  <a:cubicBezTo>
                    <a:pt x="49" y="220"/>
                    <a:pt x="58" y="227"/>
                    <a:pt x="70" y="232"/>
                  </a:cubicBezTo>
                  <a:cubicBezTo>
                    <a:pt x="82" y="237"/>
                    <a:pt x="95" y="240"/>
                    <a:pt x="110" y="240"/>
                  </a:cubicBezTo>
                  <a:cubicBezTo>
                    <a:pt x="123" y="240"/>
                    <a:pt x="135" y="238"/>
                    <a:pt x="145" y="234"/>
                  </a:cubicBezTo>
                  <a:cubicBezTo>
                    <a:pt x="155" y="230"/>
                    <a:pt x="163" y="224"/>
                    <a:pt x="168" y="218"/>
                  </a:cubicBezTo>
                  <a:cubicBezTo>
                    <a:pt x="173" y="211"/>
                    <a:pt x="175" y="203"/>
                    <a:pt x="175" y="195"/>
                  </a:cubicBezTo>
                  <a:cubicBezTo>
                    <a:pt x="175" y="187"/>
                    <a:pt x="173" y="180"/>
                    <a:pt x="168" y="174"/>
                  </a:cubicBezTo>
                  <a:cubicBezTo>
                    <a:pt x="163" y="168"/>
                    <a:pt x="155" y="162"/>
                    <a:pt x="144" y="158"/>
                  </a:cubicBezTo>
                  <a:cubicBezTo>
                    <a:pt x="137" y="156"/>
                    <a:pt x="122" y="151"/>
                    <a:pt x="98" y="146"/>
                  </a:cubicBezTo>
                  <a:cubicBezTo>
                    <a:pt x="74" y="140"/>
                    <a:pt x="57" y="134"/>
                    <a:pt x="48" y="129"/>
                  </a:cubicBezTo>
                  <a:cubicBezTo>
                    <a:pt x="35" y="123"/>
                    <a:pt x="26" y="115"/>
                    <a:pt x="20" y="105"/>
                  </a:cubicBezTo>
                  <a:cubicBezTo>
                    <a:pt x="14" y="95"/>
                    <a:pt x="10" y="84"/>
                    <a:pt x="10" y="72"/>
                  </a:cubicBezTo>
                  <a:cubicBezTo>
                    <a:pt x="10" y="59"/>
                    <a:pt x="14" y="47"/>
                    <a:pt x="22" y="35"/>
                  </a:cubicBezTo>
                  <a:cubicBezTo>
                    <a:pt x="29" y="24"/>
                    <a:pt x="40" y="15"/>
                    <a:pt x="54" y="9"/>
                  </a:cubicBezTo>
                  <a:cubicBezTo>
                    <a:pt x="69" y="3"/>
                    <a:pt x="85" y="0"/>
                    <a:pt x="102" y="0"/>
                  </a:cubicBezTo>
                  <a:cubicBezTo>
                    <a:pt x="122" y="0"/>
                    <a:pt x="139" y="4"/>
                    <a:pt x="154" y="10"/>
                  </a:cubicBezTo>
                  <a:cubicBezTo>
                    <a:pt x="168" y="16"/>
                    <a:pt x="180" y="25"/>
                    <a:pt x="188" y="37"/>
                  </a:cubicBezTo>
                  <a:cubicBezTo>
                    <a:pt x="196" y="49"/>
                    <a:pt x="200" y="63"/>
                    <a:pt x="201" y="78"/>
                  </a:cubicBezTo>
                  <a:cubicBezTo>
                    <a:pt x="167" y="81"/>
                    <a:pt x="167" y="81"/>
                    <a:pt x="167" y="81"/>
                  </a:cubicBezTo>
                  <a:cubicBezTo>
                    <a:pt x="166" y="64"/>
                    <a:pt x="160" y="52"/>
                    <a:pt x="149" y="44"/>
                  </a:cubicBezTo>
                  <a:cubicBezTo>
                    <a:pt x="139" y="35"/>
                    <a:pt x="124" y="31"/>
                    <a:pt x="104" y="31"/>
                  </a:cubicBezTo>
                  <a:cubicBezTo>
                    <a:pt x="83" y="31"/>
                    <a:pt x="68" y="35"/>
                    <a:pt x="58" y="42"/>
                  </a:cubicBezTo>
                  <a:cubicBezTo>
                    <a:pt x="49" y="50"/>
                    <a:pt x="44" y="59"/>
                    <a:pt x="44" y="70"/>
                  </a:cubicBezTo>
                  <a:cubicBezTo>
                    <a:pt x="44" y="79"/>
                    <a:pt x="47" y="87"/>
                    <a:pt x="54" y="93"/>
                  </a:cubicBezTo>
                  <a:cubicBezTo>
                    <a:pt x="61" y="99"/>
                    <a:pt x="78" y="106"/>
                    <a:pt x="106" y="112"/>
                  </a:cubicBezTo>
                  <a:cubicBezTo>
                    <a:pt x="134" y="118"/>
                    <a:pt x="153" y="124"/>
                    <a:pt x="164" y="129"/>
                  </a:cubicBezTo>
                  <a:cubicBezTo>
                    <a:pt x="179" y="136"/>
                    <a:pt x="190" y="144"/>
                    <a:pt x="198" y="155"/>
                  </a:cubicBezTo>
                  <a:cubicBezTo>
                    <a:pt x="205" y="166"/>
                    <a:pt x="208" y="178"/>
                    <a:pt x="208" y="192"/>
                  </a:cubicBezTo>
                  <a:cubicBezTo>
                    <a:pt x="208" y="206"/>
                    <a:pt x="204" y="219"/>
                    <a:pt x="196" y="232"/>
                  </a:cubicBezTo>
                  <a:cubicBezTo>
                    <a:pt x="188" y="244"/>
                    <a:pt x="177" y="253"/>
                    <a:pt x="162" y="260"/>
                  </a:cubicBezTo>
                  <a:cubicBezTo>
                    <a:pt x="147" y="267"/>
                    <a:pt x="130" y="271"/>
                    <a:pt x="112" y="271"/>
                  </a:cubicBezTo>
                  <a:cubicBezTo>
                    <a:pt x="88" y="271"/>
                    <a:pt x="68" y="267"/>
                    <a:pt x="52" y="260"/>
                  </a:cubicBezTo>
                  <a:cubicBezTo>
                    <a:pt x="36" y="253"/>
                    <a:pt x="24" y="243"/>
                    <a:pt x="15" y="229"/>
                  </a:cubicBezTo>
                  <a:cubicBezTo>
                    <a:pt x="6" y="215"/>
                    <a:pt x="1" y="200"/>
                    <a:pt x="0" y="182"/>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5" name="Freeform 632"/>
            <p:cNvSpPr>
              <a:spLocks/>
            </p:cNvSpPr>
            <p:nvPr/>
          </p:nvSpPr>
          <p:spPr bwMode="auto">
            <a:xfrm>
              <a:off x="8653" y="914"/>
              <a:ext cx="281" cy="354"/>
            </a:xfrm>
            <a:custGeom>
              <a:avLst/>
              <a:gdLst>
                <a:gd name="T0" fmla="*/ 117 w 281"/>
                <a:gd name="T1" fmla="*/ 354 h 354"/>
                <a:gd name="T2" fmla="*/ 117 w 281"/>
                <a:gd name="T3" fmla="*/ 42 h 354"/>
                <a:gd name="T4" fmla="*/ 0 w 281"/>
                <a:gd name="T5" fmla="*/ 42 h 354"/>
                <a:gd name="T6" fmla="*/ 0 w 281"/>
                <a:gd name="T7" fmla="*/ 0 h 354"/>
                <a:gd name="T8" fmla="*/ 281 w 281"/>
                <a:gd name="T9" fmla="*/ 0 h 354"/>
                <a:gd name="T10" fmla="*/ 281 w 281"/>
                <a:gd name="T11" fmla="*/ 42 h 354"/>
                <a:gd name="T12" fmla="*/ 164 w 281"/>
                <a:gd name="T13" fmla="*/ 42 h 354"/>
                <a:gd name="T14" fmla="*/ 164 w 281"/>
                <a:gd name="T15" fmla="*/ 354 h 354"/>
                <a:gd name="T16" fmla="*/ 117 w 281"/>
                <a:gd name="T17" fmla="*/ 354 h 3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4"/>
                <a:gd name="T29" fmla="*/ 281 w 281"/>
                <a:gd name="T30" fmla="*/ 354 h 3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4">
                  <a:moveTo>
                    <a:pt x="117" y="354"/>
                  </a:moveTo>
                  <a:lnTo>
                    <a:pt x="117" y="42"/>
                  </a:lnTo>
                  <a:lnTo>
                    <a:pt x="0" y="42"/>
                  </a:lnTo>
                  <a:lnTo>
                    <a:pt x="0" y="0"/>
                  </a:lnTo>
                  <a:lnTo>
                    <a:pt x="281" y="0"/>
                  </a:lnTo>
                  <a:lnTo>
                    <a:pt x="281" y="42"/>
                  </a:lnTo>
                  <a:lnTo>
                    <a:pt x="164" y="42"/>
                  </a:lnTo>
                  <a:lnTo>
                    <a:pt x="164" y="354"/>
                  </a:lnTo>
                  <a:lnTo>
                    <a:pt x="117"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6" name="Freeform 633"/>
            <p:cNvSpPr>
              <a:spLocks noEditPoints="1"/>
            </p:cNvSpPr>
            <p:nvPr/>
          </p:nvSpPr>
          <p:spPr bwMode="auto">
            <a:xfrm>
              <a:off x="8983" y="914"/>
              <a:ext cx="312" cy="354"/>
            </a:xfrm>
            <a:custGeom>
              <a:avLst/>
              <a:gdLst>
                <a:gd name="T0" fmla="*/ 0 w 230"/>
                <a:gd name="T1" fmla="*/ 392015 h 261"/>
                <a:gd name="T2" fmla="*/ 0 w 230"/>
                <a:gd name="T3" fmla="*/ 0 h 261"/>
                <a:gd name="T4" fmla="*/ 174563 w 230"/>
                <a:gd name="T5" fmla="*/ 0 h 261"/>
                <a:gd name="T6" fmla="*/ 254709 w 230"/>
                <a:gd name="T7" fmla="*/ 9999 h 261"/>
                <a:gd name="T8" fmla="*/ 298581 w 230"/>
                <a:gd name="T9" fmla="*/ 47470 h 261"/>
                <a:gd name="T10" fmla="*/ 314991 w 230"/>
                <a:gd name="T11" fmla="*/ 105877 h 261"/>
                <a:gd name="T12" fmla="*/ 287583 w 230"/>
                <a:gd name="T13" fmla="*/ 177160 h 261"/>
                <a:gd name="T14" fmla="*/ 203127 w 230"/>
                <a:gd name="T15" fmla="*/ 213294 h 261"/>
                <a:gd name="T16" fmla="*/ 236017 w 230"/>
                <a:gd name="T17" fmla="*/ 233089 h 261"/>
                <a:gd name="T18" fmla="*/ 278152 w 230"/>
                <a:gd name="T19" fmla="*/ 285719 h 261"/>
                <a:gd name="T20" fmla="*/ 346871 w 230"/>
                <a:gd name="T21" fmla="*/ 392015 h 261"/>
                <a:gd name="T22" fmla="*/ 282490 w 230"/>
                <a:gd name="T23" fmla="*/ 392015 h 261"/>
                <a:gd name="T24" fmla="*/ 228571 w 230"/>
                <a:gd name="T25" fmla="*/ 311311 h 261"/>
                <a:gd name="T26" fmla="*/ 190750 w 230"/>
                <a:gd name="T27" fmla="*/ 256946 h 261"/>
                <a:gd name="T28" fmla="*/ 165600 w 230"/>
                <a:gd name="T29" fmla="*/ 230084 h 261"/>
                <a:gd name="T30" fmla="*/ 142440 w 230"/>
                <a:gd name="T31" fmla="*/ 219526 h 261"/>
                <a:gd name="T32" fmla="*/ 113168 w 230"/>
                <a:gd name="T33" fmla="*/ 217890 h 261"/>
                <a:gd name="T34" fmla="*/ 52485 w 230"/>
                <a:gd name="T35" fmla="*/ 217890 h 261"/>
                <a:gd name="T36" fmla="*/ 52485 w 230"/>
                <a:gd name="T37" fmla="*/ 392015 h 261"/>
                <a:gd name="T38" fmla="*/ 0 w 230"/>
                <a:gd name="T39" fmla="*/ 392015 h 261"/>
                <a:gd name="T40" fmla="*/ 52485 w 230"/>
                <a:gd name="T41" fmla="*/ 173463 h 261"/>
                <a:gd name="T42" fmla="*/ 164747 w 230"/>
                <a:gd name="T43" fmla="*/ 173463 h 261"/>
                <a:gd name="T44" fmla="*/ 220108 w 230"/>
                <a:gd name="T45" fmla="*/ 165264 h 261"/>
                <a:gd name="T46" fmla="*/ 250144 w 230"/>
                <a:gd name="T47" fmla="*/ 142393 h 261"/>
                <a:gd name="T48" fmla="*/ 261158 w 230"/>
                <a:gd name="T49" fmla="*/ 105877 h 261"/>
                <a:gd name="T50" fmla="*/ 241084 w 230"/>
                <a:gd name="T51" fmla="*/ 62248 h 261"/>
                <a:gd name="T52" fmla="*/ 176957 w 230"/>
                <a:gd name="T53" fmla="*/ 43398 h 261"/>
                <a:gd name="T54" fmla="*/ 52485 w 230"/>
                <a:gd name="T55" fmla="*/ 43398 h 261"/>
                <a:gd name="T56" fmla="*/ 52485 w 230"/>
                <a:gd name="T57" fmla="*/ 173463 h 2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1"/>
                <a:gd name="T89" fmla="*/ 230 w 230"/>
                <a:gd name="T90" fmla="*/ 261 h 2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1">
                  <a:moveTo>
                    <a:pt x="0" y="261"/>
                  </a:moveTo>
                  <a:cubicBezTo>
                    <a:pt x="0" y="0"/>
                    <a:pt x="0" y="0"/>
                    <a:pt x="0" y="0"/>
                  </a:cubicBezTo>
                  <a:cubicBezTo>
                    <a:pt x="116" y="0"/>
                    <a:pt x="116" y="0"/>
                    <a:pt x="116" y="0"/>
                  </a:cubicBezTo>
                  <a:cubicBezTo>
                    <a:pt x="139" y="0"/>
                    <a:pt x="157" y="2"/>
                    <a:pt x="169" y="7"/>
                  </a:cubicBezTo>
                  <a:cubicBezTo>
                    <a:pt x="181" y="12"/>
                    <a:pt x="191" y="20"/>
                    <a:pt x="198" y="32"/>
                  </a:cubicBezTo>
                  <a:cubicBezTo>
                    <a:pt x="205" y="44"/>
                    <a:pt x="209" y="57"/>
                    <a:pt x="209" y="71"/>
                  </a:cubicBezTo>
                  <a:cubicBezTo>
                    <a:pt x="209" y="90"/>
                    <a:pt x="203" y="105"/>
                    <a:pt x="191" y="118"/>
                  </a:cubicBezTo>
                  <a:cubicBezTo>
                    <a:pt x="179" y="131"/>
                    <a:pt x="160" y="139"/>
                    <a:pt x="135" y="142"/>
                  </a:cubicBezTo>
                  <a:cubicBezTo>
                    <a:pt x="144" y="147"/>
                    <a:pt x="151" y="151"/>
                    <a:pt x="156" y="155"/>
                  </a:cubicBezTo>
                  <a:cubicBezTo>
                    <a:pt x="166" y="164"/>
                    <a:pt x="176" y="176"/>
                    <a:pt x="185" y="190"/>
                  </a:cubicBezTo>
                  <a:cubicBezTo>
                    <a:pt x="230" y="261"/>
                    <a:pt x="230" y="261"/>
                    <a:pt x="230" y="261"/>
                  </a:cubicBezTo>
                  <a:cubicBezTo>
                    <a:pt x="187" y="261"/>
                    <a:pt x="187" y="261"/>
                    <a:pt x="187" y="261"/>
                  </a:cubicBezTo>
                  <a:cubicBezTo>
                    <a:pt x="152" y="207"/>
                    <a:pt x="152" y="207"/>
                    <a:pt x="152" y="207"/>
                  </a:cubicBezTo>
                  <a:cubicBezTo>
                    <a:pt x="142" y="191"/>
                    <a:pt x="134" y="179"/>
                    <a:pt x="127" y="171"/>
                  </a:cubicBezTo>
                  <a:cubicBezTo>
                    <a:pt x="121" y="162"/>
                    <a:pt x="115" y="157"/>
                    <a:pt x="110" y="153"/>
                  </a:cubicBezTo>
                  <a:cubicBezTo>
                    <a:pt x="105" y="150"/>
                    <a:pt x="99" y="148"/>
                    <a:pt x="94" y="146"/>
                  </a:cubicBezTo>
                  <a:cubicBezTo>
                    <a:pt x="90" y="145"/>
                    <a:pt x="84" y="145"/>
                    <a:pt x="75" y="145"/>
                  </a:cubicBezTo>
                  <a:cubicBezTo>
                    <a:pt x="35" y="145"/>
                    <a:pt x="35" y="145"/>
                    <a:pt x="35" y="145"/>
                  </a:cubicBezTo>
                  <a:cubicBezTo>
                    <a:pt x="35" y="261"/>
                    <a:pt x="35" y="261"/>
                    <a:pt x="35" y="261"/>
                  </a:cubicBezTo>
                  <a:lnTo>
                    <a:pt x="0" y="261"/>
                  </a:lnTo>
                  <a:close/>
                  <a:moveTo>
                    <a:pt x="35" y="115"/>
                  </a:moveTo>
                  <a:cubicBezTo>
                    <a:pt x="109" y="115"/>
                    <a:pt x="109" y="115"/>
                    <a:pt x="109" y="115"/>
                  </a:cubicBezTo>
                  <a:cubicBezTo>
                    <a:pt x="125" y="115"/>
                    <a:pt x="137" y="114"/>
                    <a:pt x="146" y="110"/>
                  </a:cubicBezTo>
                  <a:cubicBezTo>
                    <a:pt x="155" y="107"/>
                    <a:pt x="162" y="102"/>
                    <a:pt x="166" y="95"/>
                  </a:cubicBezTo>
                  <a:cubicBezTo>
                    <a:pt x="171" y="87"/>
                    <a:pt x="173" y="80"/>
                    <a:pt x="173" y="71"/>
                  </a:cubicBezTo>
                  <a:cubicBezTo>
                    <a:pt x="173" y="59"/>
                    <a:pt x="169" y="49"/>
                    <a:pt x="160" y="41"/>
                  </a:cubicBezTo>
                  <a:cubicBezTo>
                    <a:pt x="151" y="33"/>
                    <a:pt x="137" y="29"/>
                    <a:pt x="117" y="29"/>
                  </a:cubicBezTo>
                  <a:cubicBezTo>
                    <a:pt x="35" y="29"/>
                    <a:pt x="35" y="29"/>
                    <a:pt x="35" y="29"/>
                  </a:cubicBezTo>
                  <a:lnTo>
                    <a:pt x="35" y="1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7" name="Freeform 634"/>
            <p:cNvSpPr>
              <a:spLocks noEditPoints="1"/>
            </p:cNvSpPr>
            <p:nvPr/>
          </p:nvSpPr>
          <p:spPr bwMode="auto">
            <a:xfrm>
              <a:off x="9300" y="914"/>
              <a:ext cx="332" cy="354"/>
            </a:xfrm>
            <a:custGeom>
              <a:avLst/>
              <a:gdLst>
                <a:gd name="T0" fmla="*/ 0 w 245"/>
                <a:gd name="T1" fmla="*/ 392015 h 261"/>
                <a:gd name="T2" fmla="*/ 148533 w 245"/>
                <a:gd name="T3" fmla="*/ 0 h 261"/>
                <a:gd name="T4" fmla="*/ 202783 w 245"/>
                <a:gd name="T5" fmla="*/ 0 h 261"/>
                <a:gd name="T6" fmla="*/ 360536 w 245"/>
                <a:gd name="T7" fmla="*/ 392015 h 261"/>
                <a:gd name="T8" fmla="*/ 301562 w 245"/>
                <a:gd name="T9" fmla="*/ 392015 h 261"/>
                <a:gd name="T10" fmla="*/ 256637 w 245"/>
                <a:gd name="T11" fmla="*/ 273519 h 261"/>
                <a:gd name="T12" fmla="*/ 96829 w 245"/>
                <a:gd name="T13" fmla="*/ 273519 h 261"/>
                <a:gd name="T14" fmla="*/ 54279 w 245"/>
                <a:gd name="T15" fmla="*/ 392015 h 261"/>
                <a:gd name="T16" fmla="*/ 0 w 245"/>
                <a:gd name="T17" fmla="*/ 392015 h 261"/>
                <a:gd name="T18" fmla="*/ 112076 w 245"/>
                <a:gd name="T19" fmla="*/ 231485 h 261"/>
                <a:gd name="T20" fmla="*/ 240947 w 245"/>
                <a:gd name="T21" fmla="*/ 231485 h 261"/>
                <a:gd name="T22" fmla="*/ 201277 w 245"/>
                <a:gd name="T23" fmla="*/ 121847 h 261"/>
                <a:gd name="T24" fmla="*/ 173270 w 245"/>
                <a:gd name="T25" fmla="*/ 41040 h 261"/>
                <a:gd name="T26" fmla="*/ 153066 w 245"/>
                <a:gd name="T27" fmla="*/ 114866 h 261"/>
                <a:gd name="T28" fmla="*/ 112076 w 245"/>
                <a:gd name="T29" fmla="*/ 231485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5"/>
                <a:gd name="T46" fmla="*/ 0 h 261"/>
                <a:gd name="T47" fmla="*/ 245 w 245"/>
                <a:gd name="T48" fmla="*/ 261 h 2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5" h="261">
                  <a:moveTo>
                    <a:pt x="0" y="261"/>
                  </a:moveTo>
                  <a:cubicBezTo>
                    <a:pt x="101" y="0"/>
                    <a:pt x="101" y="0"/>
                    <a:pt x="101" y="0"/>
                  </a:cubicBezTo>
                  <a:cubicBezTo>
                    <a:pt x="138" y="0"/>
                    <a:pt x="138" y="0"/>
                    <a:pt x="138" y="0"/>
                  </a:cubicBezTo>
                  <a:cubicBezTo>
                    <a:pt x="245" y="261"/>
                    <a:pt x="245" y="261"/>
                    <a:pt x="245" y="261"/>
                  </a:cubicBezTo>
                  <a:cubicBezTo>
                    <a:pt x="205" y="261"/>
                    <a:pt x="205" y="261"/>
                    <a:pt x="205" y="261"/>
                  </a:cubicBezTo>
                  <a:cubicBezTo>
                    <a:pt x="175" y="182"/>
                    <a:pt x="175" y="182"/>
                    <a:pt x="175" y="182"/>
                  </a:cubicBezTo>
                  <a:cubicBezTo>
                    <a:pt x="66" y="182"/>
                    <a:pt x="66" y="182"/>
                    <a:pt x="66" y="182"/>
                  </a:cubicBezTo>
                  <a:cubicBezTo>
                    <a:pt x="37" y="261"/>
                    <a:pt x="37" y="261"/>
                    <a:pt x="37" y="261"/>
                  </a:cubicBezTo>
                  <a:lnTo>
                    <a:pt x="0" y="261"/>
                  </a:lnTo>
                  <a:close/>
                  <a:moveTo>
                    <a:pt x="76" y="154"/>
                  </a:moveTo>
                  <a:cubicBezTo>
                    <a:pt x="164" y="154"/>
                    <a:pt x="164" y="154"/>
                    <a:pt x="164" y="154"/>
                  </a:cubicBezTo>
                  <a:cubicBezTo>
                    <a:pt x="137" y="81"/>
                    <a:pt x="137" y="81"/>
                    <a:pt x="137" y="81"/>
                  </a:cubicBezTo>
                  <a:cubicBezTo>
                    <a:pt x="129" y="59"/>
                    <a:pt x="122" y="41"/>
                    <a:pt x="118" y="27"/>
                  </a:cubicBezTo>
                  <a:cubicBezTo>
                    <a:pt x="115" y="44"/>
                    <a:pt x="110" y="61"/>
                    <a:pt x="104" y="77"/>
                  </a:cubicBezTo>
                  <a:lnTo>
                    <a:pt x="76" y="1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8" name="Freeform 635"/>
            <p:cNvSpPr>
              <a:spLocks/>
            </p:cNvSpPr>
            <p:nvPr/>
          </p:nvSpPr>
          <p:spPr bwMode="auto">
            <a:xfrm>
              <a:off x="9643" y="914"/>
              <a:ext cx="281" cy="354"/>
            </a:xfrm>
            <a:custGeom>
              <a:avLst/>
              <a:gdLst>
                <a:gd name="T0" fmla="*/ 117 w 281"/>
                <a:gd name="T1" fmla="*/ 354 h 354"/>
                <a:gd name="T2" fmla="*/ 117 w 281"/>
                <a:gd name="T3" fmla="*/ 42 h 354"/>
                <a:gd name="T4" fmla="*/ 0 w 281"/>
                <a:gd name="T5" fmla="*/ 42 h 354"/>
                <a:gd name="T6" fmla="*/ 0 w 281"/>
                <a:gd name="T7" fmla="*/ 0 h 354"/>
                <a:gd name="T8" fmla="*/ 281 w 281"/>
                <a:gd name="T9" fmla="*/ 0 h 354"/>
                <a:gd name="T10" fmla="*/ 281 w 281"/>
                <a:gd name="T11" fmla="*/ 42 h 354"/>
                <a:gd name="T12" fmla="*/ 163 w 281"/>
                <a:gd name="T13" fmla="*/ 42 h 354"/>
                <a:gd name="T14" fmla="*/ 163 w 281"/>
                <a:gd name="T15" fmla="*/ 354 h 354"/>
                <a:gd name="T16" fmla="*/ 117 w 281"/>
                <a:gd name="T17" fmla="*/ 354 h 3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4"/>
                <a:gd name="T29" fmla="*/ 281 w 281"/>
                <a:gd name="T30" fmla="*/ 354 h 3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4">
                  <a:moveTo>
                    <a:pt x="117" y="354"/>
                  </a:moveTo>
                  <a:lnTo>
                    <a:pt x="117" y="42"/>
                  </a:lnTo>
                  <a:lnTo>
                    <a:pt x="0" y="42"/>
                  </a:lnTo>
                  <a:lnTo>
                    <a:pt x="0" y="0"/>
                  </a:lnTo>
                  <a:lnTo>
                    <a:pt x="281" y="0"/>
                  </a:lnTo>
                  <a:lnTo>
                    <a:pt x="281" y="42"/>
                  </a:lnTo>
                  <a:lnTo>
                    <a:pt x="163" y="42"/>
                  </a:lnTo>
                  <a:lnTo>
                    <a:pt x="163" y="354"/>
                  </a:lnTo>
                  <a:lnTo>
                    <a:pt x="117"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9" name="Freeform 636"/>
            <p:cNvSpPr>
              <a:spLocks/>
            </p:cNvSpPr>
            <p:nvPr/>
          </p:nvSpPr>
          <p:spPr bwMode="auto">
            <a:xfrm>
              <a:off x="9973" y="914"/>
              <a:ext cx="264" cy="354"/>
            </a:xfrm>
            <a:custGeom>
              <a:avLst/>
              <a:gdLst>
                <a:gd name="T0" fmla="*/ 0 w 264"/>
                <a:gd name="T1" fmla="*/ 354 h 354"/>
                <a:gd name="T2" fmla="*/ 0 w 264"/>
                <a:gd name="T3" fmla="*/ 0 h 354"/>
                <a:gd name="T4" fmla="*/ 256 w 264"/>
                <a:gd name="T5" fmla="*/ 0 h 354"/>
                <a:gd name="T6" fmla="*/ 256 w 264"/>
                <a:gd name="T7" fmla="*/ 42 h 354"/>
                <a:gd name="T8" fmla="*/ 47 w 264"/>
                <a:gd name="T9" fmla="*/ 42 h 354"/>
                <a:gd name="T10" fmla="*/ 47 w 264"/>
                <a:gd name="T11" fmla="*/ 151 h 354"/>
                <a:gd name="T12" fmla="*/ 243 w 264"/>
                <a:gd name="T13" fmla="*/ 151 h 354"/>
                <a:gd name="T14" fmla="*/ 243 w 264"/>
                <a:gd name="T15" fmla="*/ 192 h 354"/>
                <a:gd name="T16" fmla="*/ 47 w 264"/>
                <a:gd name="T17" fmla="*/ 192 h 354"/>
                <a:gd name="T18" fmla="*/ 47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7" y="42"/>
                  </a:lnTo>
                  <a:lnTo>
                    <a:pt x="47" y="151"/>
                  </a:lnTo>
                  <a:lnTo>
                    <a:pt x="243" y="151"/>
                  </a:lnTo>
                  <a:lnTo>
                    <a:pt x="243" y="192"/>
                  </a:lnTo>
                  <a:lnTo>
                    <a:pt x="47" y="192"/>
                  </a:lnTo>
                  <a:lnTo>
                    <a:pt x="47"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0" name="Freeform 637"/>
            <p:cNvSpPr>
              <a:spLocks/>
            </p:cNvSpPr>
            <p:nvPr/>
          </p:nvSpPr>
          <p:spPr bwMode="auto">
            <a:xfrm>
              <a:off x="10290" y="907"/>
              <a:ext cx="327" cy="368"/>
            </a:xfrm>
            <a:custGeom>
              <a:avLst/>
              <a:gdLst>
                <a:gd name="T0" fmla="*/ 199275 w 241"/>
                <a:gd name="T1" fmla="*/ 253575 h 271"/>
                <a:gd name="T2" fmla="*/ 199275 w 241"/>
                <a:gd name="T3" fmla="*/ 206565 h 271"/>
                <a:gd name="T4" fmla="*/ 365748 w 241"/>
                <a:gd name="T5" fmla="*/ 206565 h 271"/>
                <a:gd name="T6" fmla="*/ 365748 w 241"/>
                <a:gd name="T7" fmla="*/ 355424 h 271"/>
                <a:gd name="T8" fmla="*/ 285883 w 241"/>
                <a:gd name="T9" fmla="*/ 401345 h 271"/>
                <a:gd name="T10" fmla="*/ 200800 w 241"/>
                <a:gd name="T11" fmla="*/ 418913 h 271"/>
                <a:gd name="T12" fmla="*/ 95057 w 241"/>
                <a:gd name="T13" fmla="*/ 392536 h 271"/>
                <a:gd name="T14" fmla="*/ 25110 w 241"/>
                <a:gd name="T15" fmla="*/ 318847 h 271"/>
                <a:gd name="T16" fmla="*/ 0 w 241"/>
                <a:gd name="T17" fmla="*/ 212089 h 271"/>
                <a:gd name="T18" fmla="*/ 25110 w 241"/>
                <a:gd name="T19" fmla="*/ 102566 h 271"/>
                <a:gd name="T20" fmla="*/ 94001 w 241"/>
                <a:gd name="T21" fmla="*/ 25363 h 271"/>
                <a:gd name="T22" fmla="*/ 199275 w 241"/>
                <a:gd name="T23" fmla="*/ 0 h 271"/>
                <a:gd name="T24" fmla="*/ 275939 w 241"/>
                <a:gd name="T25" fmla="*/ 15958 h 271"/>
                <a:gd name="T26" fmla="*/ 330708 w 241"/>
                <a:gd name="T27" fmla="*/ 54262 h 271"/>
                <a:gd name="T28" fmla="*/ 360636 w 241"/>
                <a:gd name="T29" fmla="*/ 120678 h 271"/>
                <a:gd name="T30" fmla="*/ 313167 w 241"/>
                <a:gd name="T31" fmla="*/ 133044 h 271"/>
                <a:gd name="T32" fmla="*/ 291102 w 241"/>
                <a:gd name="T33" fmla="*/ 86085 h 271"/>
                <a:gd name="T34" fmla="*/ 253382 w 241"/>
                <a:gd name="T35" fmla="*/ 56929 h 271"/>
                <a:gd name="T36" fmla="*/ 199275 w 241"/>
                <a:gd name="T37" fmla="*/ 46769 h 271"/>
                <a:gd name="T38" fmla="*/ 136546 w 241"/>
                <a:gd name="T39" fmla="*/ 56929 h 271"/>
                <a:gd name="T40" fmla="*/ 94001 w 241"/>
                <a:gd name="T41" fmla="*/ 86241 h 271"/>
                <a:gd name="T42" fmla="*/ 68670 w 241"/>
                <a:gd name="T43" fmla="*/ 126516 h 271"/>
                <a:gd name="T44" fmla="*/ 54662 w 241"/>
                <a:gd name="T45" fmla="*/ 208474 h 271"/>
                <a:gd name="T46" fmla="*/ 71910 w 241"/>
                <a:gd name="T47" fmla="*/ 298311 h 271"/>
                <a:gd name="T48" fmla="*/ 126424 w 241"/>
                <a:gd name="T49" fmla="*/ 353355 h 271"/>
                <a:gd name="T50" fmla="*/ 199275 w 241"/>
                <a:gd name="T51" fmla="*/ 369606 h 271"/>
                <a:gd name="T52" fmla="*/ 265456 w 241"/>
                <a:gd name="T53" fmla="*/ 356945 h 271"/>
                <a:gd name="T54" fmla="*/ 315807 w 241"/>
                <a:gd name="T55" fmla="*/ 327646 h 271"/>
                <a:gd name="T56" fmla="*/ 315807 w 241"/>
                <a:gd name="T57" fmla="*/ 253575 h 271"/>
                <a:gd name="T58" fmla="*/ 199275 w 241"/>
                <a:gd name="T59" fmla="*/ 253575 h 2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1"/>
                <a:gd name="T91" fmla="*/ 0 h 271"/>
                <a:gd name="T92" fmla="*/ 241 w 241"/>
                <a:gd name="T93" fmla="*/ 271 h 2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1" h="271">
                  <a:moveTo>
                    <a:pt x="131" y="164"/>
                  </a:moveTo>
                  <a:cubicBezTo>
                    <a:pt x="131" y="133"/>
                    <a:pt x="131" y="133"/>
                    <a:pt x="131" y="133"/>
                  </a:cubicBezTo>
                  <a:cubicBezTo>
                    <a:pt x="241" y="133"/>
                    <a:pt x="241" y="133"/>
                    <a:pt x="241" y="133"/>
                  </a:cubicBezTo>
                  <a:cubicBezTo>
                    <a:pt x="241" y="230"/>
                    <a:pt x="241" y="230"/>
                    <a:pt x="241" y="230"/>
                  </a:cubicBezTo>
                  <a:cubicBezTo>
                    <a:pt x="224" y="243"/>
                    <a:pt x="207" y="253"/>
                    <a:pt x="189" y="260"/>
                  </a:cubicBezTo>
                  <a:cubicBezTo>
                    <a:pt x="171" y="267"/>
                    <a:pt x="152" y="271"/>
                    <a:pt x="133" y="271"/>
                  </a:cubicBezTo>
                  <a:cubicBezTo>
                    <a:pt x="108" y="271"/>
                    <a:pt x="84" y="265"/>
                    <a:pt x="63" y="254"/>
                  </a:cubicBezTo>
                  <a:cubicBezTo>
                    <a:pt x="42" y="243"/>
                    <a:pt x="27" y="227"/>
                    <a:pt x="16" y="206"/>
                  </a:cubicBezTo>
                  <a:cubicBezTo>
                    <a:pt x="5" y="186"/>
                    <a:pt x="0" y="162"/>
                    <a:pt x="0" y="137"/>
                  </a:cubicBezTo>
                  <a:cubicBezTo>
                    <a:pt x="0" y="111"/>
                    <a:pt x="5" y="88"/>
                    <a:pt x="16" y="66"/>
                  </a:cubicBezTo>
                  <a:cubicBezTo>
                    <a:pt x="26" y="44"/>
                    <a:pt x="42" y="27"/>
                    <a:pt x="62" y="16"/>
                  </a:cubicBezTo>
                  <a:cubicBezTo>
                    <a:pt x="82" y="6"/>
                    <a:pt x="105" y="0"/>
                    <a:pt x="131" y="0"/>
                  </a:cubicBezTo>
                  <a:cubicBezTo>
                    <a:pt x="150" y="0"/>
                    <a:pt x="167" y="3"/>
                    <a:pt x="182" y="10"/>
                  </a:cubicBezTo>
                  <a:cubicBezTo>
                    <a:pt x="197" y="16"/>
                    <a:pt x="209" y="24"/>
                    <a:pt x="218" y="35"/>
                  </a:cubicBezTo>
                  <a:cubicBezTo>
                    <a:pt x="226" y="46"/>
                    <a:pt x="233" y="60"/>
                    <a:pt x="238" y="78"/>
                  </a:cubicBezTo>
                  <a:cubicBezTo>
                    <a:pt x="206" y="86"/>
                    <a:pt x="206" y="86"/>
                    <a:pt x="206" y="86"/>
                  </a:cubicBezTo>
                  <a:cubicBezTo>
                    <a:pt x="202" y="73"/>
                    <a:pt x="198" y="63"/>
                    <a:pt x="192" y="55"/>
                  </a:cubicBezTo>
                  <a:cubicBezTo>
                    <a:pt x="186" y="48"/>
                    <a:pt x="178" y="41"/>
                    <a:pt x="167" y="37"/>
                  </a:cubicBezTo>
                  <a:cubicBezTo>
                    <a:pt x="156" y="32"/>
                    <a:pt x="144" y="30"/>
                    <a:pt x="131" y="30"/>
                  </a:cubicBezTo>
                  <a:cubicBezTo>
                    <a:pt x="115" y="30"/>
                    <a:pt x="101" y="32"/>
                    <a:pt x="90" y="37"/>
                  </a:cubicBezTo>
                  <a:cubicBezTo>
                    <a:pt x="78" y="42"/>
                    <a:pt x="69" y="48"/>
                    <a:pt x="62" y="56"/>
                  </a:cubicBezTo>
                  <a:cubicBezTo>
                    <a:pt x="55" y="64"/>
                    <a:pt x="49" y="73"/>
                    <a:pt x="45" y="82"/>
                  </a:cubicBezTo>
                  <a:cubicBezTo>
                    <a:pt x="39" y="98"/>
                    <a:pt x="36" y="116"/>
                    <a:pt x="36" y="135"/>
                  </a:cubicBezTo>
                  <a:cubicBezTo>
                    <a:pt x="36" y="158"/>
                    <a:pt x="40" y="177"/>
                    <a:pt x="48" y="193"/>
                  </a:cubicBezTo>
                  <a:cubicBezTo>
                    <a:pt x="56" y="209"/>
                    <a:pt x="67" y="220"/>
                    <a:pt x="83" y="228"/>
                  </a:cubicBezTo>
                  <a:cubicBezTo>
                    <a:pt x="98" y="236"/>
                    <a:pt x="114" y="239"/>
                    <a:pt x="131" y="239"/>
                  </a:cubicBezTo>
                  <a:cubicBezTo>
                    <a:pt x="146" y="239"/>
                    <a:pt x="161" y="236"/>
                    <a:pt x="175" y="231"/>
                  </a:cubicBezTo>
                  <a:cubicBezTo>
                    <a:pt x="189" y="225"/>
                    <a:pt x="200" y="219"/>
                    <a:pt x="208" y="212"/>
                  </a:cubicBezTo>
                  <a:cubicBezTo>
                    <a:pt x="208" y="164"/>
                    <a:pt x="208" y="164"/>
                    <a:pt x="208" y="164"/>
                  </a:cubicBezTo>
                  <a:lnTo>
                    <a:pt x="131" y="16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1" name="Rectangle 638"/>
            <p:cNvSpPr>
              <a:spLocks noChangeArrowheads="1"/>
            </p:cNvSpPr>
            <p:nvPr/>
          </p:nvSpPr>
          <p:spPr bwMode="auto">
            <a:xfrm>
              <a:off x="10695" y="914"/>
              <a:ext cx="47" cy="354"/>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12" name="Freeform 639"/>
            <p:cNvSpPr>
              <a:spLocks/>
            </p:cNvSpPr>
            <p:nvPr/>
          </p:nvSpPr>
          <p:spPr bwMode="auto">
            <a:xfrm>
              <a:off x="10811" y="907"/>
              <a:ext cx="314" cy="368"/>
            </a:xfrm>
            <a:custGeom>
              <a:avLst/>
              <a:gdLst>
                <a:gd name="T0" fmla="*/ 310417 w 231"/>
                <a:gd name="T1" fmla="*/ 268679 h 271"/>
                <a:gd name="T2" fmla="*/ 365495 w 231"/>
                <a:gd name="T3" fmla="*/ 283094 h 271"/>
                <a:gd name="T4" fmla="*/ 304735 w 231"/>
                <a:gd name="T5" fmla="*/ 384017 h 271"/>
                <a:gd name="T6" fmla="*/ 194806 w 231"/>
                <a:gd name="T7" fmla="*/ 418913 h 271"/>
                <a:gd name="T8" fmla="*/ 85371 w 231"/>
                <a:gd name="T9" fmla="*/ 391089 h 271"/>
                <a:gd name="T10" fmla="*/ 22242 w 231"/>
                <a:gd name="T11" fmla="*/ 315296 h 271"/>
                <a:gd name="T12" fmla="*/ 0 w 231"/>
                <a:gd name="T13" fmla="*/ 206827 h 271"/>
                <a:gd name="T14" fmla="*/ 23069 w 231"/>
                <a:gd name="T15" fmla="*/ 95437 h 271"/>
                <a:gd name="T16" fmla="*/ 95149 w 231"/>
                <a:gd name="T17" fmla="*/ 25363 h 271"/>
                <a:gd name="T18" fmla="*/ 194806 w 231"/>
                <a:gd name="T19" fmla="*/ 0 h 271"/>
                <a:gd name="T20" fmla="*/ 298384 w 231"/>
                <a:gd name="T21" fmla="*/ 30873 h 271"/>
                <a:gd name="T22" fmla="*/ 357707 w 231"/>
                <a:gd name="T23" fmla="*/ 117110 h 271"/>
                <a:gd name="T24" fmla="*/ 304735 w 231"/>
                <a:gd name="T25" fmla="*/ 130849 h 271"/>
                <a:gd name="T26" fmla="*/ 263154 w 231"/>
                <a:gd name="T27" fmla="*/ 66025 h 271"/>
                <a:gd name="T28" fmla="*/ 193594 w 231"/>
                <a:gd name="T29" fmla="*/ 46769 h 271"/>
                <a:gd name="T30" fmla="*/ 113956 w 231"/>
                <a:gd name="T31" fmla="*/ 67553 h 271"/>
                <a:gd name="T32" fmla="*/ 69998 w 231"/>
                <a:gd name="T33" fmla="*/ 128174 h 271"/>
                <a:gd name="T34" fmla="*/ 55863 w 231"/>
                <a:gd name="T35" fmla="*/ 206565 h 271"/>
                <a:gd name="T36" fmla="*/ 71398 w 231"/>
                <a:gd name="T37" fmla="*/ 294726 h 271"/>
                <a:gd name="T38" fmla="*/ 118802 w 231"/>
                <a:gd name="T39" fmla="*/ 353447 h 271"/>
                <a:gd name="T40" fmla="*/ 190719 w 231"/>
                <a:gd name="T41" fmla="*/ 372109 h 271"/>
                <a:gd name="T42" fmla="*/ 268137 w 231"/>
                <a:gd name="T43" fmla="*/ 346315 h 271"/>
                <a:gd name="T44" fmla="*/ 310417 w 231"/>
                <a:gd name="T45" fmla="*/ 268679 h 27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1"/>
                <a:gd name="T70" fmla="*/ 0 h 271"/>
                <a:gd name="T71" fmla="*/ 231 w 231"/>
                <a:gd name="T72" fmla="*/ 271 h 27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1" h="271">
                  <a:moveTo>
                    <a:pt x="196" y="174"/>
                  </a:moveTo>
                  <a:cubicBezTo>
                    <a:pt x="231" y="183"/>
                    <a:pt x="231" y="183"/>
                    <a:pt x="231" y="183"/>
                  </a:cubicBezTo>
                  <a:cubicBezTo>
                    <a:pt x="223" y="212"/>
                    <a:pt x="210" y="233"/>
                    <a:pt x="192" y="248"/>
                  </a:cubicBezTo>
                  <a:cubicBezTo>
                    <a:pt x="173" y="263"/>
                    <a:pt x="150" y="271"/>
                    <a:pt x="123" y="271"/>
                  </a:cubicBezTo>
                  <a:cubicBezTo>
                    <a:pt x="94" y="271"/>
                    <a:pt x="72" y="265"/>
                    <a:pt x="54" y="253"/>
                  </a:cubicBezTo>
                  <a:cubicBezTo>
                    <a:pt x="36" y="242"/>
                    <a:pt x="23" y="225"/>
                    <a:pt x="14" y="204"/>
                  </a:cubicBezTo>
                  <a:cubicBezTo>
                    <a:pt x="4" y="182"/>
                    <a:pt x="0" y="158"/>
                    <a:pt x="0" y="134"/>
                  </a:cubicBezTo>
                  <a:cubicBezTo>
                    <a:pt x="0" y="106"/>
                    <a:pt x="5" y="83"/>
                    <a:pt x="15" y="62"/>
                  </a:cubicBezTo>
                  <a:cubicBezTo>
                    <a:pt x="26" y="42"/>
                    <a:pt x="41" y="27"/>
                    <a:pt x="60" y="16"/>
                  </a:cubicBezTo>
                  <a:cubicBezTo>
                    <a:pt x="79" y="6"/>
                    <a:pt x="100" y="0"/>
                    <a:pt x="123" y="0"/>
                  </a:cubicBezTo>
                  <a:cubicBezTo>
                    <a:pt x="149" y="0"/>
                    <a:pt x="171" y="7"/>
                    <a:pt x="189" y="20"/>
                  </a:cubicBezTo>
                  <a:cubicBezTo>
                    <a:pt x="207" y="34"/>
                    <a:pt x="219" y="52"/>
                    <a:pt x="226" y="76"/>
                  </a:cubicBezTo>
                  <a:cubicBezTo>
                    <a:pt x="192" y="85"/>
                    <a:pt x="192" y="85"/>
                    <a:pt x="192" y="85"/>
                  </a:cubicBezTo>
                  <a:cubicBezTo>
                    <a:pt x="186" y="66"/>
                    <a:pt x="177" y="52"/>
                    <a:pt x="166" y="43"/>
                  </a:cubicBezTo>
                  <a:cubicBezTo>
                    <a:pt x="154" y="34"/>
                    <a:pt x="140" y="30"/>
                    <a:pt x="122" y="30"/>
                  </a:cubicBezTo>
                  <a:cubicBezTo>
                    <a:pt x="102" y="30"/>
                    <a:pt x="86" y="35"/>
                    <a:pt x="72" y="44"/>
                  </a:cubicBezTo>
                  <a:cubicBezTo>
                    <a:pt x="59" y="54"/>
                    <a:pt x="49" y="67"/>
                    <a:pt x="44" y="83"/>
                  </a:cubicBezTo>
                  <a:cubicBezTo>
                    <a:pt x="38" y="99"/>
                    <a:pt x="35" y="116"/>
                    <a:pt x="35" y="133"/>
                  </a:cubicBezTo>
                  <a:cubicBezTo>
                    <a:pt x="35" y="156"/>
                    <a:pt x="39" y="175"/>
                    <a:pt x="45" y="191"/>
                  </a:cubicBezTo>
                  <a:cubicBezTo>
                    <a:pt x="52" y="208"/>
                    <a:pt x="62" y="220"/>
                    <a:pt x="75" y="229"/>
                  </a:cubicBezTo>
                  <a:cubicBezTo>
                    <a:pt x="89" y="237"/>
                    <a:pt x="104" y="241"/>
                    <a:pt x="120" y="241"/>
                  </a:cubicBezTo>
                  <a:cubicBezTo>
                    <a:pt x="139" y="241"/>
                    <a:pt x="155" y="235"/>
                    <a:pt x="169" y="224"/>
                  </a:cubicBezTo>
                  <a:cubicBezTo>
                    <a:pt x="182" y="213"/>
                    <a:pt x="191" y="196"/>
                    <a:pt x="196" y="174"/>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8192" name="Group 640"/>
          <p:cNvGrpSpPr>
            <a:grpSpLocks/>
          </p:cNvGrpSpPr>
          <p:nvPr/>
        </p:nvGrpSpPr>
        <p:grpSpPr bwMode="auto">
          <a:xfrm>
            <a:off x="7989246" y="644128"/>
            <a:ext cx="810710" cy="68462"/>
            <a:chOff x="1715" y="6052"/>
            <a:chExt cx="6385" cy="539"/>
          </a:xfrm>
        </p:grpSpPr>
        <p:sp>
          <p:nvSpPr>
            <p:cNvPr id="8291" name="Freeform 641"/>
            <p:cNvSpPr>
              <a:spLocks noEditPoints="1"/>
            </p:cNvSpPr>
            <p:nvPr/>
          </p:nvSpPr>
          <p:spPr bwMode="auto">
            <a:xfrm>
              <a:off x="1715" y="6062"/>
              <a:ext cx="392" cy="521"/>
            </a:xfrm>
            <a:custGeom>
              <a:avLst/>
              <a:gdLst>
                <a:gd name="T0" fmla="*/ 0 w 289"/>
                <a:gd name="T1" fmla="*/ 581245 h 384"/>
                <a:gd name="T2" fmla="*/ 0 w 289"/>
                <a:gd name="T3" fmla="*/ 0 h 384"/>
                <a:gd name="T4" fmla="*/ 215901 w 289"/>
                <a:gd name="T5" fmla="*/ 0 h 384"/>
                <a:gd name="T6" fmla="*/ 321340 w 289"/>
                <a:gd name="T7" fmla="*/ 18477 h 384"/>
                <a:gd name="T8" fmla="*/ 385214 w 289"/>
                <a:gd name="T9" fmla="*/ 71323 h 384"/>
                <a:gd name="T10" fmla="*/ 408103 w 289"/>
                <a:gd name="T11" fmla="*/ 147819 h 384"/>
                <a:gd name="T12" fmla="*/ 386877 w 289"/>
                <a:gd name="T13" fmla="*/ 217991 h 384"/>
                <a:gd name="T14" fmla="*/ 326223 w 289"/>
                <a:gd name="T15" fmla="*/ 272110 h 384"/>
                <a:gd name="T16" fmla="*/ 408103 w 289"/>
                <a:gd name="T17" fmla="*/ 323058 h 384"/>
                <a:gd name="T18" fmla="*/ 435066 w 289"/>
                <a:gd name="T19" fmla="*/ 412367 h 384"/>
                <a:gd name="T20" fmla="*/ 417650 w 289"/>
                <a:gd name="T21" fmla="*/ 488509 h 384"/>
                <a:gd name="T22" fmla="*/ 376121 w 289"/>
                <a:gd name="T23" fmla="*/ 542065 h 384"/>
                <a:gd name="T24" fmla="*/ 313189 w 289"/>
                <a:gd name="T25" fmla="*/ 571461 h 384"/>
                <a:gd name="T26" fmla="*/ 219803 w 289"/>
                <a:gd name="T27" fmla="*/ 581245 h 384"/>
                <a:gd name="T28" fmla="*/ 0 w 289"/>
                <a:gd name="T29" fmla="*/ 581245 h 384"/>
                <a:gd name="T30" fmla="*/ 75543 w 289"/>
                <a:gd name="T31" fmla="*/ 243557 h 384"/>
                <a:gd name="T32" fmla="*/ 199382 w 289"/>
                <a:gd name="T33" fmla="*/ 243557 h 384"/>
                <a:gd name="T34" fmla="*/ 273809 w 289"/>
                <a:gd name="T35" fmla="*/ 238079 h 384"/>
                <a:gd name="T36" fmla="*/ 316897 w 289"/>
                <a:gd name="T37" fmla="*/ 209215 h 384"/>
                <a:gd name="T38" fmla="*/ 332728 w 289"/>
                <a:gd name="T39" fmla="*/ 156730 h 384"/>
                <a:gd name="T40" fmla="*/ 319301 w 289"/>
                <a:gd name="T41" fmla="*/ 106125 h 384"/>
                <a:gd name="T42" fmla="*/ 277776 w 289"/>
                <a:gd name="T43" fmla="*/ 77668 h 384"/>
                <a:gd name="T44" fmla="*/ 190444 w 289"/>
                <a:gd name="T45" fmla="*/ 68631 h 384"/>
                <a:gd name="T46" fmla="*/ 75543 w 289"/>
                <a:gd name="T47" fmla="*/ 68631 h 384"/>
                <a:gd name="T48" fmla="*/ 75543 w 289"/>
                <a:gd name="T49" fmla="*/ 243557 h 384"/>
                <a:gd name="T50" fmla="*/ 75543 w 289"/>
                <a:gd name="T51" fmla="*/ 512146 h 384"/>
                <a:gd name="T52" fmla="*/ 219803 w 289"/>
                <a:gd name="T53" fmla="*/ 512146 h 384"/>
                <a:gd name="T54" fmla="*/ 270442 w 289"/>
                <a:gd name="T55" fmla="*/ 509649 h 384"/>
                <a:gd name="T56" fmla="*/ 316367 w 289"/>
                <a:gd name="T57" fmla="*/ 493314 h 384"/>
                <a:gd name="T58" fmla="*/ 344837 w 289"/>
                <a:gd name="T59" fmla="*/ 462442 h 384"/>
                <a:gd name="T60" fmla="*/ 355563 w 289"/>
                <a:gd name="T61" fmla="*/ 412367 h 384"/>
                <a:gd name="T62" fmla="*/ 340097 w 289"/>
                <a:gd name="T63" fmla="*/ 355558 h 384"/>
                <a:gd name="T64" fmla="*/ 292848 w 289"/>
                <a:gd name="T65" fmla="*/ 323019 h 384"/>
                <a:gd name="T66" fmla="*/ 209375 w 289"/>
                <a:gd name="T67" fmla="*/ 311588 h 384"/>
                <a:gd name="T68" fmla="*/ 75543 w 289"/>
                <a:gd name="T69" fmla="*/ 311588 h 384"/>
                <a:gd name="T70" fmla="*/ 75543 w 289"/>
                <a:gd name="T71" fmla="*/ 512146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9"/>
                <a:gd name="T109" fmla="*/ 0 h 384"/>
                <a:gd name="T110" fmla="*/ 289 w 289"/>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9" h="384">
                  <a:moveTo>
                    <a:pt x="0" y="384"/>
                  </a:moveTo>
                  <a:cubicBezTo>
                    <a:pt x="0" y="0"/>
                    <a:pt x="0" y="0"/>
                    <a:pt x="0" y="0"/>
                  </a:cubicBezTo>
                  <a:cubicBezTo>
                    <a:pt x="144" y="0"/>
                    <a:pt x="144" y="0"/>
                    <a:pt x="144" y="0"/>
                  </a:cubicBezTo>
                  <a:cubicBezTo>
                    <a:pt x="173" y="0"/>
                    <a:pt x="196" y="4"/>
                    <a:pt x="214" y="12"/>
                  </a:cubicBezTo>
                  <a:cubicBezTo>
                    <a:pt x="232" y="19"/>
                    <a:pt x="246" y="31"/>
                    <a:pt x="256" y="47"/>
                  </a:cubicBezTo>
                  <a:cubicBezTo>
                    <a:pt x="266" y="64"/>
                    <a:pt x="271" y="80"/>
                    <a:pt x="271" y="98"/>
                  </a:cubicBezTo>
                  <a:cubicBezTo>
                    <a:pt x="271" y="115"/>
                    <a:pt x="266" y="130"/>
                    <a:pt x="257" y="144"/>
                  </a:cubicBezTo>
                  <a:cubicBezTo>
                    <a:pt x="249" y="159"/>
                    <a:pt x="235" y="171"/>
                    <a:pt x="217" y="180"/>
                  </a:cubicBezTo>
                  <a:cubicBezTo>
                    <a:pt x="240" y="186"/>
                    <a:pt x="258" y="198"/>
                    <a:pt x="271" y="214"/>
                  </a:cubicBezTo>
                  <a:cubicBezTo>
                    <a:pt x="283" y="231"/>
                    <a:pt x="289" y="250"/>
                    <a:pt x="289" y="272"/>
                  </a:cubicBezTo>
                  <a:cubicBezTo>
                    <a:pt x="289" y="290"/>
                    <a:pt x="286" y="307"/>
                    <a:pt x="278" y="323"/>
                  </a:cubicBezTo>
                  <a:cubicBezTo>
                    <a:pt x="270" y="338"/>
                    <a:pt x="261" y="350"/>
                    <a:pt x="250" y="358"/>
                  </a:cubicBezTo>
                  <a:cubicBezTo>
                    <a:pt x="239" y="367"/>
                    <a:pt x="225" y="373"/>
                    <a:pt x="208" y="377"/>
                  </a:cubicBezTo>
                  <a:cubicBezTo>
                    <a:pt x="191" y="382"/>
                    <a:pt x="170" y="384"/>
                    <a:pt x="146" y="384"/>
                  </a:cubicBezTo>
                  <a:lnTo>
                    <a:pt x="0" y="384"/>
                  </a:lnTo>
                  <a:close/>
                  <a:moveTo>
                    <a:pt x="50" y="161"/>
                  </a:moveTo>
                  <a:cubicBezTo>
                    <a:pt x="133" y="161"/>
                    <a:pt x="133" y="161"/>
                    <a:pt x="133" y="161"/>
                  </a:cubicBezTo>
                  <a:cubicBezTo>
                    <a:pt x="156" y="161"/>
                    <a:pt x="172" y="160"/>
                    <a:pt x="182" y="157"/>
                  </a:cubicBezTo>
                  <a:cubicBezTo>
                    <a:pt x="195" y="153"/>
                    <a:pt x="204" y="147"/>
                    <a:pt x="211" y="138"/>
                  </a:cubicBezTo>
                  <a:cubicBezTo>
                    <a:pt x="217" y="129"/>
                    <a:pt x="221" y="118"/>
                    <a:pt x="221" y="104"/>
                  </a:cubicBezTo>
                  <a:cubicBezTo>
                    <a:pt x="221" y="91"/>
                    <a:pt x="218" y="80"/>
                    <a:pt x="212" y="70"/>
                  </a:cubicBezTo>
                  <a:cubicBezTo>
                    <a:pt x="205" y="61"/>
                    <a:pt x="197" y="54"/>
                    <a:pt x="185" y="51"/>
                  </a:cubicBezTo>
                  <a:cubicBezTo>
                    <a:pt x="174" y="47"/>
                    <a:pt x="155" y="45"/>
                    <a:pt x="127" y="45"/>
                  </a:cubicBezTo>
                  <a:cubicBezTo>
                    <a:pt x="50" y="45"/>
                    <a:pt x="50" y="45"/>
                    <a:pt x="50" y="45"/>
                  </a:cubicBezTo>
                  <a:lnTo>
                    <a:pt x="50" y="161"/>
                  </a:lnTo>
                  <a:close/>
                  <a:moveTo>
                    <a:pt x="50" y="338"/>
                  </a:moveTo>
                  <a:cubicBezTo>
                    <a:pt x="146" y="338"/>
                    <a:pt x="146" y="338"/>
                    <a:pt x="146" y="338"/>
                  </a:cubicBezTo>
                  <a:cubicBezTo>
                    <a:pt x="162" y="338"/>
                    <a:pt x="174" y="338"/>
                    <a:pt x="180" y="337"/>
                  </a:cubicBezTo>
                  <a:cubicBezTo>
                    <a:pt x="192" y="334"/>
                    <a:pt x="202" y="331"/>
                    <a:pt x="210" y="326"/>
                  </a:cubicBezTo>
                  <a:cubicBezTo>
                    <a:pt x="218" y="321"/>
                    <a:pt x="224" y="314"/>
                    <a:pt x="229" y="305"/>
                  </a:cubicBezTo>
                  <a:cubicBezTo>
                    <a:pt x="234" y="295"/>
                    <a:pt x="237" y="285"/>
                    <a:pt x="237" y="272"/>
                  </a:cubicBezTo>
                  <a:cubicBezTo>
                    <a:pt x="237" y="258"/>
                    <a:pt x="233" y="246"/>
                    <a:pt x="226" y="235"/>
                  </a:cubicBezTo>
                  <a:cubicBezTo>
                    <a:pt x="218" y="225"/>
                    <a:pt x="208" y="217"/>
                    <a:pt x="195" y="213"/>
                  </a:cubicBezTo>
                  <a:cubicBezTo>
                    <a:pt x="182" y="209"/>
                    <a:pt x="164" y="206"/>
                    <a:pt x="139" y="206"/>
                  </a:cubicBezTo>
                  <a:cubicBezTo>
                    <a:pt x="50" y="206"/>
                    <a:pt x="50" y="206"/>
                    <a:pt x="50" y="206"/>
                  </a:cubicBezTo>
                  <a:lnTo>
                    <a:pt x="50" y="33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2" name="Freeform 642"/>
            <p:cNvSpPr>
              <a:spLocks/>
            </p:cNvSpPr>
            <p:nvPr/>
          </p:nvSpPr>
          <p:spPr bwMode="auto">
            <a:xfrm>
              <a:off x="2204" y="6062"/>
              <a:ext cx="409" cy="529"/>
            </a:xfrm>
            <a:custGeom>
              <a:avLst/>
              <a:gdLst>
                <a:gd name="T0" fmla="*/ 363625 w 302"/>
                <a:gd name="T1" fmla="*/ 0 h 390"/>
                <a:gd name="T2" fmla="*/ 437744 w 302"/>
                <a:gd name="T3" fmla="*/ 0 h 390"/>
                <a:gd name="T4" fmla="*/ 437744 w 302"/>
                <a:gd name="T5" fmla="*/ 333001 h 390"/>
                <a:gd name="T6" fmla="*/ 418534 w 302"/>
                <a:gd name="T7" fmla="*/ 472550 h 390"/>
                <a:gd name="T8" fmla="*/ 349413 w 302"/>
                <a:gd name="T9" fmla="*/ 556010 h 390"/>
                <a:gd name="T10" fmla="*/ 220669 w 302"/>
                <a:gd name="T11" fmla="*/ 587217 h 390"/>
                <a:gd name="T12" fmla="*/ 93467 w 302"/>
                <a:gd name="T13" fmla="*/ 560027 h 390"/>
                <a:gd name="T14" fmla="*/ 21669 w 302"/>
                <a:gd name="T15" fmla="*/ 478601 h 390"/>
                <a:gd name="T16" fmla="*/ 0 w 302"/>
                <a:gd name="T17" fmla="*/ 333001 h 390"/>
                <a:gd name="T18" fmla="*/ 0 w 302"/>
                <a:gd name="T19" fmla="*/ 0 h 390"/>
                <a:gd name="T20" fmla="*/ 73720 w 302"/>
                <a:gd name="T21" fmla="*/ 0 h 390"/>
                <a:gd name="T22" fmla="*/ 73720 w 302"/>
                <a:gd name="T23" fmla="*/ 332902 h 390"/>
                <a:gd name="T24" fmla="*/ 87052 w 302"/>
                <a:gd name="T25" fmla="*/ 444272 h 390"/>
                <a:gd name="T26" fmla="*/ 133698 w 302"/>
                <a:gd name="T27" fmla="*/ 498675 h 390"/>
                <a:gd name="T28" fmla="*/ 213754 w 302"/>
                <a:gd name="T29" fmla="*/ 517674 h 390"/>
                <a:gd name="T30" fmla="*/ 328325 w 302"/>
                <a:gd name="T31" fmla="*/ 480009 h 390"/>
                <a:gd name="T32" fmla="*/ 363625 w 302"/>
                <a:gd name="T33" fmla="*/ 332902 h 390"/>
                <a:gd name="T34" fmla="*/ 363625 w 302"/>
                <a:gd name="T35" fmla="*/ 0 h 3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2"/>
                <a:gd name="T55" fmla="*/ 0 h 390"/>
                <a:gd name="T56" fmla="*/ 302 w 302"/>
                <a:gd name="T57" fmla="*/ 390 h 3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2" h="390">
                  <a:moveTo>
                    <a:pt x="251" y="0"/>
                  </a:moveTo>
                  <a:cubicBezTo>
                    <a:pt x="302" y="0"/>
                    <a:pt x="302" y="0"/>
                    <a:pt x="302" y="0"/>
                  </a:cubicBezTo>
                  <a:cubicBezTo>
                    <a:pt x="302" y="222"/>
                    <a:pt x="302" y="222"/>
                    <a:pt x="302" y="222"/>
                  </a:cubicBezTo>
                  <a:cubicBezTo>
                    <a:pt x="302" y="260"/>
                    <a:pt x="297" y="291"/>
                    <a:pt x="289" y="314"/>
                  </a:cubicBezTo>
                  <a:cubicBezTo>
                    <a:pt x="280" y="336"/>
                    <a:pt x="264" y="355"/>
                    <a:pt x="241" y="369"/>
                  </a:cubicBezTo>
                  <a:cubicBezTo>
                    <a:pt x="219" y="383"/>
                    <a:pt x="189" y="390"/>
                    <a:pt x="152" y="390"/>
                  </a:cubicBezTo>
                  <a:cubicBezTo>
                    <a:pt x="116" y="390"/>
                    <a:pt x="86" y="384"/>
                    <a:pt x="64" y="372"/>
                  </a:cubicBezTo>
                  <a:cubicBezTo>
                    <a:pt x="41" y="359"/>
                    <a:pt x="24" y="341"/>
                    <a:pt x="15" y="318"/>
                  </a:cubicBezTo>
                  <a:cubicBezTo>
                    <a:pt x="5" y="294"/>
                    <a:pt x="0" y="262"/>
                    <a:pt x="0" y="222"/>
                  </a:cubicBezTo>
                  <a:cubicBezTo>
                    <a:pt x="0" y="0"/>
                    <a:pt x="0" y="0"/>
                    <a:pt x="0" y="0"/>
                  </a:cubicBezTo>
                  <a:cubicBezTo>
                    <a:pt x="51" y="0"/>
                    <a:pt x="51" y="0"/>
                    <a:pt x="51" y="0"/>
                  </a:cubicBezTo>
                  <a:cubicBezTo>
                    <a:pt x="51" y="221"/>
                    <a:pt x="51" y="221"/>
                    <a:pt x="51" y="221"/>
                  </a:cubicBezTo>
                  <a:cubicBezTo>
                    <a:pt x="51" y="255"/>
                    <a:pt x="54" y="279"/>
                    <a:pt x="60" y="295"/>
                  </a:cubicBezTo>
                  <a:cubicBezTo>
                    <a:pt x="66" y="311"/>
                    <a:pt x="77" y="323"/>
                    <a:pt x="92" y="332"/>
                  </a:cubicBezTo>
                  <a:cubicBezTo>
                    <a:pt x="107" y="340"/>
                    <a:pt x="126" y="344"/>
                    <a:pt x="147" y="344"/>
                  </a:cubicBezTo>
                  <a:cubicBezTo>
                    <a:pt x="185" y="344"/>
                    <a:pt x="211" y="336"/>
                    <a:pt x="227" y="319"/>
                  </a:cubicBezTo>
                  <a:cubicBezTo>
                    <a:pt x="243" y="302"/>
                    <a:pt x="251" y="270"/>
                    <a:pt x="251" y="221"/>
                  </a:cubicBezTo>
                  <a:lnTo>
                    <a:pt x="251" y="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3" name="Freeform 643"/>
            <p:cNvSpPr>
              <a:spLocks/>
            </p:cNvSpPr>
            <p:nvPr/>
          </p:nvSpPr>
          <p:spPr bwMode="auto">
            <a:xfrm>
              <a:off x="2704" y="6052"/>
              <a:ext cx="415" cy="539"/>
            </a:xfrm>
            <a:custGeom>
              <a:avLst/>
              <a:gdLst>
                <a:gd name="T0" fmla="*/ 0 w 306"/>
                <a:gd name="T1" fmla="*/ 411368 h 397"/>
                <a:gd name="T2" fmla="*/ 71326 w 306"/>
                <a:gd name="T3" fmla="*/ 404341 h 397"/>
                <a:gd name="T4" fmla="*/ 96093 w 306"/>
                <a:gd name="T5" fmla="*/ 477531 h 397"/>
                <a:gd name="T6" fmla="*/ 152480 w 306"/>
                <a:gd name="T7" fmla="*/ 523149 h 397"/>
                <a:gd name="T8" fmla="*/ 241298 w 306"/>
                <a:gd name="T9" fmla="*/ 541768 h 397"/>
                <a:gd name="T10" fmla="*/ 319924 w 306"/>
                <a:gd name="T11" fmla="*/ 528035 h 397"/>
                <a:gd name="T12" fmla="*/ 369463 w 306"/>
                <a:gd name="T13" fmla="*/ 490413 h 397"/>
                <a:gd name="T14" fmla="*/ 385332 w 306"/>
                <a:gd name="T15" fmla="*/ 439662 h 397"/>
                <a:gd name="T16" fmla="*/ 369463 w 306"/>
                <a:gd name="T17" fmla="*/ 392213 h 397"/>
                <a:gd name="T18" fmla="*/ 318569 w 306"/>
                <a:gd name="T19" fmla="*/ 357213 h 397"/>
                <a:gd name="T20" fmla="*/ 214468 w 306"/>
                <a:gd name="T21" fmla="*/ 329470 h 397"/>
                <a:gd name="T22" fmla="*/ 103349 w 306"/>
                <a:gd name="T23" fmla="*/ 292071 h 397"/>
                <a:gd name="T24" fmla="*/ 42376 w 306"/>
                <a:gd name="T25" fmla="*/ 237085 h 397"/>
                <a:gd name="T26" fmla="*/ 22270 w 306"/>
                <a:gd name="T27" fmla="*/ 163507 h 397"/>
                <a:gd name="T28" fmla="*/ 45982 w 306"/>
                <a:gd name="T29" fmla="*/ 79623 h 397"/>
                <a:gd name="T30" fmla="*/ 118316 w 306"/>
                <a:gd name="T31" fmla="*/ 20403 h 397"/>
                <a:gd name="T32" fmla="*/ 223935 w 306"/>
                <a:gd name="T33" fmla="*/ 0 h 397"/>
                <a:gd name="T34" fmla="*/ 337269 w 306"/>
                <a:gd name="T35" fmla="*/ 21613 h 397"/>
                <a:gd name="T36" fmla="*/ 411885 w 306"/>
                <a:gd name="T37" fmla="*/ 84563 h 397"/>
                <a:gd name="T38" fmla="*/ 440885 w 306"/>
                <a:gd name="T39" fmla="*/ 177068 h 397"/>
                <a:gd name="T40" fmla="*/ 366628 w 306"/>
                <a:gd name="T41" fmla="*/ 183784 h 397"/>
                <a:gd name="T42" fmla="*/ 328685 w 306"/>
                <a:gd name="T43" fmla="*/ 98467 h 397"/>
                <a:gd name="T44" fmla="*/ 227363 w 306"/>
                <a:gd name="T45" fmla="*/ 69325 h 397"/>
                <a:gd name="T46" fmla="*/ 127710 w 306"/>
                <a:gd name="T47" fmla="*/ 94997 h 397"/>
                <a:gd name="T48" fmla="*/ 96093 w 306"/>
                <a:gd name="T49" fmla="*/ 158450 h 397"/>
                <a:gd name="T50" fmla="*/ 118316 w 306"/>
                <a:gd name="T51" fmla="*/ 210993 h 397"/>
                <a:gd name="T52" fmla="*/ 232735 w 306"/>
                <a:gd name="T53" fmla="*/ 252851 h 397"/>
                <a:gd name="T54" fmla="*/ 359363 w 306"/>
                <a:gd name="T55" fmla="*/ 291723 h 397"/>
                <a:gd name="T56" fmla="*/ 434703 w 306"/>
                <a:gd name="T57" fmla="*/ 351725 h 397"/>
                <a:gd name="T58" fmla="*/ 459008 w 306"/>
                <a:gd name="T59" fmla="*/ 434186 h 397"/>
                <a:gd name="T60" fmla="*/ 432046 w 306"/>
                <a:gd name="T61" fmla="*/ 523149 h 397"/>
                <a:gd name="T62" fmla="*/ 357060 w 306"/>
                <a:gd name="T63" fmla="*/ 588447 h 397"/>
                <a:gd name="T64" fmla="*/ 244896 w 306"/>
                <a:gd name="T65" fmla="*/ 611493 h 397"/>
                <a:gd name="T66" fmla="*/ 114376 w 306"/>
                <a:gd name="T67" fmla="*/ 588447 h 397"/>
                <a:gd name="T68" fmla="*/ 31246 w 306"/>
                <a:gd name="T69" fmla="*/ 516494 h 397"/>
                <a:gd name="T70" fmla="*/ 0 w 306"/>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6"/>
                <a:gd name="T109" fmla="*/ 0 h 397"/>
                <a:gd name="T110" fmla="*/ 306 w 306"/>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6" h="397">
                  <a:moveTo>
                    <a:pt x="0" y="267"/>
                  </a:moveTo>
                  <a:cubicBezTo>
                    <a:pt x="48" y="263"/>
                    <a:pt x="48" y="263"/>
                    <a:pt x="48" y="263"/>
                  </a:cubicBezTo>
                  <a:cubicBezTo>
                    <a:pt x="50" y="282"/>
                    <a:pt x="56" y="298"/>
                    <a:pt x="64" y="310"/>
                  </a:cubicBezTo>
                  <a:cubicBezTo>
                    <a:pt x="72" y="323"/>
                    <a:pt x="85" y="333"/>
                    <a:pt x="102" y="340"/>
                  </a:cubicBezTo>
                  <a:cubicBezTo>
                    <a:pt x="120" y="348"/>
                    <a:pt x="139" y="352"/>
                    <a:pt x="161" y="352"/>
                  </a:cubicBezTo>
                  <a:cubicBezTo>
                    <a:pt x="181" y="352"/>
                    <a:pt x="198" y="349"/>
                    <a:pt x="213" y="343"/>
                  </a:cubicBezTo>
                  <a:cubicBezTo>
                    <a:pt x="227" y="337"/>
                    <a:pt x="238" y="329"/>
                    <a:pt x="246" y="319"/>
                  </a:cubicBezTo>
                  <a:cubicBezTo>
                    <a:pt x="253" y="309"/>
                    <a:pt x="257" y="298"/>
                    <a:pt x="257" y="286"/>
                  </a:cubicBezTo>
                  <a:cubicBezTo>
                    <a:pt x="257" y="274"/>
                    <a:pt x="253" y="264"/>
                    <a:pt x="246" y="255"/>
                  </a:cubicBezTo>
                  <a:cubicBezTo>
                    <a:pt x="239" y="246"/>
                    <a:pt x="228" y="238"/>
                    <a:pt x="212" y="232"/>
                  </a:cubicBezTo>
                  <a:cubicBezTo>
                    <a:pt x="201" y="228"/>
                    <a:pt x="178" y="222"/>
                    <a:pt x="143" y="214"/>
                  </a:cubicBezTo>
                  <a:cubicBezTo>
                    <a:pt x="108" y="205"/>
                    <a:pt x="83" y="197"/>
                    <a:pt x="69" y="190"/>
                  </a:cubicBezTo>
                  <a:cubicBezTo>
                    <a:pt x="51" y="180"/>
                    <a:pt x="37" y="168"/>
                    <a:pt x="28" y="154"/>
                  </a:cubicBezTo>
                  <a:cubicBezTo>
                    <a:pt x="19" y="140"/>
                    <a:pt x="15" y="124"/>
                    <a:pt x="15" y="106"/>
                  </a:cubicBezTo>
                  <a:cubicBezTo>
                    <a:pt x="15" y="87"/>
                    <a:pt x="20" y="69"/>
                    <a:pt x="31" y="52"/>
                  </a:cubicBezTo>
                  <a:cubicBezTo>
                    <a:pt x="42" y="35"/>
                    <a:pt x="58" y="22"/>
                    <a:pt x="79" y="13"/>
                  </a:cubicBezTo>
                  <a:cubicBezTo>
                    <a:pt x="100" y="5"/>
                    <a:pt x="124" y="0"/>
                    <a:pt x="150" y="0"/>
                  </a:cubicBezTo>
                  <a:cubicBezTo>
                    <a:pt x="178" y="0"/>
                    <a:pt x="203" y="5"/>
                    <a:pt x="225" y="14"/>
                  </a:cubicBezTo>
                  <a:cubicBezTo>
                    <a:pt x="247" y="23"/>
                    <a:pt x="263" y="37"/>
                    <a:pt x="275" y="55"/>
                  </a:cubicBezTo>
                  <a:cubicBezTo>
                    <a:pt x="287" y="72"/>
                    <a:pt x="293" y="93"/>
                    <a:pt x="294" y="115"/>
                  </a:cubicBezTo>
                  <a:cubicBezTo>
                    <a:pt x="245" y="119"/>
                    <a:pt x="245" y="119"/>
                    <a:pt x="245" y="119"/>
                  </a:cubicBezTo>
                  <a:cubicBezTo>
                    <a:pt x="243" y="94"/>
                    <a:pt x="234" y="76"/>
                    <a:pt x="219" y="64"/>
                  </a:cubicBezTo>
                  <a:cubicBezTo>
                    <a:pt x="204" y="51"/>
                    <a:pt x="181" y="45"/>
                    <a:pt x="152" y="45"/>
                  </a:cubicBezTo>
                  <a:cubicBezTo>
                    <a:pt x="121" y="45"/>
                    <a:pt x="99" y="51"/>
                    <a:pt x="85" y="62"/>
                  </a:cubicBezTo>
                  <a:cubicBezTo>
                    <a:pt x="71" y="73"/>
                    <a:pt x="64" y="87"/>
                    <a:pt x="64" y="103"/>
                  </a:cubicBezTo>
                  <a:cubicBezTo>
                    <a:pt x="64" y="117"/>
                    <a:pt x="69" y="128"/>
                    <a:pt x="79" y="137"/>
                  </a:cubicBezTo>
                  <a:cubicBezTo>
                    <a:pt x="88" y="146"/>
                    <a:pt x="114" y="155"/>
                    <a:pt x="155" y="164"/>
                  </a:cubicBezTo>
                  <a:cubicBezTo>
                    <a:pt x="196" y="173"/>
                    <a:pt x="225" y="182"/>
                    <a:pt x="240" y="189"/>
                  </a:cubicBezTo>
                  <a:cubicBezTo>
                    <a:pt x="262" y="199"/>
                    <a:pt x="279" y="212"/>
                    <a:pt x="290" y="228"/>
                  </a:cubicBezTo>
                  <a:cubicBezTo>
                    <a:pt x="300" y="244"/>
                    <a:pt x="306" y="262"/>
                    <a:pt x="306" y="282"/>
                  </a:cubicBezTo>
                  <a:cubicBezTo>
                    <a:pt x="306" y="303"/>
                    <a:pt x="300" y="322"/>
                    <a:pt x="288" y="340"/>
                  </a:cubicBezTo>
                  <a:cubicBezTo>
                    <a:pt x="276" y="358"/>
                    <a:pt x="259" y="372"/>
                    <a:pt x="238" y="382"/>
                  </a:cubicBezTo>
                  <a:cubicBezTo>
                    <a:pt x="216" y="392"/>
                    <a:pt x="191" y="397"/>
                    <a:pt x="164" y="397"/>
                  </a:cubicBezTo>
                  <a:cubicBezTo>
                    <a:pt x="129" y="397"/>
                    <a:pt x="100" y="392"/>
                    <a:pt x="76" y="382"/>
                  </a:cubicBezTo>
                  <a:cubicBezTo>
                    <a:pt x="53" y="372"/>
                    <a:pt x="34" y="357"/>
                    <a:pt x="21" y="336"/>
                  </a:cubicBezTo>
                  <a:cubicBezTo>
                    <a:pt x="8" y="316"/>
                    <a:pt x="1"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4" name="Rectangle 644"/>
            <p:cNvSpPr>
              <a:spLocks noChangeArrowheads="1"/>
            </p:cNvSpPr>
            <p:nvPr/>
          </p:nvSpPr>
          <p:spPr bwMode="auto">
            <a:xfrm>
              <a:off x="3225" y="6062"/>
              <a:ext cx="68" cy="521"/>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5" name="Freeform 645"/>
            <p:cNvSpPr>
              <a:spLocks/>
            </p:cNvSpPr>
            <p:nvPr/>
          </p:nvSpPr>
          <p:spPr bwMode="auto">
            <a:xfrm>
              <a:off x="3414" y="6062"/>
              <a:ext cx="411" cy="521"/>
            </a:xfrm>
            <a:custGeom>
              <a:avLst/>
              <a:gdLst>
                <a:gd name="T0" fmla="*/ 0 w 411"/>
                <a:gd name="T1" fmla="*/ 521 h 521"/>
                <a:gd name="T2" fmla="*/ 0 w 411"/>
                <a:gd name="T3" fmla="*/ 0 h 521"/>
                <a:gd name="T4" fmla="*/ 70 w 411"/>
                <a:gd name="T5" fmla="*/ 0 h 521"/>
                <a:gd name="T6" fmla="*/ 344 w 411"/>
                <a:gd name="T7" fmla="*/ 408 h 521"/>
                <a:gd name="T8" fmla="*/ 344 w 411"/>
                <a:gd name="T9" fmla="*/ 0 h 521"/>
                <a:gd name="T10" fmla="*/ 411 w 411"/>
                <a:gd name="T11" fmla="*/ 0 h 521"/>
                <a:gd name="T12" fmla="*/ 411 w 411"/>
                <a:gd name="T13" fmla="*/ 521 h 521"/>
                <a:gd name="T14" fmla="*/ 340 w 411"/>
                <a:gd name="T15" fmla="*/ 521 h 521"/>
                <a:gd name="T16" fmla="*/ 66 w 411"/>
                <a:gd name="T17" fmla="*/ 111 h 521"/>
                <a:gd name="T18" fmla="*/ 66 w 411"/>
                <a:gd name="T19" fmla="*/ 521 h 521"/>
                <a:gd name="T20" fmla="*/ 0 w 411"/>
                <a:gd name="T21" fmla="*/ 521 h 5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1"/>
                <a:gd name="T34" fmla="*/ 0 h 521"/>
                <a:gd name="T35" fmla="*/ 411 w 411"/>
                <a:gd name="T36" fmla="*/ 521 h 5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1" h="521">
                  <a:moveTo>
                    <a:pt x="0" y="521"/>
                  </a:moveTo>
                  <a:lnTo>
                    <a:pt x="0" y="0"/>
                  </a:lnTo>
                  <a:lnTo>
                    <a:pt x="70" y="0"/>
                  </a:lnTo>
                  <a:lnTo>
                    <a:pt x="344" y="408"/>
                  </a:lnTo>
                  <a:lnTo>
                    <a:pt x="344" y="0"/>
                  </a:lnTo>
                  <a:lnTo>
                    <a:pt x="411" y="0"/>
                  </a:lnTo>
                  <a:lnTo>
                    <a:pt x="411" y="521"/>
                  </a:lnTo>
                  <a:lnTo>
                    <a:pt x="340" y="521"/>
                  </a:lnTo>
                  <a:lnTo>
                    <a:pt x="66" y="111"/>
                  </a:lnTo>
                  <a:lnTo>
                    <a:pt x="66"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6" name="Freeform 646"/>
            <p:cNvSpPr>
              <a:spLocks/>
            </p:cNvSpPr>
            <p:nvPr/>
          </p:nvSpPr>
          <p:spPr bwMode="auto">
            <a:xfrm>
              <a:off x="3941" y="6062"/>
              <a:ext cx="388" cy="521"/>
            </a:xfrm>
            <a:custGeom>
              <a:avLst/>
              <a:gdLst>
                <a:gd name="T0" fmla="*/ 0 w 388"/>
                <a:gd name="T1" fmla="*/ 521 h 521"/>
                <a:gd name="T2" fmla="*/ 0 w 388"/>
                <a:gd name="T3" fmla="*/ 0 h 521"/>
                <a:gd name="T4" fmla="*/ 376 w 388"/>
                <a:gd name="T5" fmla="*/ 0 h 521"/>
                <a:gd name="T6" fmla="*/ 376 w 388"/>
                <a:gd name="T7" fmla="*/ 61 h 521"/>
                <a:gd name="T8" fmla="*/ 70 w 388"/>
                <a:gd name="T9" fmla="*/ 61 h 521"/>
                <a:gd name="T10" fmla="*/ 70 w 388"/>
                <a:gd name="T11" fmla="*/ 221 h 521"/>
                <a:gd name="T12" fmla="*/ 357 w 388"/>
                <a:gd name="T13" fmla="*/ 221 h 521"/>
                <a:gd name="T14" fmla="*/ 357 w 388"/>
                <a:gd name="T15" fmla="*/ 282 h 521"/>
                <a:gd name="T16" fmla="*/ 70 w 388"/>
                <a:gd name="T17" fmla="*/ 282 h 521"/>
                <a:gd name="T18" fmla="*/ 70 w 388"/>
                <a:gd name="T19" fmla="*/ 458 h 521"/>
                <a:gd name="T20" fmla="*/ 388 w 388"/>
                <a:gd name="T21" fmla="*/ 458 h 521"/>
                <a:gd name="T22" fmla="*/ 388 w 388"/>
                <a:gd name="T23" fmla="*/ 521 h 521"/>
                <a:gd name="T24" fmla="*/ 0 w 388"/>
                <a:gd name="T25" fmla="*/ 521 h 5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8"/>
                <a:gd name="T40" fmla="*/ 0 h 521"/>
                <a:gd name="T41" fmla="*/ 388 w 388"/>
                <a:gd name="T42" fmla="*/ 521 h 5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8" h="521">
                  <a:moveTo>
                    <a:pt x="0" y="521"/>
                  </a:moveTo>
                  <a:lnTo>
                    <a:pt x="0" y="0"/>
                  </a:lnTo>
                  <a:lnTo>
                    <a:pt x="376" y="0"/>
                  </a:lnTo>
                  <a:lnTo>
                    <a:pt x="376" y="61"/>
                  </a:lnTo>
                  <a:lnTo>
                    <a:pt x="70" y="61"/>
                  </a:lnTo>
                  <a:lnTo>
                    <a:pt x="70" y="221"/>
                  </a:lnTo>
                  <a:lnTo>
                    <a:pt x="357" y="221"/>
                  </a:lnTo>
                  <a:lnTo>
                    <a:pt x="357" y="282"/>
                  </a:lnTo>
                  <a:lnTo>
                    <a:pt x="70" y="282"/>
                  </a:lnTo>
                  <a:lnTo>
                    <a:pt x="70" y="458"/>
                  </a:lnTo>
                  <a:lnTo>
                    <a:pt x="388" y="458"/>
                  </a:lnTo>
                  <a:lnTo>
                    <a:pt x="388"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7" name="Freeform 647"/>
            <p:cNvSpPr>
              <a:spLocks/>
            </p:cNvSpPr>
            <p:nvPr/>
          </p:nvSpPr>
          <p:spPr bwMode="auto">
            <a:xfrm>
              <a:off x="4401" y="6052"/>
              <a:ext cx="415" cy="539"/>
            </a:xfrm>
            <a:custGeom>
              <a:avLst/>
              <a:gdLst>
                <a:gd name="T0" fmla="*/ 0 w 306"/>
                <a:gd name="T1" fmla="*/ 411368 h 397"/>
                <a:gd name="T2" fmla="*/ 71326 w 306"/>
                <a:gd name="T3" fmla="*/ 404341 h 397"/>
                <a:gd name="T4" fmla="*/ 96093 w 306"/>
                <a:gd name="T5" fmla="*/ 477531 h 397"/>
                <a:gd name="T6" fmla="*/ 155118 w 306"/>
                <a:gd name="T7" fmla="*/ 523149 h 397"/>
                <a:gd name="T8" fmla="*/ 241298 w 306"/>
                <a:gd name="T9" fmla="*/ 541768 h 397"/>
                <a:gd name="T10" fmla="*/ 319924 w 306"/>
                <a:gd name="T11" fmla="*/ 528035 h 397"/>
                <a:gd name="T12" fmla="*/ 369463 w 306"/>
                <a:gd name="T13" fmla="*/ 490413 h 397"/>
                <a:gd name="T14" fmla="*/ 385332 w 306"/>
                <a:gd name="T15" fmla="*/ 439662 h 397"/>
                <a:gd name="T16" fmla="*/ 369463 w 306"/>
                <a:gd name="T17" fmla="*/ 392213 h 397"/>
                <a:gd name="T18" fmla="*/ 318569 w 306"/>
                <a:gd name="T19" fmla="*/ 357213 h 397"/>
                <a:gd name="T20" fmla="*/ 214468 w 306"/>
                <a:gd name="T21" fmla="*/ 329470 h 397"/>
                <a:gd name="T22" fmla="*/ 103349 w 306"/>
                <a:gd name="T23" fmla="*/ 292071 h 397"/>
                <a:gd name="T24" fmla="*/ 42376 w 306"/>
                <a:gd name="T25" fmla="*/ 237085 h 397"/>
                <a:gd name="T26" fmla="*/ 22270 w 306"/>
                <a:gd name="T27" fmla="*/ 163507 h 397"/>
                <a:gd name="T28" fmla="*/ 45982 w 306"/>
                <a:gd name="T29" fmla="*/ 79623 h 397"/>
                <a:gd name="T30" fmla="*/ 119237 w 306"/>
                <a:gd name="T31" fmla="*/ 20403 h 397"/>
                <a:gd name="T32" fmla="*/ 223935 w 306"/>
                <a:gd name="T33" fmla="*/ 0 h 397"/>
                <a:gd name="T34" fmla="*/ 337269 w 306"/>
                <a:gd name="T35" fmla="*/ 21613 h 397"/>
                <a:gd name="T36" fmla="*/ 411885 w 306"/>
                <a:gd name="T37" fmla="*/ 84563 h 397"/>
                <a:gd name="T38" fmla="*/ 440885 w 306"/>
                <a:gd name="T39" fmla="*/ 177068 h 397"/>
                <a:gd name="T40" fmla="*/ 366628 w 306"/>
                <a:gd name="T41" fmla="*/ 183784 h 397"/>
                <a:gd name="T42" fmla="*/ 328685 w 306"/>
                <a:gd name="T43" fmla="*/ 98467 h 397"/>
                <a:gd name="T44" fmla="*/ 227363 w 306"/>
                <a:gd name="T45" fmla="*/ 69325 h 397"/>
                <a:gd name="T46" fmla="*/ 127710 w 306"/>
                <a:gd name="T47" fmla="*/ 94997 h 397"/>
                <a:gd name="T48" fmla="*/ 96093 w 306"/>
                <a:gd name="T49" fmla="*/ 158450 h 397"/>
                <a:gd name="T50" fmla="*/ 118316 w 306"/>
                <a:gd name="T51" fmla="*/ 210993 h 397"/>
                <a:gd name="T52" fmla="*/ 232735 w 306"/>
                <a:gd name="T53" fmla="*/ 252851 h 397"/>
                <a:gd name="T54" fmla="*/ 359363 w 306"/>
                <a:gd name="T55" fmla="*/ 291723 h 397"/>
                <a:gd name="T56" fmla="*/ 434703 w 306"/>
                <a:gd name="T57" fmla="*/ 351725 h 397"/>
                <a:gd name="T58" fmla="*/ 459008 w 306"/>
                <a:gd name="T59" fmla="*/ 434186 h 397"/>
                <a:gd name="T60" fmla="*/ 432046 w 306"/>
                <a:gd name="T61" fmla="*/ 523149 h 397"/>
                <a:gd name="T62" fmla="*/ 357060 w 306"/>
                <a:gd name="T63" fmla="*/ 588447 h 397"/>
                <a:gd name="T64" fmla="*/ 244896 w 306"/>
                <a:gd name="T65" fmla="*/ 611493 h 397"/>
                <a:gd name="T66" fmla="*/ 114376 w 306"/>
                <a:gd name="T67" fmla="*/ 588447 h 397"/>
                <a:gd name="T68" fmla="*/ 31246 w 306"/>
                <a:gd name="T69" fmla="*/ 516494 h 397"/>
                <a:gd name="T70" fmla="*/ 0 w 306"/>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6"/>
                <a:gd name="T109" fmla="*/ 0 h 397"/>
                <a:gd name="T110" fmla="*/ 306 w 306"/>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6" h="397">
                  <a:moveTo>
                    <a:pt x="0" y="267"/>
                  </a:moveTo>
                  <a:cubicBezTo>
                    <a:pt x="48" y="263"/>
                    <a:pt x="48" y="263"/>
                    <a:pt x="48" y="263"/>
                  </a:cubicBezTo>
                  <a:cubicBezTo>
                    <a:pt x="50" y="282"/>
                    <a:pt x="56" y="298"/>
                    <a:pt x="64" y="310"/>
                  </a:cubicBezTo>
                  <a:cubicBezTo>
                    <a:pt x="72" y="323"/>
                    <a:pt x="85" y="333"/>
                    <a:pt x="103" y="340"/>
                  </a:cubicBezTo>
                  <a:cubicBezTo>
                    <a:pt x="120" y="348"/>
                    <a:pt x="140" y="352"/>
                    <a:pt x="161" y="352"/>
                  </a:cubicBezTo>
                  <a:cubicBezTo>
                    <a:pt x="181" y="352"/>
                    <a:pt x="198" y="349"/>
                    <a:pt x="213" y="343"/>
                  </a:cubicBezTo>
                  <a:cubicBezTo>
                    <a:pt x="228" y="337"/>
                    <a:pt x="239" y="329"/>
                    <a:pt x="246" y="319"/>
                  </a:cubicBezTo>
                  <a:cubicBezTo>
                    <a:pt x="253" y="309"/>
                    <a:pt x="257" y="298"/>
                    <a:pt x="257" y="286"/>
                  </a:cubicBezTo>
                  <a:cubicBezTo>
                    <a:pt x="257" y="274"/>
                    <a:pt x="253" y="264"/>
                    <a:pt x="246" y="255"/>
                  </a:cubicBezTo>
                  <a:cubicBezTo>
                    <a:pt x="239" y="246"/>
                    <a:pt x="228" y="238"/>
                    <a:pt x="212" y="232"/>
                  </a:cubicBezTo>
                  <a:cubicBezTo>
                    <a:pt x="201" y="228"/>
                    <a:pt x="179" y="222"/>
                    <a:pt x="143" y="214"/>
                  </a:cubicBezTo>
                  <a:cubicBezTo>
                    <a:pt x="108" y="205"/>
                    <a:pt x="83" y="197"/>
                    <a:pt x="69" y="190"/>
                  </a:cubicBezTo>
                  <a:cubicBezTo>
                    <a:pt x="51" y="180"/>
                    <a:pt x="37" y="168"/>
                    <a:pt x="28" y="154"/>
                  </a:cubicBezTo>
                  <a:cubicBezTo>
                    <a:pt x="19" y="140"/>
                    <a:pt x="15" y="124"/>
                    <a:pt x="15" y="106"/>
                  </a:cubicBezTo>
                  <a:cubicBezTo>
                    <a:pt x="15" y="87"/>
                    <a:pt x="20" y="69"/>
                    <a:pt x="31" y="52"/>
                  </a:cubicBezTo>
                  <a:cubicBezTo>
                    <a:pt x="42" y="35"/>
                    <a:pt x="58" y="22"/>
                    <a:pt x="80" y="13"/>
                  </a:cubicBezTo>
                  <a:cubicBezTo>
                    <a:pt x="101" y="5"/>
                    <a:pt x="124" y="0"/>
                    <a:pt x="150" y="0"/>
                  </a:cubicBezTo>
                  <a:cubicBezTo>
                    <a:pt x="178" y="0"/>
                    <a:pt x="203" y="5"/>
                    <a:pt x="225" y="14"/>
                  </a:cubicBezTo>
                  <a:cubicBezTo>
                    <a:pt x="247" y="23"/>
                    <a:pt x="264" y="37"/>
                    <a:pt x="275" y="55"/>
                  </a:cubicBezTo>
                  <a:cubicBezTo>
                    <a:pt x="287" y="72"/>
                    <a:pt x="293" y="93"/>
                    <a:pt x="294" y="115"/>
                  </a:cubicBezTo>
                  <a:cubicBezTo>
                    <a:pt x="245" y="119"/>
                    <a:pt x="245" y="119"/>
                    <a:pt x="245" y="119"/>
                  </a:cubicBezTo>
                  <a:cubicBezTo>
                    <a:pt x="243" y="94"/>
                    <a:pt x="234" y="76"/>
                    <a:pt x="219" y="64"/>
                  </a:cubicBezTo>
                  <a:cubicBezTo>
                    <a:pt x="204" y="51"/>
                    <a:pt x="181" y="45"/>
                    <a:pt x="152" y="45"/>
                  </a:cubicBezTo>
                  <a:cubicBezTo>
                    <a:pt x="121" y="45"/>
                    <a:pt x="99" y="51"/>
                    <a:pt x="85" y="62"/>
                  </a:cubicBezTo>
                  <a:cubicBezTo>
                    <a:pt x="71" y="73"/>
                    <a:pt x="64" y="87"/>
                    <a:pt x="64" y="103"/>
                  </a:cubicBezTo>
                  <a:cubicBezTo>
                    <a:pt x="64" y="117"/>
                    <a:pt x="69" y="128"/>
                    <a:pt x="79" y="137"/>
                  </a:cubicBezTo>
                  <a:cubicBezTo>
                    <a:pt x="88" y="146"/>
                    <a:pt x="114" y="155"/>
                    <a:pt x="155" y="164"/>
                  </a:cubicBezTo>
                  <a:cubicBezTo>
                    <a:pt x="197" y="173"/>
                    <a:pt x="225" y="182"/>
                    <a:pt x="240" y="189"/>
                  </a:cubicBezTo>
                  <a:cubicBezTo>
                    <a:pt x="263" y="199"/>
                    <a:pt x="279" y="212"/>
                    <a:pt x="290" y="228"/>
                  </a:cubicBezTo>
                  <a:cubicBezTo>
                    <a:pt x="300" y="244"/>
                    <a:pt x="306" y="262"/>
                    <a:pt x="306" y="282"/>
                  </a:cubicBezTo>
                  <a:cubicBezTo>
                    <a:pt x="306" y="303"/>
                    <a:pt x="300" y="322"/>
                    <a:pt x="288" y="340"/>
                  </a:cubicBezTo>
                  <a:cubicBezTo>
                    <a:pt x="276" y="358"/>
                    <a:pt x="260" y="372"/>
                    <a:pt x="238" y="382"/>
                  </a:cubicBezTo>
                  <a:cubicBezTo>
                    <a:pt x="216" y="392"/>
                    <a:pt x="191" y="397"/>
                    <a:pt x="164" y="397"/>
                  </a:cubicBezTo>
                  <a:cubicBezTo>
                    <a:pt x="129" y="397"/>
                    <a:pt x="100" y="392"/>
                    <a:pt x="76" y="382"/>
                  </a:cubicBezTo>
                  <a:cubicBezTo>
                    <a:pt x="53" y="372"/>
                    <a:pt x="35" y="357"/>
                    <a:pt x="21" y="336"/>
                  </a:cubicBezTo>
                  <a:cubicBezTo>
                    <a:pt x="8" y="316"/>
                    <a:pt x="1"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8" name="Freeform 648"/>
            <p:cNvSpPr>
              <a:spLocks/>
            </p:cNvSpPr>
            <p:nvPr/>
          </p:nvSpPr>
          <p:spPr bwMode="auto">
            <a:xfrm>
              <a:off x="4887" y="6052"/>
              <a:ext cx="414" cy="539"/>
            </a:xfrm>
            <a:custGeom>
              <a:avLst/>
              <a:gdLst>
                <a:gd name="T0" fmla="*/ 0 w 305"/>
                <a:gd name="T1" fmla="*/ 411368 h 397"/>
                <a:gd name="T2" fmla="*/ 73142 w 305"/>
                <a:gd name="T3" fmla="*/ 404341 h 397"/>
                <a:gd name="T4" fmla="*/ 97384 w 305"/>
                <a:gd name="T5" fmla="*/ 477531 h 397"/>
                <a:gd name="T6" fmla="*/ 155431 w 305"/>
                <a:gd name="T7" fmla="*/ 523149 h 397"/>
                <a:gd name="T8" fmla="*/ 246447 w 305"/>
                <a:gd name="T9" fmla="*/ 541768 h 397"/>
                <a:gd name="T10" fmla="*/ 325226 w 305"/>
                <a:gd name="T11" fmla="*/ 528035 h 397"/>
                <a:gd name="T12" fmla="*/ 375673 w 305"/>
                <a:gd name="T13" fmla="*/ 490413 h 397"/>
                <a:gd name="T14" fmla="*/ 390914 w 305"/>
                <a:gd name="T15" fmla="*/ 439662 h 397"/>
                <a:gd name="T16" fmla="*/ 376375 w 305"/>
                <a:gd name="T17" fmla="*/ 392213 h 397"/>
                <a:gd name="T18" fmla="*/ 322488 w 305"/>
                <a:gd name="T19" fmla="*/ 357213 h 397"/>
                <a:gd name="T20" fmla="*/ 218458 w 305"/>
                <a:gd name="T21" fmla="*/ 329470 h 397"/>
                <a:gd name="T22" fmla="*/ 106151 w 305"/>
                <a:gd name="T23" fmla="*/ 292071 h 397"/>
                <a:gd name="T24" fmla="*/ 42998 w 305"/>
                <a:gd name="T25" fmla="*/ 237085 h 397"/>
                <a:gd name="T26" fmla="*/ 21546 w 305"/>
                <a:gd name="T27" fmla="*/ 163507 h 397"/>
                <a:gd name="T28" fmla="*/ 47410 w 305"/>
                <a:gd name="T29" fmla="*/ 79623 h 397"/>
                <a:gd name="T30" fmla="*/ 120074 w 305"/>
                <a:gd name="T31" fmla="*/ 20403 h 397"/>
                <a:gd name="T32" fmla="*/ 227487 w 305"/>
                <a:gd name="T33" fmla="*/ 0 h 397"/>
                <a:gd name="T34" fmla="*/ 344041 w 305"/>
                <a:gd name="T35" fmla="*/ 21613 h 397"/>
                <a:gd name="T36" fmla="*/ 420321 w 305"/>
                <a:gd name="T37" fmla="*/ 84563 h 397"/>
                <a:gd name="T38" fmla="*/ 450390 w 305"/>
                <a:gd name="T39" fmla="*/ 177068 h 397"/>
                <a:gd name="T40" fmla="*/ 375673 w 305"/>
                <a:gd name="T41" fmla="*/ 183784 h 397"/>
                <a:gd name="T42" fmla="*/ 334323 w 305"/>
                <a:gd name="T43" fmla="*/ 98467 h 397"/>
                <a:gd name="T44" fmla="*/ 232524 w 305"/>
                <a:gd name="T45" fmla="*/ 69325 h 397"/>
                <a:gd name="T46" fmla="*/ 128636 w 305"/>
                <a:gd name="T47" fmla="*/ 94997 h 397"/>
                <a:gd name="T48" fmla="*/ 97384 w 305"/>
                <a:gd name="T49" fmla="*/ 158450 h 397"/>
                <a:gd name="T50" fmla="*/ 119623 w 305"/>
                <a:gd name="T51" fmla="*/ 210993 h 397"/>
                <a:gd name="T52" fmla="*/ 237009 w 305"/>
                <a:gd name="T53" fmla="*/ 252851 h 397"/>
                <a:gd name="T54" fmla="*/ 367894 w 305"/>
                <a:gd name="T55" fmla="*/ 291723 h 397"/>
                <a:gd name="T56" fmla="*/ 441775 w 305"/>
                <a:gd name="T57" fmla="*/ 351725 h 397"/>
                <a:gd name="T58" fmla="*/ 466993 w 305"/>
                <a:gd name="T59" fmla="*/ 434186 h 397"/>
                <a:gd name="T60" fmla="*/ 441454 w 305"/>
                <a:gd name="T61" fmla="*/ 523149 h 397"/>
                <a:gd name="T62" fmla="*/ 363029 w 305"/>
                <a:gd name="T63" fmla="*/ 588447 h 397"/>
                <a:gd name="T64" fmla="*/ 248703 w 305"/>
                <a:gd name="T65" fmla="*/ 611493 h 397"/>
                <a:gd name="T66" fmla="*/ 116343 w 305"/>
                <a:gd name="T67" fmla="*/ 588447 h 397"/>
                <a:gd name="T68" fmla="*/ 32660 w 305"/>
                <a:gd name="T69" fmla="*/ 516494 h 397"/>
                <a:gd name="T70" fmla="*/ 0 w 305"/>
                <a:gd name="T71" fmla="*/ 411368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5"/>
                <a:gd name="T109" fmla="*/ 0 h 397"/>
                <a:gd name="T110" fmla="*/ 305 w 305"/>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5" h="397">
                  <a:moveTo>
                    <a:pt x="0" y="267"/>
                  </a:moveTo>
                  <a:cubicBezTo>
                    <a:pt x="48" y="263"/>
                    <a:pt x="48" y="263"/>
                    <a:pt x="48" y="263"/>
                  </a:cubicBezTo>
                  <a:cubicBezTo>
                    <a:pt x="50" y="282"/>
                    <a:pt x="55" y="298"/>
                    <a:pt x="63" y="310"/>
                  </a:cubicBezTo>
                  <a:cubicBezTo>
                    <a:pt x="72" y="323"/>
                    <a:pt x="85" y="333"/>
                    <a:pt x="102" y="340"/>
                  </a:cubicBezTo>
                  <a:cubicBezTo>
                    <a:pt x="120" y="348"/>
                    <a:pt x="139" y="352"/>
                    <a:pt x="161" y="352"/>
                  </a:cubicBezTo>
                  <a:cubicBezTo>
                    <a:pt x="180" y="352"/>
                    <a:pt x="197" y="349"/>
                    <a:pt x="212" y="343"/>
                  </a:cubicBezTo>
                  <a:cubicBezTo>
                    <a:pt x="227" y="337"/>
                    <a:pt x="238" y="329"/>
                    <a:pt x="245" y="319"/>
                  </a:cubicBezTo>
                  <a:cubicBezTo>
                    <a:pt x="253" y="309"/>
                    <a:pt x="256" y="298"/>
                    <a:pt x="256" y="286"/>
                  </a:cubicBezTo>
                  <a:cubicBezTo>
                    <a:pt x="256" y="274"/>
                    <a:pt x="253" y="264"/>
                    <a:pt x="246" y="255"/>
                  </a:cubicBezTo>
                  <a:cubicBezTo>
                    <a:pt x="239" y="246"/>
                    <a:pt x="227" y="238"/>
                    <a:pt x="211" y="232"/>
                  </a:cubicBezTo>
                  <a:cubicBezTo>
                    <a:pt x="201" y="228"/>
                    <a:pt x="178" y="222"/>
                    <a:pt x="143" y="214"/>
                  </a:cubicBezTo>
                  <a:cubicBezTo>
                    <a:pt x="108" y="205"/>
                    <a:pt x="83" y="197"/>
                    <a:pt x="69" y="190"/>
                  </a:cubicBezTo>
                  <a:cubicBezTo>
                    <a:pt x="51" y="180"/>
                    <a:pt x="37" y="168"/>
                    <a:pt x="28" y="154"/>
                  </a:cubicBezTo>
                  <a:cubicBezTo>
                    <a:pt x="19" y="140"/>
                    <a:pt x="14" y="124"/>
                    <a:pt x="14" y="106"/>
                  </a:cubicBezTo>
                  <a:cubicBezTo>
                    <a:pt x="14" y="87"/>
                    <a:pt x="20" y="69"/>
                    <a:pt x="31" y="52"/>
                  </a:cubicBezTo>
                  <a:cubicBezTo>
                    <a:pt x="42" y="35"/>
                    <a:pt x="58" y="22"/>
                    <a:pt x="79" y="13"/>
                  </a:cubicBezTo>
                  <a:cubicBezTo>
                    <a:pt x="100" y="5"/>
                    <a:pt x="124" y="0"/>
                    <a:pt x="149" y="0"/>
                  </a:cubicBezTo>
                  <a:cubicBezTo>
                    <a:pt x="178" y="0"/>
                    <a:pt x="203" y="5"/>
                    <a:pt x="225" y="14"/>
                  </a:cubicBezTo>
                  <a:cubicBezTo>
                    <a:pt x="246" y="23"/>
                    <a:pt x="263" y="37"/>
                    <a:pt x="275" y="55"/>
                  </a:cubicBezTo>
                  <a:cubicBezTo>
                    <a:pt x="287" y="72"/>
                    <a:pt x="293" y="93"/>
                    <a:pt x="294" y="115"/>
                  </a:cubicBezTo>
                  <a:cubicBezTo>
                    <a:pt x="245" y="119"/>
                    <a:pt x="245" y="119"/>
                    <a:pt x="245" y="119"/>
                  </a:cubicBezTo>
                  <a:cubicBezTo>
                    <a:pt x="242" y="94"/>
                    <a:pt x="234" y="76"/>
                    <a:pt x="218" y="64"/>
                  </a:cubicBezTo>
                  <a:cubicBezTo>
                    <a:pt x="203" y="51"/>
                    <a:pt x="181" y="45"/>
                    <a:pt x="152" y="45"/>
                  </a:cubicBezTo>
                  <a:cubicBezTo>
                    <a:pt x="121" y="45"/>
                    <a:pt x="98" y="51"/>
                    <a:pt x="84" y="62"/>
                  </a:cubicBezTo>
                  <a:cubicBezTo>
                    <a:pt x="70" y="73"/>
                    <a:pt x="63" y="87"/>
                    <a:pt x="63" y="103"/>
                  </a:cubicBezTo>
                  <a:cubicBezTo>
                    <a:pt x="63" y="117"/>
                    <a:pt x="68" y="128"/>
                    <a:pt x="78" y="137"/>
                  </a:cubicBezTo>
                  <a:cubicBezTo>
                    <a:pt x="88" y="146"/>
                    <a:pt x="114" y="155"/>
                    <a:pt x="155" y="164"/>
                  </a:cubicBezTo>
                  <a:cubicBezTo>
                    <a:pt x="196" y="173"/>
                    <a:pt x="224" y="182"/>
                    <a:pt x="240" y="189"/>
                  </a:cubicBezTo>
                  <a:cubicBezTo>
                    <a:pt x="262" y="199"/>
                    <a:pt x="279" y="212"/>
                    <a:pt x="289" y="228"/>
                  </a:cubicBezTo>
                  <a:cubicBezTo>
                    <a:pt x="300" y="244"/>
                    <a:pt x="305" y="262"/>
                    <a:pt x="305" y="282"/>
                  </a:cubicBezTo>
                  <a:cubicBezTo>
                    <a:pt x="305" y="303"/>
                    <a:pt x="299" y="322"/>
                    <a:pt x="288" y="340"/>
                  </a:cubicBezTo>
                  <a:cubicBezTo>
                    <a:pt x="276" y="358"/>
                    <a:pt x="259" y="372"/>
                    <a:pt x="237" y="382"/>
                  </a:cubicBezTo>
                  <a:cubicBezTo>
                    <a:pt x="215" y="392"/>
                    <a:pt x="191" y="397"/>
                    <a:pt x="163" y="397"/>
                  </a:cubicBezTo>
                  <a:cubicBezTo>
                    <a:pt x="129" y="397"/>
                    <a:pt x="100" y="392"/>
                    <a:pt x="76" y="382"/>
                  </a:cubicBezTo>
                  <a:cubicBezTo>
                    <a:pt x="53" y="372"/>
                    <a:pt x="34" y="357"/>
                    <a:pt x="21" y="336"/>
                  </a:cubicBezTo>
                  <a:cubicBezTo>
                    <a:pt x="7" y="316"/>
                    <a:pt x="0" y="293"/>
                    <a:pt x="0" y="267"/>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9" name="Freeform 649"/>
            <p:cNvSpPr>
              <a:spLocks/>
            </p:cNvSpPr>
            <p:nvPr/>
          </p:nvSpPr>
          <p:spPr bwMode="auto">
            <a:xfrm>
              <a:off x="5595" y="6062"/>
              <a:ext cx="496" cy="521"/>
            </a:xfrm>
            <a:custGeom>
              <a:avLst/>
              <a:gdLst>
                <a:gd name="T0" fmla="*/ 0 w 366"/>
                <a:gd name="T1" fmla="*/ 581245 h 384"/>
                <a:gd name="T2" fmla="*/ 0 w 366"/>
                <a:gd name="T3" fmla="*/ 0 h 384"/>
                <a:gd name="T4" fmla="*/ 112164 w 366"/>
                <a:gd name="T5" fmla="*/ 0 h 384"/>
                <a:gd name="T6" fmla="*/ 245511 w 366"/>
                <a:gd name="T7" fmla="*/ 412367 h 384"/>
                <a:gd name="T8" fmla="*/ 272927 w 366"/>
                <a:gd name="T9" fmla="*/ 496369 h 384"/>
                <a:gd name="T10" fmla="*/ 303101 w 366"/>
                <a:gd name="T11" fmla="*/ 404183 h 384"/>
                <a:gd name="T12" fmla="*/ 438296 w 366"/>
                <a:gd name="T13" fmla="*/ 0 h 384"/>
                <a:gd name="T14" fmla="*/ 539305 w 366"/>
                <a:gd name="T15" fmla="*/ 0 h 384"/>
                <a:gd name="T16" fmla="*/ 539305 w 366"/>
                <a:gd name="T17" fmla="*/ 581245 h 384"/>
                <a:gd name="T18" fmla="*/ 467214 w 366"/>
                <a:gd name="T19" fmla="*/ 581245 h 384"/>
                <a:gd name="T20" fmla="*/ 467214 w 366"/>
                <a:gd name="T21" fmla="*/ 94810 h 384"/>
                <a:gd name="T22" fmla="*/ 303101 w 366"/>
                <a:gd name="T23" fmla="*/ 581245 h 384"/>
                <a:gd name="T24" fmla="*/ 235035 w 366"/>
                <a:gd name="T25" fmla="*/ 581245 h 384"/>
                <a:gd name="T26" fmla="*/ 71572 w 366"/>
                <a:gd name="T27" fmla="*/ 85141 h 384"/>
                <a:gd name="T28" fmla="*/ 71572 w 366"/>
                <a:gd name="T29" fmla="*/ 581245 h 384"/>
                <a:gd name="T30" fmla="*/ 0 w 366"/>
                <a:gd name="T31" fmla="*/ 581245 h 3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6"/>
                <a:gd name="T49" fmla="*/ 0 h 384"/>
                <a:gd name="T50" fmla="*/ 366 w 366"/>
                <a:gd name="T51" fmla="*/ 384 h 3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6" h="384">
                  <a:moveTo>
                    <a:pt x="0" y="384"/>
                  </a:moveTo>
                  <a:cubicBezTo>
                    <a:pt x="0" y="0"/>
                    <a:pt x="0" y="0"/>
                    <a:pt x="0" y="0"/>
                  </a:cubicBezTo>
                  <a:cubicBezTo>
                    <a:pt x="76" y="0"/>
                    <a:pt x="76" y="0"/>
                    <a:pt x="76" y="0"/>
                  </a:cubicBezTo>
                  <a:cubicBezTo>
                    <a:pt x="167" y="272"/>
                    <a:pt x="167" y="272"/>
                    <a:pt x="167" y="272"/>
                  </a:cubicBezTo>
                  <a:cubicBezTo>
                    <a:pt x="176" y="297"/>
                    <a:pt x="182" y="316"/>
                    <a:pt x="185" y="328"/>
                  </a:cubicBezTo>
                  <a:cubicBezTo>
                    <a:pt x="190" y="314"/>
                    <a:pt x="197" y="294"/>
                    <a:pt x="206" y="267"/>
                  </a:cubicBezTo>
                  <a:cubicBezTo>
                    <a:pt x="298" y="0"/>
                    <a:pt x="298" y="0"/>
                    <a:pt x="298" y="0"/>
                  </a:cubicBezTo>
                  <a:cubicBezTo>
                    <a:pt x="366" y="0"/>
                    <a:pt x="366" y="0"/>
                    <a:pt x="366" y="0"/>
                  </a:cubicBezTo>
                  <a:cubicBezTo>
                    <a:pt x="366" y="384"/>
                    <a:pt x="366" y="384"/>
                    <a:pt x="366" y="384"/>
                  </a:cubicBezTo>
                  <a:cubicBezTo>
                    <a:pt x="317" y="384"/>
                    <a:pt x="317" y="384"/>
                    <a:pt x="317" y="384"/>
                  </a:cubicBezTo>
                  <a:cubicBezTo>
                    <a:pt x="317" y="63"/>
                    <a:pt x="317" y="63"/>
                    <a:pt x="317" y="63"/>
                  </a:cubicBezTo>
                  <a:cubicBezTo>
                    <a:pt x="206" y="384"/>
                    <a:pt x="206" y="384"/>
                    <a:pt x="206" y="384"/>
                  </a:cubicBezTo>
                  <a:cubicBezTo>
                    <a:pt x="160" y="384"/>
                    <a:pt x="160" y="384"/>
                    <a:pt x="160" y="384"/>
                  </a:cubicBezTo>
                  <a:cubicBezTo>
                    <a:pt x="49" y="57"/>
                    <a:pt x="49" y="57"/>
                    <a:pt x="49" y="57"/>
                  </a:cubicBezTo>
                  <a:cubicBezTo>
                    <a:pt x="49" y="384"/>
                    <a:pt x="49" y="384"/>
                    <a:pt x="49" y="384"/>
                  </a:cubicBezTo>
                  <a:lnTo>
                    <a:pt x="0" y="38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0" name="Freeform 650"/>
            <p:cNvSpPr>
              <a:spLocks noEditPoints="1"/>
            </p:cNvSpPr>
            <p:nvPr/>
          </p:nvSpPr>
          <p:spPr bwMode="auto">
            <a:xfrm>
              <a:off x="6182" y="6052"/>
              <a:ext cx="498" cy="539"/>
            </a:xfrm>
            <a:custGeom>
              <a:avLst/>
              <a:gdLst>
                <a:gd name="T0" fmla="*/ 0 w 367"/>
                <a:gd name="T1" fmla="*/ 313443 h 397"/>
                <a:gd name="T2" fmla="*/ 77780 w 367"/>
                <a:gd name="T3" fmla="*/ 82333 h 397"/>
                <a:gd name="T4" fmla="*/ 277648 w 367"/>
                <a:gd name="T5" fmla="*/ 0 h 397"/>
                <a:gd name="T6" fmla="*/ 423860 w 367"/>
                <a:gd name="T7" fmla="*/ 39840 h 397"/>
                <a:gd name="T8" fmla="*/ 522753 w 367"/>
                <a:gd name="T9" fmla="*/ 146770 h 397"/>
                <a:gd name="T10" fmla="*/ 557504 w 367"/>
                <a:gd name="T11" fmla="*/ 306229 h 397"/>
                <a:gd name="T12" fmla="*/ 520757 w 367"/>
                <a:gd name="T13" fmla="*/ 468683 h 397"/>
                <a:gd name="T14" fmla="*/ 420113 w 367"/>
                <a:gd name="T15" fmla="*/ 576105 h 397"/>
                <a:gd name="T16" fmla="*/ 277648 w 367"/>
                <a:gd name="T17" fmla="*/ 611493 h 397"/>
                <a:gd name="T18" fmla="*/ 131454 w 367"/>
                <a:gd name="T19" fmla="*/ 570853 h 397"/>
                <a:gd name="T20" fmla="*/ 34101 w 367"/>
                <a:gd name="T21" fmla="*/ 461848 h 397"/>
                <a:gd name="T22" fmla="*/ 0 w 367"/>
                <a:gd name="T23" fmla="*/ 313443 h 397"/>
                <a:gd name="T24" fmla="*/ 78839 w 367"/>
                <a:gd name="T25" fmla="*/ 315092 h 397"/>
                <a:gd name="T26" fmla="*/ 135731 w 367"/>
                <a:gd name="T27" fmla="*/ 482769 h 397"/>
                <a:gd name="T28" fmla="*/ 277648 w 367"/>
                <a:gd name="T29" fmla="*/ 545406 h 397"/>
                <a:gd name="T30" fmla="*/ 420585 w 367"/>
                <a:gd name="T31" fmla="*/ 481337 h 397"/>
                <a:gd name="T32" fmla="*/ 476636 w 367"/>
                <a:gd name="T33" fmla="*/ 306229 h 397"/>
                <a:gd name="T34" fmla="*/ 452590 w 367"/>
                <a:gd name="T35" fmla="*/ 180053 h 397"/>
                <a:gd name="T36" fmla="*/ 382928 w 367"/>
                <a:gd name="T37" fmla="*/ 97680 h 397"/>
                <a:gd name="T38" fmla="*/ 279424 w 367"/>
                <a:gd name="T39" fmla="*/ 67306 h 397"/>
                <a:gd name="T40" fmla="*/ 137766 w 367"/>
                <a:gd name="T41" fmla="*/ 124065 h 397"/>
                <a:gd name="T42" fmla="*/ 78839 w 367"/>
                <a:gd name="T43" fmla="*/ 315092 h 3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7"/>
                <a:gd name="T67" fmla="*/ 0 h 397"/>
                <a:gd name="T68" fmla="*/ 367 w 367"/>
                <a:gd name="T69" fmla="*/ 397 h 3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7" h="397">
                  <a:moveTo>
                    <a:pt x="0" y="204"/>
                  </a:moveTo>
                  <a:cubicBezTo>
                    <a:pt x="0" y="140"/>
                    <a:pt x="17" y="90"/>
                    <a:pt x="51" y="54"/>
                  </a:cubicBezTo>
                  <a:cubicBezTo>
                    <a:pt x="85" y="18"/>
                    <a:pt x="129" y="0"/>
                    <a:pt x="183" y="0"/>
                  </a:cubicBezTo>
                  <a:cubicBezTo>
                    <a:pt x="219" y="0"/>
                    <a:pt x="251" y="9"/>
                    <a:pt x="279" y="26"/>
                  </a:cubicBezTo>
                  <a:cubicBezTo>
                    <a:pt x="308" y="42"/>
                    <a:pt x="329" y="66"/>
                    <a:pt x="344" y="96"/>
                  </a:cubicBezTo>
                  <a:cubicBezTo>
                    <a:pt x="359" y="127"/>
                    <a:pt x="367" y="161"/>
                    <a:pt x="367" y="199"/>
                  </a:cubicBezTo>
                  <a:cubicBezTo>
                    <a:pt x="367" y="238"/>
                    <a:pt x="359" y="273"/>
                    <a:pt x="343" y="304"/>
                  </a:cubicBezTo>
                  <a:cubicBezTo>
                    <a:pt x="327" y="334"/>
                    <a:pt x="305" y="358"/>
                    <a:pt x="276" y="374"/>
                  </a:cubicBezTo>
                  <a:cubicBezTo>
                    <a:pt x="247" y="389"/>
                    <a:pt x="216" y="397"/>
                    <a:pt x="183" y="397"/>
                  </a:cubicBezTo>
                  <a:cubicBezTo>
                    <a:pt x="147" y="397"/>
                    <a:pt x="115" y="388"/>
                    <a:pt x="86" y="371"/>
                  </a:cubicBezTo>
                  <a:cubicBezTo>
                    <a:pt x="58" y="354"/>
                    <a:pt x="36" y="330"/>
                    <a:pt x="22" y="300"/>
                  </a:cubicBezTo>
                  <a:cubicBezTo>
                    <a:pt x="7" y="269"/>
                    <a:pt x="0" y="237"/>
                    <a:pt x="0" y="204"/>
                  </a:cubicBezTo>
                  <a:close/>
                  <a:moveTo>
                    <a:pt x="52" y="205"/>
                  </a:moveTo>
                  <a:cubicBezTo>
                    <a:pt x="52" y="251"/>
                    <a:pt x="64" y="287"/>
                    <a:pt x="89" y="314"/>
                  </a:cubicBezTo>
                  <a:cubicBezTo>
                    <a:pt x="114" y="340"/>
                    <a:pt x="145" y="354"/>
                    <a:pt x="183" y="354"/>
                  </a:cubicBezTo>
                  <a:cubicBezTo>
                    <a:pt x="221" y="354"/>
                    <a:pt x="252" y="340"/>
                    <a:pt x="277" y="313"/>
                  </a:cubicBezTo>
                  <a:cubicBezTo>
                    <a:pt x="302" y="287"/>
                    <a:pt x="314" y="248"/>
                    <a:pt x="314" y="199"/>
                  </a:cubicBezTo>
                  <a:cubicBezTo>
                    <a:pt x="314" y="168"/>
                    <a:pt x="309" y="141"/>
                    <a:pt x="298" y="117"/>
                  </a:cubicBezTo>
                  <a:cubicBezTo>
                    <a:pt x="288" y="94"/>
                    <a:pt x="272" y="76"/>
                    <a:pt x="252" y="63"/>
                  </a:cubicBezTo>
                  <a:cubicBezTo>
                    <a:pt x="232" y="50"/>
                    <a:pt x="209" y="44"/>
                    <a:pt x="184" y="44"/>
                  </a:cubicBezTo>
                  <a:cubicBezTo>
                    <a:pt x="148" y="44"/>
                    <a:pt x="117" y="56"/>
                    <a:pt x="91" y="81"/>
                  </a:cubicBezTo>
                  <a:cubicBezTo>
                    <a:pt x="65" y="106"/>
                    <a:pt x="52" y="147"/>
                    <a:pt x="52" y="205"/>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1" name="Freeform 651"/>
            <p:cNvSpPr>
              <a:spLocks noEditPoints="1"/>
            </p:cNvSpPr>
            <p:nvPr/>
          </p:nvSpPr>
          <p:spPr bwMode="auto">
            <a:xfrm>
              <a:off x="6768" y="6062"/>
              <a:ext cx="430" cy="521"/>
            </a:xfrm>
            <a:custGeom>
              <a:avLst/>
              <a:gdLst>
                <a:gd name="T0" fmla="*/ 0 w 317"/>
                <a:gd name="T1" fmla="*/ 581245 h 384"/>
                <a:gd name="T2" fmla="*/ 0 w 317"/>
                <a:gd name="T3" fmla="*/ 0 h 384"/>
                <a:gd name="T4" fmla="*/ 199458 w 317"/>
                <a:gd name="T5" fmla="*/ 0 h 384"/>
                <a:gd name="T6" fmla="*/ 301041 w 317"/>
                <a:gd name="T7" fmla="*/ 7398 h 384"/>
                <a:gd name="T8" fmla="*/ 387372 w 317"/>
                <a:gd name="T9" fmla="*/ 50584 h 384"/>
                <a:gd name="T10" fmla="*/ 455150 w 317"/>
                <a:gd name="T11" fmla="*/ 147819 h 384"/>
                <a:gd name="T12" fmla="*/ 477352 w 317"/>
                <a:gd name="T13" fmla="*/ 287866 h 384"/>
                <a:gd name="T14" fmla="*/ 461901 w 317"/>
                <a:gd name="T15" fmla="*/ 404183 h 384"/>
                <a:gd name="T16" fmla="*/ 423048 w 317"/>
                <a:gd name="T17" fmla="*/ 488509 h 384"/>
                <a:gd name="T18" fmla="*/ 370396 w 317"/>
                <a:gd name="T19" fmla="*/ 542065 h 384"/>
                <a:gd name="T20" fmla="*/ 301041 w 317"/>
                <a:gd name="T21" fmla="*/ 571461 h 384"/>
                <a:gd name="T22" fmla="*/ 208134 w 317"/>
                <a:gd name="T23" fmla="*/ 581245 h 384"/>
                <a:gd name="T24" fmla="*/ 0 w 317"/>
                <a:gd name="T25" fmla="*/ 581245 h 384"/>
                <a:gd name="T26" fmla="*/ 77389 w 317"/>
                <a:gd name="T27" fmla="*/ 512146 h 384"/>
                <a:gd name="T28" fmla="*/ 199520 w 317"/>
                <a:gd name="T29" fmla="*/ 512146 h 384"/>
                <a:gd name="T30" fmla="*/ 289020 w 317"/>
                <a:gd name="T31" fmla="*/ 500908 h 384"/>
                <a:gd name="T32" fmla="*/ 342039 w 317"/>
                <a:gd name="T33" fmla="*/ 470842 h 384"/>
                <a:gd name="T34" fmla="*/ 383959 w 317"/>
                <a:gd name="T35" fmla="*/ 398082 h 384"/>
                <a:gd name="T36" fmla="*/ 399180 w 317"/>
                <a:gd name="T37" fmla="*/ 285454 h 384"/>
                <a:gd name="T38" fmla="*/ 367958 w 317"/>
                <a:gd name="T39" fmla="*/ 144925 h 384"/>
                <a:gd name="T40" fmla="*/ 296084 w 317"/>
                <a:gd name="T41" fmla="*/ 80300 h 384"/>
                <a:gd name="T42" fmla="*/ 197496 w 317"/>
                <a:gd name="T43" fmla="*/ 68631 h 384"/>
                <a:gd name="T44" fmla="*/ 77389 w 317"/>
                <a:gd name="T45" fmla="*/ 68631 h 384"/>
                <a:gd name="T46" fmla="*/ 77389 w 317"/>
                <a:gd name="T47" fmla="*/ 512146 h 3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7"/>
                <a:gd name="T73" fmla="*/ 0 h 384"/>
                <a:gd name="T74" fmla="*/ 317 w 317"/>
                <a:gd name="T75" fmla="*/ 384 h 3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7" h="384">
                  <a:moveTo>
                    <a:pt x="0" y="384"/>
                  </a:moveTo>
                  <a:cubicBezTo>
                    <a:pt x="0" y="0"/>
                    <a:pt x="0" y="0"/>
                    <a:pt x="0" y="0"/>
                  </a:cubicBezTo>
                  <a:cubicBezTo>
                    <a:pt x="132" y="0"/>
                    <a:pt x="132" y="0"/>
                    <a:pt x="132" y="0"/>
                  </a:cubicBezTo>
                  <a:cubicBezTo>
                    <a:pt x="162" y="0"/>
                    <a:pt x="185" y="2"/>
                    <a:pt x="200" y="5"/>
                  </a:cubicBezTo>
                  <a:cubicBezTo>
                    <a:pt x="222" y="11"/>
                    <a:pt x="241" y="20"/>
                    <a:pt x="257" y="33"/>
                  </a:cubicBezTo>
                  <a:cubicBezTo>
                    <a:pt x="277" y="50"/>
                    <a:pt x="292" y="72"/>
                    <a:pt x="302" y="98"/>
                  </a:cubicBezTo>
                  <a:cubicBezTo>
                    <a:pt x="312" y="125"/>
                    <a:pt x="317" y="156"/>
                    <a:pt x="317" y="190"/>
                  </a:cubicBezTo>
                  <a:cubicBezTo>
                    <a:pt x="317" y="219"/>
                    <a:pt x="314" y="245"/>
                    <a:pt x="307" y="267"/>
                  </a:cubicBezTo>
                  <a:cubicBezTo>
                    <a:pt x="300" y="290"/>
                    <a:pt x="291" y="308"/>
                    <a:pt x="281" y="323"/>
                  </a:cubicBezTo>
                  <a:cubicBezTo>
                    <a:pt x="270" y="338"/>
                    <a:pt x="259" y="349"/>
                    <a:pt x="246" y="358"/>
                  </a:cubicBezTo>
                  <a:cubicBezTo>
                    <a:pt x="233" y="366"/>
                    <a:pt x="218" y="373"/>
                    <a:pt x="200" y="377"/>
                  </a:cubicBezTo>
                  <a:cubicBezTo>
                    <a:pt x="182" y="381"/>
                    <a:pt x="162" y="384"/>
                    <a:pt x="138" y="384"/>
                  </a:cubicBezTo>
                  <a:lnTo>
                    <a:pt x="0" y="384"/>
                  </a:lnTo>
                  <a:close/>
                  <a:moveTo>
                    <a:pt x="51" y="338"/>
                  </a:moveTo>
                  <a:cubicBezTo>
                    <a:pt x="133" y="338"/>
                    <a:pt x="133" y="338"/>
                    <a:pt x="133" y="338"/>
                  </a:cubicBezTo>
                  <a:cubicBezTo>
                    <a:pt x="158" y="338"/>
                    <a:pt x="178" y="336"/>
                    <a:pt x="192" y="331"/>
                  </a:cubicBezTo>
                  <a:cubicBezTo>
                    <a:pt x="207" y="327"/>
                    <a:pt x="218" y="320"/>
                    <a:pt x="227" y="311"/>
                  </a:cubicBezTo>
                  <a:cubicBezTo>
                    <a:pt x="239" y="299"/>
                    <a:pt x="248" y="283"/>
                    <a:pt x="255" y="263"/>
                  </a:cubicBezTo>
                  <a:cubicBezTo>
                    <a:pt x="262" y="243"/>
                    <a:pt x="265" y="218"/>
                    <a:pt x="265" y="189"/>
                  </a:cubicBezTo>
                  <a:cubicBezTo>
                    <a:pt x="265" y="149"/>
                    <a:pt x="258" y="118"/>
                    <a:pt x="245" y="96"/>
                  </a:cubicBezTo>
                  <a:cubicBezTo>
                    <a:pt x="232" y="75"/>
                    <a:pt x="216" y="60"/>
                    <a:pt x="197" y="53"/>
                  </a:cubicBezTo>
                  <a:cubicBezTo>
                    <a:pt x="183" y="48"/>
                    <a:pt x="162" y="45"/>
                    <a:pt x="131" y="45"/>
                  </a:cubicBezTo>
                  <a:cubicBezTo>
                    <a:pt x="51" y="45"/>
                    <a:pt x="51" y="45"/>
                    <a:pt x="51" y="45"/>
                  </a:cubicBezTo>
                  <a:lnTo>
                    <a:pt x="51" y="33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2" name="Freeform 652"/>
            <p:cNvSpPr>
              <a:spLocks/>
            </p:cNvSpPr>
            <p:nvPr/>
          </p:nvSpPr>
          <p:spPr bwMode="auto">
            <a:xfrm>
              <a:off x="7295" y="6062"/>
              <a:ext cx="388" cy="521"/>
            </a:xfrm>
            <a:custGeom>
              <a:avLst/>
              <a:gdLst>
                <a:gd name="T0" fmla="*/ 0 w 388"/>
                <a:gd name="T1" fmla="*/ 521 h 521"/>
                <a:gd name="T2" fmla="*/ 0 w 388"/>
                <a:gd name="T3" fmla="*/ 0 h 521"/>
                <a:gd name="T4" fmla="*/ 377 w 388"/>
                <a:gd name="T5" fmla="*/ 0 h 521"/>
                <a:gd name="T6" fmla="*/ 377 w 388"/>
                <a:gd name="T7" fmla="*/ 61 h 521"/>
                <a:gd name="T8" fmla="*/ 69 w 388"/>
                <a:gd name="T9" fmla="*/ 61 h 521"/>
                <a:gd name="T10" fmla="*/ 69 w 388"/>
                <a:gd name="T11" fmla="*/ 221 h 521"/>
                <a:gd name="T12" fmla="*/ 356 w 388"/>
                <a:gd name="T13" fmla="*/ 221 h 521"/>
                <a:gd name="T14" fmla="*/ 356 w 388"/>
                <a:gd name="T15" fmla="*/ 282 h 521"/>
                <a:gd name="T16" fmla="*/ 69 w 388"/>
                <a:gd name="T17" fmla="*/ 282 h 521"/>
                <a:gd name="T18" fmla="*/ 69 w 388"/>
                <a:gd name="T19" fmla="*/ 458 h 521"/>
                <a:gd name="T20" fmla="*/ 388 w 388"/>
                <a:gd name="T21" fmla="*/ 458 h 521"/>
                <a:gd name="T22" fmla="*/ 388 w 388"/>
                <a:gd name="T23" fmla="*/ 521 h 521"/>
                <a:gd name="T24" fmla="*/ 0 w 388"/>
                <a:gd name="T25" fmla="*/ 521 h 5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8"/>
                <a:gd name="T40" fmla="*/ 0 h 521"/>
                <a:gd name="T41" fmla="*/ 388 w 388"/>
                <a:gd name="T42" fmla="*/ 521 h 5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8" h="521">
                  <a:moveTo>
                    <a:pt x="0" y="521"/>
                  </a:moveTo>
                  <a:lnTo>
                    <a:pt x="0" y="0"/>
                  </a:lnTo>
                  <a:lnTo>
                    <a:pt x="377" y="0"/>
                  </a:lnTo>
                  <a:lnTo>
                    <a:pt x="377" y="61"/>
                  </a:lnTo>
                  <a:lnTo>
                    <a:pt x="69" y="61"/>
                  </a:lnTo>
                  <a:lnTo>
                    <a:pt x="69" y="221"/>
                  </a:lnTo>
                  <a:lnTo>
                    <a:pt x="356" y="221"/>
                  </a:lnTo>
                  <a:lnTo>
                    <a:pt x="356" y="282"/>
                  </a:lnTo>
                  <a:lnTo>
                    <a:pt x="69" y="282"/>
                  </a:lnTo>
                  <a:lnTo>
                    <a:pt x="69" y="458"/>
                  </a:lnTo>
                  <a:lnTo>
                    <a:pt x="388" y="458"/>
                  </a:lnTo>
                  <a:lnTo>
                    <a:pt x="388"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303" name="Freeform 653"/>
            <p:cNvSpPr>
              <a:spLocks/>
            </p:cNvSpPr>
            <p:nvPr/>
          </p:nvSpPr>
          <p:spPr bwMode="auto">
            <a:xfrm>
              <a:off x="7776" y="6062"/>
              <a:ext cx="324" cy="521"/>
            </a:xfrm>
            <a:custGeom>
              <a:avLst/>
              <a:gdLst>
                <a:gd name="T0" fmla="*/ 0 w 324"/>
                <a:gd name="T1" fmla="*/ 521 h 521"/>
                <a:gd name="T2" fmla="*/ 0 w 324"/>
                <a:gd name="T3" fmla="*/ 0 h 521"/>
                <a:gd name="T4" fmla="*/ 68 w 324"/>
                <a:gd name="T5" fmla="*/ 0 h 521"/>
                <a:gd name="T6" fmla="*/ 68 w 324"/>
                <a:gd name="T7" fmla="*/ 458 h 521"/>
                <a:gd name="T8" fmla="*/ 324 w 324"/>
                <a:gd name="T9" fmla="*/ 458 h 521"/>
                <a:gd name="T10" fmla="*/ 324 w 324"/>
                <a:gd name="T11" fmla="*/ 521 h 521"/>
                <a:gd name="T12" fmla="*/ 0 w 324"/>
                <a:gd name="T13" fmla="*/ 521 h 521"/>
                <a:gd name="T14" fmla="*/ 0 60000 65536"/>
                <a:gd name="T15" fmla="*/ 0 60000 65536"/>
                <a:gd name="T16" fmla="*/ 0 60000 65536"/>
                <a:gd name="T17" fmla="*/ 0 60000 65536"/>
                <a:gd name="T18" fmla="*/ 0 60000 65536"/>
                <a:gd name="T19" fmla="*/ 0 60000 65536"/>
                <a:gd name="T20" fmla="*/ 0 60000 65536"/>
                <a:gd name="T21" fmla="*/ 0 w 324"/>
                <a:gd name="T22" fmla="*/ 0 h 521"/>
                <a:gd name="T23" fmla="*/ 324 w 324"/>
                <a:gd name="T24" fmla="*/ 521 h 5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521">
                  <a:moveTo>
                    <a:pt x="0" y="521"/>
                  </a:moveTo>
                  <a:lnTo>
                    <a:pt x="0" y="0"/>
                  </a:lnTo>
                  <a:lnTo>
                    <a:pt x="68" y="0"/>
                  </a:lnTo>
                  <a:lnTo>
                    <a:pt x="68" y="458"/>
                  </a:lnTo>
                  <a:lnTo>
                    <a:pt x="324" y="458"/>
                  </a:lnTo>
                  <a:lnTo>
                    <a:pt x="324" y="521"/>
                  </a:lnTo>
                  <a:lnTo>
                    <a:pt x="0" y="52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8193" name="Group 674"/>
          <p:cNvGrpSpPr>
            <a:grpSpLocks/>
          </p:cNvGrpSpPr>
          <p:nvPr/>
        </p:nvGrpSpPr>
        <p:grpSpPr bwMode="auto">
          <a:xfrm>
            <a:off x="7674961" y="1584723"/>
            <a:ext cx="1250589" cy="121444"/>
            <a:chOff x="2263" y="2659"/>
            <a:chExt cx="3780" cy="367"/>
          </a:xfrm>
        </p:grpSpPr>
        <p:sp>
          <p:nvSpPr>
            <p:cNvPr id="8280" name="Freeform 675"/>
            <p:cNvSpPr>
              <a:spLocks/>
            </p:cNvSpPr>
            <p:nvPr/>
          </p:nvSpPr>
          <p:spPr bwMode="auto">
            <a:xfrm>
              <a:off x="2263" y="2665"/>
              <a:ext cx="280" cy="354"/>
            </a:xfrm>
            <a:custGeom>
              <a:avLst/>
              <a:gdLst>
                <a:gd name="T0" fmla="*/ 0 w 280"/>
                <a:gd name="T1" fmla="*/ 354 h 354"/>
                <a:gd name="T2" fmla="*/ 0 w 280"/>
                <a:gd name="T3" fmla="*/ 0 h 354"/>
                <a:gd name="T4" fmla="*/ 49 w 280"/>
                <a:gd name="T5" fmla="*/ 0 h 354"/>
                <a:gd name="T6" fmla="*/ 235 w 280"/>
                <a:gd name="T7" fmla="*/ 278 h 354"/>
                <a:gd name="T8" fmla="*/ 235 w 280"/>
                <a:gd name="T9" fmla="*/ 0 h 354"/>
                <a:gd name="T10" fmla="*/ 280 w 280"/>
                <a:gd name="T11" fmla="*/ 0 h 354"/>
                <a:gd name="T12" fmla="*/ 280 w 280"/>
                <a:gd name="T13" fmla="*/ 354 h 354"/>
                <a:gd name="T14" fmla="*/ 232 w 280"/>
                <a:gd name="T15" fmla="*/ 354 h 354"/>
                <a:gd name="T16" fmla="*/ 47 w 280"/>
                <a:gd name="T17" fmla="*/ 76 h 354"/>
                <a:gd name="T18" fmla="*/ 47 w 280"/>
                <a:gd name="T19" fmla="*/ 354 h 354"/>
                <a:gd name="T20" fmla="*/ 0 w 280"/>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0"/>
                <a:gd name="T34" fmla="*/ 0 h 354"/>
                <a:gd name="T35" fmla="*/ 280 w 280"/>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0" h="354">
                  <a:moveTo>
                    <a:pt x="0" y="354"/>
                  </a:moveTo>
                  <a:lnTo>
                    <a:pt x="0" y="0"/>
                  </a:lnTo>
                  <a:lnTo>
                    <a:pt x="49" y="0"/>
                  </a:lnTo>
                  <a:lnTo>
                    <a:pt x="235" y="278"/>
                  </a:lnTo>
                  <a:lnTo>
                    <a:pt x="235" y="0"/>
                  </a:lnTo>
                  <a:lnTo>
                    <a:pt x="280" y="0"/>
                  </a:lnTo>
                  <a:lnTo>
                    <a:pt x="280" y="354"/>
                  </a:lnTo>
                  <a:lnTo>
                    <a:pt x="232" y="354"/>
                  </a:lnTo>
                  <a:lnTo>
                    <a:pt x="47" y="76"/>
                  </a:lnTo>
                  <a:lnTo>
                    <a:pt x="47"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1" name="Freeform 676"/>
            <p:cNvSpPr>
              <a:spLocks/>
            </p:cNvSpPr>
            <p:nvPr/>
          </p:nvSpPr>
          <p:spPr bwMode="auto">
            <a:xfrm>
              <a:off x="2623" y="2665"/>
              <a:ext cx="264" cy="354"/>
            </a:xfrm>
            <a:custGeom>
              <a:avLst/>
              <a:gdLst>
                <a:gd name="T0" fmla="*/ 0 w 264"/>
                <a:gd name="T1" fmla="*/ 354 h 354"/>
                <a:gd name="T2" fmla="*/ 0 w 264"/>
                <a:gd name="T3" fmla="*/ 0 h 354"/>
                <a:gd name="T4" fmla="*/ 256 w 264"/>
                <a:gd name="T5" fmla="*/ 0 h 354"/>
                <a:gd name="T6" fmla="*/ 256 w 264"/>
                <a:gd name="T7" fmla="*/ 42 h 354"/>
                <a:gd name="T8" fmla="*/ 47 w 264"/>
                <a:gd name="T9" fmla="*/ 42 h 354"/>
                <a:gd name="T10" fmla="*/ 47 w 264"/>
                <a:gd name="T11" fmla="*/ 151 h 354"/>
                <a:gd name="T12" fmla="*/ 243 w 264"/>
                <a:gd name="T13" fmla="*/ 151 h 354"/>
                <a:gd name="T14" fmla="*/ 243 w 264"/>
                <a:gd name="T15" fmla="*/ 192 h 354"/>
                <a:gd name="T16" fmla="*/ 47 w 264"/>
                <a:gd name="T17" fmla="*/ 192 h 354"/>
                <a:gd name="T18" fmla="*/ 47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7" y="42"/>
                  </a:lnTo>
                  <a:lnTo>
                    <a:pt x="47" y="151"/>
                  </a:lnTo>
                  <a:lnTo>
                    <a:pt x="243" y="151"/>
                  </a:lnTo>
                  <a:lnTo>
                    <a:pt x="243" y="192"/>
                  </a:lnTo>
                  <a:lnTo>
                    <a:pt x="47" y="192"/>
                  </a:lnTo>
                  <a:lnTo>
                    <a:pt x="47"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2" name="Freeform 677"/>
            <p:cNvSpPr>
              <a:spLocks/>
            </p:cNvSpPr>
            <p:nvPr/>
          </p:nvSpPr>
          <p:spPr bwMode="auto">
            <a:xfrm>
              <a:off x="2920" y="2665"/>
              <a:ext cx="456" cy="354"/>
            </a:xfrm>
            <a:custGeom>
              <a:avLst/>
              <a:gdLst>
                <a:gd name="T0" fmla="*/ 105774 w 336"/>
                <a:gd name="T1" fmla="*/ 392015 h 261"/>
                <a:gd name="T2" fmla="*/ 0 w 336"/>
                <a:gd name="T3" fmla="*/ 0 h 261"/>
                <a:gd name="T4" fmla="*/ 53782 w 336"/>
                <a:gd name="T5" fmla="*/ 0 h 261"/>
                <a:gd name="T6" fmla="*/ 114201 w 336"/>
                <a:gd name="T7" fmla="*/ 256946 h 261"/>
                <a:gd name="T8" fmla="*/ 131719 w 336"/>
                <a:gd name="T9" fmla="*/ 338389 h 261"/>
                <a:gd name="T10" fmla="*/ 150038 w 336"/>
                <a:gd name="T11" fmla="*/ 264173 h 261"/>
                <a:gd name="T12" fmla="*/ 226275 w 336"/>
                <a:gd name="T13" fmla="*/ 0 h 261"/>
                <a:gd name="T14" fmla="*/ 288979 w 336"/>
                <a:gd name="T15" fmla="*/ 0 h 261"/>
                <a:gd name="T16" fmla="*/ 345869 w 336"/>
                <a:gd name="T17" fmla="*/ 199135 h 261"/>
                <a:gd name="T18" fmla="*/ 377104 w 336"/>
                <a:gd name="T19" fmla="*/ 338389 h 261"/>
                <a:gd name="T20" fmla="*/ 396385 w 336"/>
                <a:gd name="T21" fmla="*/ 251885 h 261"/>
                <a:gd name="T22" fmla="*/ 459018 w 336"/>
                <a:gd name="T23" fmla="*/ 0 h 261"/>
                <a:gd name="T24" fmla="*/ 512249 w 336"/>
                <a:gd name="T25" fmla="*/ 0 h 261"/>
                <a:gd name="T26" fmla="*/ 402468 w 336"/>
                <a:gd name="T27" fmla="*/ 392015 h 261"/>
                <a:gd name="T28" fmla="*/ 352295 w 336"/>
                <a:gd name="T29" fmla="*/ 392015 h 261"/>
                <a:gd name="T30" fmla="*/ 268156 w 336"/>
                <a:gd name="T31" fmla="*/ 93419 h 261"/>
                <a:gd name="T32" fmla="*/ 255562 w 336"/>
                <a:gd name="T33" fmla="*/ 47470 h 261"/>
                <a:gd name="T34" fmla="*/ 243984 w 336"/>
                <a:gd name="T35" fmla="*/ 93419 h 261"/>
                <a:gd name="T36" fmla="*/ 160604 w 336"/>
                <a:gd name="T37" fmla="*/ 392015 h 261"/>
                <a:gd name="T38" fmla="*/ 105774 w 336"/>
                <a:gd name="T39" fmla="*/ 392015 h 2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261"/>
                <a:gd name="T62" fmla="*/ 336 w 336"/>
                <a:gd name="T63" fmla="*/ 261 h 2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261">
                  <a:moveTo>
                    <a:pt x="69" y="261"/>
                  </a:moveTo>
                  <a:cubicBezTo>
                    <a:pt x="0" y="0"/>
                    <a:pt x="0" y="0"/>
                    <a:pt x="0" y="0"/>
                  </a:cubicBezTo>
                  <a:cubicBezTo>
                    <a:pt x="35" y="0"/>
                    <a:pt x="35" y="0"/>
                    <a:pt x="35" y="0"/>
                  </a:cubicBezTo>
                  <a:cubicBezTo>
                    <a:pt x="75" y="171"/>
                    <a:pt x="75" y="171"/>
                    <a:pt x="75" y="171"/>
                  </a:cubicBezTo>
                  <a:cubicBezTo>
                    <a:pt x="79" y="189"/>
                    <a:pt x="83" y="207"/>
                    <a:pt x="86" y="225"/>
                  </a:cubicBezTo>
                  <a:cubicBezTo>
                    <a:pt x="93" y="197"/>
                    <a:pt x="97" y="181"/>
                    <a:pt x="98" y="176"/>
                  </a:cubicBezTo>
                  <a:cubicBezTo>
                    <a:pt x="148" y="0"/>
                    <a:pt x="148" y="0"/>
                    <a:pt x="148" y="0"/>
                  </a:cubicBezTo>
                  <a:cubicBezTo>
                    <a:pt x="189" y="0"/>
                    <a:pt x="189" y="0"/>
                    <a:pt x="189" y="0"/>
                  </a:cubicBezTo>
                  <a:cubicBezTo>
                    <a:pt x="227" y="132"/>
                    <a:pt x="227" y="132"/>
                    <a:pt x="227" y="132"/>
                  </a:cubicBezTo>
                  <a:cubicBezTo>
                    <a:pt x="236" y="165"/>
                    <a:pt x="243" y="196"/>
                    <a:pt x="247" y="225"/>
                  </a:cubicBezTo>
                  <a:cubicBezTo>
                    <a:pt x="250" y="208"/>
                    <a:pt x="255" y="189"/>
                    <a:pt x="260" y="168"/>
                  </a:cubicBezTo>
                  <a:cubicBezTo>
                    <a:pt x="301" y="0"/>
                    <a:pt x="301" y="0"/>
                    <a:pt x="301" y="0"/>
                  </a:cubicBezTo>
                  <a:cubicBezTo>
                    <a:pt x="336" y="0"/>
                    <a:pt x="336" y="0"/>
                    <a:pt x="336" y="0"/>
                  </a:cubicBezTo>
                  <a:cubicBezTo>
                    <a:pt x="264" y="261"/>
                    <a:pt x="264" y="261"/>
                    <a:pt x="264" y="261"/>
                  </a:cubicBezTo>
                  <a:cubicBezTo>
                    <a:pt x="231" y="261"/>
                    <a:pt x="231" y="261"/>
                    <a:pt x="231" y="261"/>
                  </a:cubicBezTo>
                  <a:cubicBezTo>
                    <a:pt x="176" y="62"/>
                    <a:pt x="176" y="62"/>
                    <a:pt x="176" y="62"/>
                  </a:cubicBezTo>
                  <a:cubicBezTo>
                    <a:pt x="171" y="46"/>
                    <a:pt x="168" y="35"/>
                    <a:pt x="168" y="32"/>
                  </a:cubicBezTo>
                  <a:cubicBezTo>
                    <a:pt x="165" y="44"/>
                    <a:pt x="162" y="54"/>
                    <a:pt x="160" y="62"/>
                  </a:cubicBezTo>
                  <a:cubicBezTo>
                    <a:pt x="105" y="261"/>
                    <a:pt x="105" y="261"/>
                    <a:pt x="105" y="261"/>
                  </a:cubicBezTo>
                  <a:lnTo>
                    <a:pt x="69" y="26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3" name="Freeform 678"/>
            <p:cNvSpPr>
              <a:spLocks/>
            </p:cNvSpPr>
            <p:nvPr/>
          </p:nvSpPr>
          <p:spPr bwMode="auto">
            <a:xfrm>
              <a:off x="3559" y="2665"/>
              <a:ext cx="239" cy="354"/>
            </a:xfrm>
            <a:custGeom>
              <a:avLst/>
              <a:gdLst>
                <a:gd name="T0" fmla="*/ 0 w 239"/>
                <a:gd name="T1" fmla="*/ 354 h 354"/>
                <a:gd name="T2" fmla="*/ 0 w 239"/>
                <a:gd name="T3" fmla="*/ 0 h 354"/>
                <a:gd name="T4" fmla="*/ 239 w 239"/>
                <a:gd name="T5" fmla="*/ 0 h 354"/>
                <a:gd name="T6" fmla="*/ 239 w 239"/>
                <a:gd name="T7" fmla="*/ 42 h 354"/>
                <a:gd name="T8" fmla="*/ 47 w 239"/>
                <a:gd name="T9" fmla="*/ 42 h 354"/>
                <a:gd name="T10" fmla="*/ 47 w 239"/>
                <a:gd name="T11" fmla="*/ 152 h 354"/>
                <a:gd name="T12" fmla="*/ 213 w 239"/>
                <a:gd name="T13" fmla="*/ 152 h 354"/>
                <a:gd name="T14" fmla="*/ 213 w 239"/>
                <a:gd name="T15" fmla="*/ 194 h 354"/>
                <a:gd name="T16" fmla="*/ 47 w 239"/>
                <a:gd name="T17" fmla="*/ 194 h 354"/>
                <a:gd name="T18" fmla="*/ 47 w 239"/>
                <a:gd name="T19" fmla="*/ 354 h 354"/>
                <a:gd name="T20" fmla="*/ 0 w 239"/>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9"/>
                <a:gd name="T34" fmla="*/ 0 h 354"/>
                <a:gd name="T35" fmla="*/ 239 w 239"/>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9" h="354">
                  <a:moveTo>
                    <a:pt x="0" y="354"/>
                  </a:moveTo>
                  <a:lnTo>
                    <a:pt x="0" y="0"/>
                  </a:lnTo>
                  <a:lnTo>
                    <a:pt x="239" y="0"/>
                  </a:lnTo>
                  <a:lnTo>
                    <a:pt x="239" y="42"/>
                  </a:lnTo>
                  <a:lnTo>
                    <a:pt x="47" y="42"/>
                  </a:lnTo>
                  <a:lnTo>
                    <a:pt x="47" y="152"/>
                  </a:lnTo>
                  <a:lnTo>
                    <a:pt x="213" y="152"/>
                  </a:lnTo>
                  <a:lnTo>
                    <a:pt x="213" y="194"/>
                  </a:lnTo>
                  <a:lnTo>
                    <a:pt x="47" y="194"/>
                  </a:lnTo>
                  <a:lnTo>
                    <a:pt x="47"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4" name="Freeform 679"/>
            <p:cNvSpPr>
              <a:spLocks noEditPoints="1"/>
            </p:cNvSpPr>
            <p:nvPr/>
          </p:nvSpPr>
          <p:spPr bwMode="auto">
            <a:xfrm>
              <a:off x="3860" y="2665"/>
              <a:ext cx="312" cy="354"/>
            </a:xfrm>
            <a:custGeom>
              <a:avLst/>
              <a:gdLst>
                <a:gd name="T0" fmla="*/ 0 w 230"/>
                <a:gd name="T1" fmla="*/ 392015 h 261"/>
                <a:gd name="T2" fmla="*/ 0 w 230"/>
                <a:gd name="T3" fmla="*/ 0 h 261"/>
                <a:gd name="T4" fmla="*/ 174563 w 230"/>
                <a:gd name="T5" fmla="*/ 0 h 261"/>
                <a:gd name="T6" fmla="*/ 254709 w 230"/>
                <a:gd name="T7" fmla="*/ 9999 h 261"/>
                <a:gd name="T8" fmla="*/ 298581 w 230"/>
                <a:gd name="T9" fmla="*/ 47470 h 261"/>
                <a:gd name="T10" fmla="*/ 314991 w 230"/>
                <a:gd name="T11" fmla="*/ 105877 h 261"/>
                <a:gd name="T12" fmla="*/ 287583 w 230"/>
                <a:gd name="T13" fmla="*/ 177160 h 261"/>
                <a:gd name="T14" fmla="*/ 203127 w 230"/>
                <a:gd name="T15" fmla="*/ 213294 h 261"/>
                <a:gd name="T16" fmla="*/ 236017 w 230"/>
                <a:gd name="T17" fmla="*/ 233089 h 261"/>
                <a:gd name="T18" fmla="*/ 278152 w 230"/>
                <a:gd name="T19" fmla="*/ 285719 h 261"/>
                <a:gd name="T20" fmla="*/ 346871 w 230"/>
                <a:gd name="T21" fmla="*/ 392015 h 261"/>
                <a:gd name="T22" fmla="*/ 282490 w 230"/>
                <a:gd name="T23" fmla="*/ 392015 h 261"/>
                <a:gd name="T24" fmla="*/ 228571 w 230"/>
                <a:gd name="T25" fmla="*/ 311311 h 261"/>
                <a:gd name="T26" fmla="*/ 190750 w 230"/>
                <a:gd name="T27" fmla="*/ 256946 h 261"/>
                <a:gd name="T28" fmla="*/ 165600 w 230"/>
                <a:gd name="T29" fmla="*/ 230084 h 261"/>
                <a:gd name="T30" fmla="*/ 142440 w 230"/>
                <a:gd name="T31" fmla="*/ 219526 h 261"/>
                <a:gd name="T32" fmla="*/ 113168 w 230"/>
                <a:gd name="T33" fmla="*/ 217890 h 261"/>
                <a:gd name="T34" fmla="*/ 50878 w 230"/>
                <a:gd name="T35" fmla="*/ 217890 h 261"/>
                <a:gd name="T36" fmla="*/ 50878 w 230"/>
                <a:gd name="T37" fmla="*/ 392015 h 261"/>
                <a:gd name="T38" fmla="*/ 0 w 230"/>
                <a:gd name="T39" fmla="*/ 392015 h 261"/>
                <a:gd name="T40" fmla="*/ 50878 w 230"/>
                <a:gd name="T41" fmla="*/ 173463 h 261"/>
                <a:gd name="T42" fmla="*/ 164747 w 230"/>
                <a:gd name="T43" fmla="*/ 173463 h 261"/>
                <a:gd name="T44" fmla="*/ 220108 w 230"/>
                <a:gd name="T45" fmla="*/ 165264 h 261"/>
                <a:gd name="T46" fmla="*/ 250144 w 230"/>
                <a:gd name="T47" fmla="*/ 142393 h 261"/>
                <a:gd name="T48" fmla="*/ 261158 w 230"/>
                <a:gd name="T49" fmla="*/ 105877 h 261"/>
                <a:gd name="T50" fmla="*/ 241084 w 230"/>
                <a:gd name="T51" fmla="*/ 62248 h 261"/>
                <a:gd name="T52" fmla="*/ 176957 w 230"/>
                <a:gd name="T53" fmla="*/ 43398 h 261"/>
                <a:gd name="T54" fmla="*/ 50878 w 230"/>
                <a:gd name="T55" fmla="*/ 43398 h 261"/>
                <a:gd name="T56" fmla="*/ 50878 w 230"/>
                <a:gd name="T57" fmla="*/ 173463 h 2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0"/>
                <a:gd name="T88" fmla="*/ 0 h 261"/>
                <a:gd name="T89" fmla="*/ 230 w 230"/>
                <a:gd name="T90" fmla="*/ 261 h 2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0" h="261">
                  <a:moveTo>
                    <a:pt x="0" y="261"/>
                  </a:moveTo>
                  <a:cubicBezTo>
                    <a:pt x="0" y="0"/>
                    <a:pt x="0" y="0"/>
                    <a:pt x="0" y="0"/>
                  </a:cubicBezTo>
                  <a:cubicBezTo>
                    <a:pt x="116" y="0"/>
                    <a:pt x="116" y="0"/>
                    <a:pt x="116" y="0"/>
                  </a:cubicBezTo>
                  <a:cubicBezTo>
                    <a:pt x="139" y="0"/>
                    <a:pt x="157" y="2"/>
                    <a:pt x="169" y="7"/>
                  </a:cubicBezTo>
                  <a:cubicBezTo>
                    <a:pt x="181" y="12"/>
                    <a:pt x="191" y="20"/>
                    <a:pt x="198" y="32"/>
                  </a:cubicBezTo>
                  <a:cubicBezTo>
                    <a:pt x="205" y="44"/>
                    <a:pt x="209" y="57"/>
                    <a:pt x="209" y="71"/>
                  </a:cubicBezTo>
                  <a:cubicBezTo>
                    <a:pt x="209" y="90"/>
                    <a:pt x="203" y="105"/>
                    <a:pt x="191" y="118"/>
                  </a:cubicBezTo>
                  <a:cubicBezTo>
                    <a:pt x="179" y="131"/>
                    <a:pt x="160" y="139"/>
                    <a:pt x="135" y="142"/>
                  </a:cubicBezTo>
                  <a:cubicBezTo>
                    <a:pt x="144" y="147"/>
                    <a:pt x="151" y="151"/>
                    <a:pt x="156" y="155"/>
                  </a:cubicBezTo>
                  <a:cubicBezTo>
                    <a:pt x="166" y="165"/>
                    <a:pt x="176" y="176"/>
                    <a:pt x="185" y="190"/>
                  </a:cubicBezTo>
                  <a:cubicBezTo>
                    <a:pt x="230" y="261"/>
                    <a:pt x="230" y="261"/>
                    <a:pt x="230" y="261"/>
                  </a:cubicBezTo>
                  <a:cubicBezTo>
                    <a:pt x="187" y="261"/>
                    <a:pt x="187" y="261"/>
                    <a:pt x="187" y="261"/>
                  </a:cubicBezTo>
                  <a:cubicBezTo>
                    <a:pt x="152" y="207"/>
                    <a:pt x="152" y="207"/>
                    <a:pt x="152" y="207"/>
                  </a:cubicBezTo>
                  <a:cubicBezTo>
                    <a:pt x="142" y="191"/>
                    <a:pt x="134" y="179"/>
                    <a:pt x="127" y="171"/>
                  </a:cubicBezTo>
                  <a:cubicBezTo>
                    <a:pt x="121" y="163"/>
                    <a:pt x="115" y="157"/>
                    <a:pt x="110" y="153"/>
                  </a:cubicBezTo>
                  <a:cubicBezTo>
                    <a:pt x="104" y="150"/>
                    <a:pt x="99" y="148"/>
                    <a:pt x="94" y="146"/>
                  </a:cubicBezTo>
                  <a:cubicBezTo>
                    <a:pt x="90" y="146"/>
                    <a:pt x="83" y="145"/>
                    <a:pt x="75" y="145"/>
                  </a:cubicBezTo>
                  <a:cubicBezTo>
                    <a:pt x="34" y="145"/>
                    <a:pt x="34" y="145"/>
                    <a:pt x="34" y="145"/>
                  </a:cubicBezTo>
                  <a:cubicBezTo>
                    <a:pt x="34" y="261"/>
                    <a:pt x="34" y="261"/>
                    <a:pt x="34" y="261"/>
                  </a:cubicBezTo>
                  <a:lnTo>
                    <a:pt x="0" y="261"/>
                  </a:lnTo>
                  <a:close/>
                  <a:moveTo>
                    <a:pt x="34" y="115"/>
                  </a:moveTo>
                  <a:cubicBezTo>
                    <a:pt x="109" y="115"/>
                    <a:pt x="109" y="115"/>
                    <a:pt x="109" y="115"/>
                  </a:cubicBezTo>
                  <a:cubicBezTo>
                    <a:pt x="125" y="115"/>
                    <a:pt x="137" y="114"/>
                    <a:pt x="146" y="110"/>
                  </a:cubicBezTo>
                  <a:cubicBezTo>
                    <a:pt x="155" y="107"/>
                    <a:pt x="161" y="102"/>
                    <a:pt x="166" y="95"/>
                  </a:cubicBezTo>
                  <a:cubicBezTo>
                    <a:pt x="171" y="87"/>
                    <a:pt x="173" y="80"/>
                    <a:pt x="173" y="71"/>
                  </a:cubicBezTo>
                  <a:cubicBezTo>
                    <a:pt x="173" y="59"/>
                    <a:pt x="169" y="49"/>
                    <a:pt x="160" y="41"/>
                  </a:cubicBezTo>
                  <a:cubicBezTo>
                    <a:pt x="151" y="33"/>
                    <a:pt x="136" y="29"/>
                    <a:pt x="117" y="29"/>
                  </a:cubicBezTo>
                  <a:cubicBezTo>
                    <a:pt x="34" y="29"/>
                    <a:pt x="34" y="29"/>
                    <a:pt x="34" y="29"/>
                  </a:cubicBezTo>
                  <a:lnTo>
                    <a:pt x="34" y="1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5" name="Freeform 680"/>
            <p:cNvSpPr>
              <a:spLocks noEditPoints="1"/>
            </p:cNvSpPr>
            <p:nvPr/>
          </p:nvSpPr>
          <p:spPr bwMode="auto">
            <a:xfrm>
              <a:off x="4202" y="2659"/>
              <a:ext cx="339" cy="367"/>
            </a:xfrm>
            <a:custGeom>
              <a:avLst/>
              <a:gdLst>
                <a:gd name="T0" fmla="*/ 0 w 250"/>
                <a:gd name="T1" fmla="*/ 200898 h 271"/>
                <a:gd name="T2" fmla="*/ 52121 w 250"/>
                <a:gd name="T3" fmla="*/ 53810 h 271"/>
                <a:gd name="T4" fmla="*/ 187513 w 250"/>
                <a:gd name="T5" fmla="*/ 0 h 271"/>
                <a:gd name="T6" fmla="*/ 285263 w 250"/>
                <a:gd name="T7" fmla="*/ 26347 h 271"/>
                <a:gd name="T8" fmla="*/ 351534 w 250"/>
                <a:gd name="T9" fmla="*/ 95809 h 271"/>
                <a:gd name="T10" fmla="*/ 373730 w 250"/>
                <a:gd name="T11" fmla="*/ 196562 h 271"/>
                <a:gd name="T12" fmla="*/ 349463 w 250"/>
                <a:gd name="T13" fmla="*/ 299037 h 271"/>
                <a:gd name="T14" fmla="*/ 282070 w 250"/>
                <a:gd name="T15" fmla="*/ 367888 h 271"/>
                <a:gd name="T16" fmla="*/ 187513 w 250"/>
                <a:gd name="T17" fmla="*/ 392272 h 271"/>
                <a:gd name="T18" fmla="*/ 87090 w 250"/>
                <a:gd name="T19" fmla="*/ 367034 h 271"/>
                <a:gd name="T20" fmla="*/ 22244 w 250"/>
                <a:gd name="T21" fmla="*/ 295050 h 271"/>
                <a:gd name="T22" fmla="*/ 0 w 250"/>
                <a:gd name="T23" fmla="*/ 200898 h 271"/>
                <a:gd name="T24" fmla="*/ 53299 w 250"/>
                <a:gd name="T25" fmla="*/ 200898 h 271"/>
                <a:gd name="T26" fmla="*/ 91664 w 250"/>
                <a:gd name="T27" fmla="*/ 309883 h 271"/>
                <a:gd name="T28" fmla="*/ 187513 w 250"/>
                <a:gd name="T29" fmla="*/ 347850 h 271"/>
                <a:gd name="T30" fmla="*/ 282070 w 250"/>
                <a:gd name="T31" fmla="*/ 309883 h 271"/>
                <a:gd name="T32" fmla="*/ 319357 w 250"/>
                <a:gd name="T33" fmla="*/ 196562 h 271"/>
                <a:gd name="T34" fmla="*/ 305607 w 250"/>
                <a:gd name="T35" fmla="*/ 115482 h 271"/>
                <a:gd name="T36" fmla="*/ 255965 w 250"/>
                <a:gd name="T37" fmla="*/ 62203 h 271"/>
                <a:gd name="T38" fmla="*/ 188583 w 250"/>
                <a:gd name="T39" fmla="*/ 44105 h 271"/>
                <a:gd name="T40" fmla="*/ 92608 w 250"/>
                <a:gd name="T41" fmla="*/ 78828 h 271"/>
                <a:gd name="T42" fmla="*/ 53299 w 250"/>
                <a:gd name="T43" fmla="*/ 200898 h 2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0"/>
                <a:gd name="T67" fmla="*/ 0 h 271"/>
                <a:gd name="T68" fmla="*/ 250 w 250"/>
                <a:gd name="T69" fmla="*/ 271 h 2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0" h="271">
                  <a:moveTo>
                    <a:pt x="0" y="139"/>
                  </a:moveTo>
                  <a:cubicBezTo>
                    <a:pt x="0" y="96"/>
                    <a:pt x="12" y="62"/>
                    <a:pt x="35" y="37"/>
                  </a:cubicBezTo>
                  <a:cubicBezTo>
                    <a:pt x="59" y="13"/>
                    <a:pt x="89" y="0"/>
                    <a:pt x="125" y="0"/>
                  </a:cubicBezTo>
                  <a:cubicBezTo>
                    <a:pt x="150" y="0"/>
                    <a:pt x="171" y="6"/>
                    <a:pt x="191" y="18"/>
                  </a:cubicBezTo>
                  <a:cubicBezTo>
                    <a:pt x="210" y="29"/>
                    <a:pt x="225" y="45"/>
                    <a:pt x="235" y="66"/>
                  </a:cubicBezTo>
                  <a:cubicBezTo>
                    <a:pt x="245" y="86"/>
                    <a:pt x="250" y="110"/>
                    <a:pt x="250" y="136"/>
                  </a:cubicBezTo>
                  <a:cubicBezTo>
                    <a:pt x="250" y="162"/>
                    <a:pt x="245" y="186"/>
                    <a:pt x="234" y="207"/>
                  </a:cubicBezTo>
                  <a:cubicBezTo>
                    <a:pt x="223" y="228"/>
                    <a:pt x="208" y="244"/>
                    <a:pt x="189" y="254"/>
                  </a:cubicBezTo>
                  <a:cubicBezTo>
                    <a:pt x="169" y="265"/>
                    <a:pt x="148" y="271"/>
                    <a:pt x="125" y="271"/>
                  </a:cubicBezTo>
                  <a:cubicBezTo>
                    <a:pt x="101" y="271"/>
                    <a:pt x="79" y="265"/>
                    <a:pt x="59" y="253"/>
                  </a:cubicBezTo>
                  <a:cubicBezTo>
                    <a:pt x="40" y="241"/>
                    <a:pt x="25" y="225"/>
                    <a:pt x="15" y="204"/>
                  </a:cubicBezTo>
                  <a:cubicBezTo>
                    <a:pt x="5" y="184"/>
                    <a:pt x="0" y="162"/>
                    <a:pt x="0" y="139"/>
                  </a:cubicBezTo>
                  <a:close/>
                  <a:moveTo>
                    <a:pt x="36" y="139"/>
                  </a:moveTo>
                  <a:cubicBezTo>
                    <a:pt x="36" y="171"/>
                    <a:pt x="44" y="196"/>
                    <a:pt x="61" y="214"/>
                  </a:cubicBezTo>
                  <a:cubicBezTo>
                    <a:pt x="78" y="232"/>
                    <a:pt x="100" y="241"/>
                    <a:pt x="125" y="241"/>
                  </a:cubicBezTo>
                  <a:cubicBezTo>
                    <a:pt x="151" y="241"/>
                    <a:pt x="172" y="232"/>
                    <a:pt x="189" y="214"/>
                  </a:cubicBezTo>
                  <a:cubicBezTo>
                    <a:pt x="206" y="195"/>
                    <a:pt x="214" y="169"/>
                    <a:pt x="214" y="136"/>
                  </a:cubicBezTo>
                  <a:cubicBezTo>
                    <a:pt x="214" y="114"/>
                    <a:pt x="211" y="96"/>
                    <a:pt x="204" y="80"/>
                  </a:cubicBezTo>
                  <a:cubicBezTo>
                    <a:pt x="197" y="64"/>
                    <a:pt x="186" y="52"/>
                    <a:pt x="172" y="43"/>
                  </a:cubicBezTo>
                  <a:cubicBezTo>
                    <a:pt x="158" y="34"/>
                    <a:pt x="143" y="30"/>
                    <a:pt x="126" y="30"/>
                  </a:cubicBezTo>
                  <a:cubicBezTo>
                    <a:pt x="101" y="30"/>
                    <a:pt x="80" y="39"/>
                    <a:pt x="62" y="55"/>
                  </a:cubicBezTo>
                  <a:cubicBezTo>
                    <a:pt x="45" y="72"/>
                    <a:pt x="36" y="100"/>
                    <a:pt x="36" y="139"/>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6" name="Freeform 681"/>
            <p:cNvSpPr>
              <a:spLocks/>
            </p:cNvSpPr>
            <p:nvPr/>
          </p:nvSpPr>
          <p:spPr bwMode="auto">
            <a:xfrm>
              <a:off x="4601" y="2665"/>
              <a:ext cx="279" cy="354"/>
            </a:xfrm>
            <a:custGeom>
              <a:avLst/>
              <a:gdLst>
                <a:gd name="T0" fmla="*/ 0 w 279"/>
                <a:gd name="T1" fmla="*/ 354 h 354"/>
                <a:gd name="T2" fmla="*/ 0 w 279"/>
                <a:gd name="T3" fmla="*/ 0 h 354"/>
                <a:gd name="T4" fmla="*/ 48 w 279"/>
                <a:gd name="T5" fmla="*/ 0 h 354"/>
                <a:gd name="T6" fmla="*/ 234 w 279"/>
                <a:gd name="T7" fmla="*/ 278 h 354"/>
                <a:gd name="T8" fmla="*/ 234 w 279"/>
                <a:gd name="T9" fmla="*/ 0 h 354"/>
                <a:gd name="T10" fmla="*/ 279 w 279"/>
                <a:gd name="T11" fmla="*/ 0 h 354"/>
                <a:gd name="T12" fmla="*/ 279 w 279"/>
                <a:gd name="T13" fmla="*/ 354 h 354"/>
                <a:gd name="T14" fmla="*/ 232 w 279"/>
                <a:gd name="T15" fmla="*/ 354 h 354"/>
                <a:gd name="T16" fmla="*/ 44 w 279"/>
                <a:gd name="T17" fmla="*/ 76 h 354"/>
                <a:gd name="T18" fmla="*/ 44 w 279"/>
                <a:gd name="T19" fmla="*/ 354 h 354"/>
                <a:gd name="T20" fmla="*/ 0 w 279"/>
                <a:gd name="T21" fmla="*/ 354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
                <a:gd name="T34" fmla="*/ 0 h 354"/>
                <a:gd name="T35" fmla="*/ 279 w 279"/>
                <a:gd name="T36" fmla="*/ 354 h 3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 h="354">
                  <a:moveTo>
                    <a:pt x="0" y="354"/>
                  </a:moveTo>
                  <a:lnTo>
                    <a:pt x="0" y="0"/>
                  </a:lnTo>
                  <a:lnTo>
                    <a:pt x="48" y="0"/>
                  </a:lnTo>
                  <a:lnTo>
                    <a:pt x="234" y="278"/>
                  </a:lnTo>
                  <a:lnTo>
                    <a:pt x="234" y="0"/>
                  </a:lnTo>
                  <a:lnTo>
                    <a:pt x="279" y="0"/>
                  </a:lnTo>
                  <a:lnTo>
                    <a:pt x="279" y="354"/>
                  </a:lnTo>
                  <a:lnTo>
                    <a:pt x="232" y="354"/>
                  </a:lnTo>
                  <a:lnTo>
                    <a:pt x="44" y="76"/>
                  </a:lnTo>
                  <a:lnTo>
                    <a:pt x="4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7" name="Freeform 682"/>
            <p:cNvSpPr>
              <a:spLocks/>
            </p:cNvSpPr>
            <p:nvPr/>
          </p:nvSpPr>
          <p:spPr bwMode="auto">
            <a:xfrm>
              <a:off x="4933" y="2665"/>
              <a:ext cx="281" cy="354"/>
            </a:xfrm>
            <a:custGeom>
              <a:avLst/>
              <a:gdLst>
                <a:gd name="T0" fmla="*/ 117 w 281"/>
                <a:gd name="T1" fmla="*/ 354 h 354"/>
                <a:gd name="T2" fmla="*/ 117 w 281"/>
                <a:gd name="T3" fmla="*/ 42 h 354"/>
                <a:gd name="T4" fmla="*/ 0 w 281"/>
                <a:gd name="T5" fmla="*/ 42 h 354"/>
                <a:gd name="T6" fmla="*/ 0 w 281"/>
                <a:gd name="T7" fmla="*/ 0 h 354"/>
                <a:gd name="T8" fmla="*/ 281 w 281"/>
                <a:gd name="T9" fmla="*/ 0 h 354"/>
                <a:gd name="T10" fmla="*/ 281 w 281"/>
                <a:gd name="T11" fmla="*/ 42 h 354"/>
                <a:gd name="T12" fmla="*/ 163 w 281"/>
                <a:gd name="T13" fmla="*/ 42 h 354"/>
                <a:gd name="T14" fmla="*/ 163 w 281"/>
                <a:gd name="T15" fmla="*/ 354 h 354"/>
                <a:gd name="T16" fmla="*/ 117 w 281"/>
                <a:gd name="T17" fmla="*/ 354 h 3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354"/>
                <a:gd name="T29" fmla="*/ 281 w 281"/>
                <a:gd name="T30" fmla="*/ 354 h 3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354">
                  <a:moveTo>
                    <a:pt x="117" y="354"/>
                  </a:moveTo>
                  <a:lnTo>
                    <a:pt x="117" y="42"/>
                  </a:lnTo>
                  <a:lnTo>
                    <a:pt x="0" y="42"/>
                  </a:lnTo>
                  <a:lnTo>
                    <a:pt x="0" y="0"/>
                  </a:lnTo>
                  <a:lnTo>
                    <a:pt x="281" y="0"/>
                  </a:lnTo>
                  <a:lnTo>
                    <a:pt x="281" y="42"/>
                  </a:lnTo>
                  <a:lnTo>
                    <a:pt x="163" y="42"/>
                  </a:lnTo>
                  <a:lnTo>
                    <a:pt x="163" y="354"/>
                  </a:lnTo>
                  <a:lnTo>
                    <a:pt x="117"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8" name="Rectangle 683"/>
            <p:cNvSpPr>
              <a:spLocks noChangeArrowheads="1"/>
            </p:cNvSpPr>
            <p:nvPr/>
          </p:nvSpPr>
          <p:spPr bwMode="auto">
            <a:xfrm>
              <a:off x="5269" y="2665"/>
              <a:ext cx="47" cy="354"/>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89" name="Freeform 684"/>
            <p:cNvSpPr>
              <a:spLocks/>
            </p:cNvSpPr>
            <p:nvPr/>
          </p:nvSpPr>
          <p:spPr bwMode="auto">
            <a:xfrm>
              <a:off x="5400" y="2665"/>
              <a:ext cx="264" cy="354"/>
            </a:xfrm>
            <a:custGeom>
              <a:avLst/>
              <a:gdLst>
                <a:gd name="T0" fmla="*/ 0 w 264"/>
                <a:gd name="T1" fmla="*/ 354 h 354"/>
                <a:gd name="T2" fmla="*/ 0 w 264"/>
                <a:gd name="T3" fmla="*/ 0 h 354"/>
                <a:gd name="T4" fmla="*/ 256 w 264"/>
                <a:gd name="T5" fmla="*/ 0 h 354"/>
                <a:gd name="T6" fmla="*/ 256 w 264"/>
                <a:gd name="T7" fmla="*/ 42 h 354"/>
                <a:gd name="T8" fmla="*/ 47 w 264"/>
                <a:gd name="T9" fmla="*/ 42 h 354"/>
                <a:gd name="T10" fmla="*/ 47 w 264"/>
                <a:gd name="T11" fmla="*/ 151 h 354"/>
                <a:gd name="T12" fmla="*/ 242 w 264"/>
                <a:gd name="T13" fmla="*/ 151 h 354"/>
                <a:gd name="T14" fmla="*/ 242 w 264"/>
                <a:gd name="T15" fmla="*/ 192 h 354"/>
                <a:gd name="T16" fmla="*/ 47 w 264"/>
                <a:gd name="T17" fmla="*/ 192 h 354"/>
                <a:gd name="T18" fmla="*/ 47 w 264"/>
                <a:gd name="T19" fmla="*/ 312 h 354"/>
                <a:gd name="T20" fmla="*/ 264 w 264"/>
                <a:gd name="T21" fmla="*/ 312 h 354"/>
                <a:gd name="T22" fmla="*/ 264 w 264"/>
                <a:gd name="T23" fmla="*/ 354 h 354"/>
                <a:gd name="T24" fmla="*/ 0 w 264"/>
                <a:gd name="T25" fmla="*/ 354 h 3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4"/>
                <a:gd name="T40" fmla="*/ 0 h 354"/>
                <a:gd name="T41" fmla="*/ 264 w 264"/>
                <a:gd name="T42" fmla="*/ 354 h 3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4" h="354">
                  <a:moveTo>
                    <a:pt x="0" y="354"/>
                  </a:moveTo>
                  <a:lnTo>
                    <a:pt x="0" y="0"/>
                  </a:lnTo>
                  <a:lnTo>
                    <a:pt x="256" y="0"/>
                  </a:lnTo>
                  <a:lnTo>
                    <a:pt x="256" y="42"/>
                  </a:lnTo>
                  <a:lnTo>
                    <a:pt x="47" y="42"/>
                  </a:lnTo>
                  <a:lnTo>
                    <a:pt x="47" y="151"/>
                  </a:lnTo>
                  <a:lnTo>
                    <a:pt x="242" y="151"/>
                  </a:lnTo>
                  <a:lnTo>
                    <a:pt x="242" y="192"/>
                  </a:lnTo>
                  <a:lnTo>
                    <a:pt x="47" y="192"/>
                  </a:lnTo>
                  <a:lnTo>
                    <a:pt x="47" y="312"/>
                  </a:lnTo>
                  <a:lnTo>
                    <a:pt x="264" y="312"/>
                  </a:lnTo>
                  <a:lnTo>
                    <a:pt x="264" y="354"/>
                  </a:lnTo>
                  <a:lnTo>
                    <a:pt x="0" y="354"/>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90" name="Freeform 685"/>
            <p:cNvSpPr>
              <a:spLocks noEditPoints="1"/>
            </p:cNvSpPr>
            <p:nvPr/>
          </p:nvSpPr>
          <p:spPr bwMode="auto">
            <a:xfrm>
              <a:off x="5729" y="2665"/>
              <a:ext cx="314" cy="354"/>
            </a:xfrm>
            <a:custGeom>
              <a:avLst/>
              <a:gdLst>
                <a:gd name="T0" fmla="*/ 0 w 231"/>
                <a:gd name="T1" fmla="*/ 392015 h 261"/>
                <a:gd name="T2" fmla="*/ 0 w 231"/>
                <a:gd name="T3" fmla="*/ 0 h 261"/>
                <a:gd name="T4" fmla="*/ 184398 w 231"/>
                <a:gd name="T5" fmla="*/ 0 h 261"/>
                <a:gd name="T6" fmla="*/ 268137 w 231"/>
                <a:gd name="T7" fmla="*/ 9999 h 261"/>
                <a:gd name="T8" fmla="*/ 313947 w 231"/>
                <a:gd name="T9" fmla="*/ 47470 h 261"/>
                <a:gd name="T10" fmla="*/ 331339 w 231"/>
                <a:gd name="T11" fmla="*/ 105877 h 261"/>
                <a:gd name="T12" fmla="*/ 302269 w 231"/>
                <a:gd name="T13" fmla="*/ 177160 h 261"/>
                <a:gd name="T14" fmla="*/ 215310 w 231"/>
                <a:gd name="T15" fmla="*/ 213294 h 261"/>
                <a:gd name="T16" fmla="*/ 246173 w 231"/>
                <a:gd name="T17" fmla="*/ 233089 h 261"/>
                <a:gd name="T18" fmla="*/ 292672 w 231"/>
                <a:gd name="T19" fmla="*/ 285719 h 261"/>
                <a:gd name="T20" fmla="*/ 365495 w 231"/>
                <a:gd name="T21" fmla="*/ 392015 h 261"/>
                <a:gd name="T22" fmla="*/ 296019 w 231"/>
                <a:gd name="T23" fmla="*/ 392015 h 261"/>
                <a:gd name="T24" fmla="*/ 240418 w 231"/>
                <a:gd name="T25" fmla="*/ 311311 h 261"/>
                <a:gd name="T26" fmla="*/ 203091 w 231"/>
                <a:gd name="T27" fmla="*/ 256946 h 261"/>
                <a:gd name="T28" fmla="*/ 174740 w 231"/>
                <a:gd name="T29" fmla="*/ 230084 h 261"/>
                <a:gd name="T30" fmla="*/ 149408 w 231"/>
                <a:gd name="T31" fmla="*/ 219526 h 261"/>
                <a:gd name="T32" fmla="*/ 118802 w 231"/>
                <a:gd name="T33" fmla="*/ 217890 h 261"/>
                <a:gd name="T34" fmla="*/ 55863 w 231"/>
                <a:gd name="T35" fmla="*/ 217890 h 261"/>
                <a:gd name="T36" fmla="*/ 55863 w 231"/>
                <a:gd name="T37" fmla="*/ 392015 h 261"/>
                <a:gd name="T38" fmla="*/ 0 w 231"/>
                <a:gd name="T39" fmla="*/ 392015 h 261"/>
                <a:gd name="T40" fmla="*/ 55863 w 231"/>
                <a:gd name="T41" fmla="*/ 173463 h 261"/>
                <a:gd name="T42" fmla="*/ 171965 w 231"/>
                <a:gd name="T43" fmla="*/ 173463 h 261"/>
                <a:gd name="T44" fmla="*/ 230961 w 231"/>
                <a:gd name="T45" fmla="*/ 165264 h 261"/>
                <a:gd name="T46" fmla="*/ 264801 w 231"/>
                <a:gd name="T47" fmla="*/ 142393 h 261"/>
                <a:gd name="T48" fmla="*/ 273660 w 231"/>
                <a:gd name="T49" fmla="*/ 105877 h 261"/>
                <a:gd name="T50" fmla="*/ 252890 w 231"/>
                <a:gd name="T51" fmla="*/ 62248 h 261"/>
                <a:gd name="T52" fmla="*/ 186043 w 231"/>
                <a:gd name="T53" fmla="*/ 43398 h 261"/>
                <a:gd name="T54" fmla="*/ 55863 w 231"/>
                <a:gd name="T55" fmla="*/ 43398 h 261"/>
                <a:gd name="T56" fmla="*/ 55863 w 231"/>
                <a:gd name="T57" fmla="*/ 173463 h 26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1"/>
                <a:gd name="T88" fmla="*/ 0 h 261"/>
                <a:gd name="T89" fmla="*/ 231 w 231"/>
                <a:gd name="T90" fmla="*/ 261 h 26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1" h="261">
                  <a:moveTo>
                    <a:pt x="0" y="261"/>
                  </a:moveTo>
                  <a:cubicBezTo>
                    <a:pt x="0" y="0"/>
                    <a:pt x="0" y="0"/>
                    <a:pt x="0" y="0"/>
                  </a:cubicBezTo>
                  <a:cubicBezTo>
                    <a:pt x="116" y="0"/>
                    <a:pt x="116" y="0"/>
                    <a:pt x="116" y="0"/>
                  </a:cubicBezTo>
                  <a:cubicBezTo>
                    <a:pt x="139" y="0"/>
                    <a:pt x="157" y="2"/>
                    <a:pt x="169" y="7"/>
                  </a:cubicBezTo>
                  <a:cubicBezTo>
                    <a:pt x="181" y="12"/>
                    <a:pt x="191" y="20"/>
                    <a:pt x="198" y="32"/>
                  </a:cubicBezTo>
                  <a:cubicBezTo>
                    <a:pt x="206" y="44"/>
                    <a:pt x="209" y="57"/>
                    <a:pt x="209" y="71"/>
                  </a:cubicBezTo>
                  <a:cubicBezTo>
                    <a:pt x="209" y="90"/>
                    <a:pt x="203" y="105"/>
                    <a:pt x="191" y="118"/>
                  </a:cubicBezTo>
                  <a:cubicBezTo>
                    <a:pt x="179" y="131"/>
                    <a:pt x="161" y="139"/>
                    <a:pt x="136" y="142"/>
                  </a:cubicBezTo>
                  <a:cubicBezTo>
                    <a:pt x="145" y="147"/>
                    <a:pt x="152" y="151"/>
                    <a:pt x="156" y="155"/>
                  </a:cubicBezTo>
                  <a:cubicBezTo>
                    <a:pt x="166" y="165"/>
                    <a:pt x="176" y="176"/>
                    <a:pt x="185" y="190"/>
                  </a:cubicBezTo>
                  <a:cubicBezTo>
                    <a:pt x="231" y="261"/>
                    <a:pt x="231" y="261"/>
                    <a:pt x="231" y="261"/>
                  </a:cubicBezTo>
                  <a:cubicBezTo>
                    <a:pt x="187" y="261"/>
                    <a:pt x="187" y="261"/>
                    <a:pt x="187" y="261"/>
                  </a:cubicBezTo>
                  <a:cubicBezTo>
                    <a:pt x="152" y="207"/>
                    <a:pt x="152" y="207"/>
                    <a:pt x="152" y="207"/>
                  </a:cubicBezTo>
                  <a:cubicBezTo>
                    <a:pt x="142" y="191"/>
                    <a:pt x="134" y="179"/>
                    <a:pt x="128" y="171"/>
                  </a:cubicBezTo>
                  <a:cubicBezTo>
                    <a:pt x="121" y="163"/>
                    <a:pt x="115" y="157"/>
                    <a:pt x="110" y="153"/>
                  </a:cubicBezTo>
                  <a:cubicBezTo>
                    <a:pt x="105" y="150"/>
                    <a:pt x="100" y="148"/>
                    <a:pt x="94" y="146"/>
                  </a:cubicBezTo>
                  <a:cubicBezTo>
                    <a:pt x="90" y="146"/>
                    <a:pt x="84" y="145"/>
                    <a:pt x="75" y="145"/>
                  </a:cubicBezTo>
                  <a:cubicBezTo>
                    <a:pt x="35" y="145"/>
                    <a:pt x="35" y="145"/>
                    <a:pt x="35" y="145"/>
                  </a:cubicBezTo>
                  <a:cubicBezTo>
                    <a:pt x="35" y="261"/>
                    <a:pt x="35" y="261"/>
                    <a:pt x="35" y="261"/>
                  </a:cubicBezTo>
                  <a:lnTo>
                    <a:pt x="0" y="261"/>
                  </a:lnTo>
                  <a:close/>
                  <a:moveTo>
                    <a:pt x="35" y="115"/>
                  </a:moveTo>
                  <a:cubicBezTo>
                    <a:pt x="109" y="115"/>
                    <a:pt x="109" y="115"/>
                    <a:pt x="109" y="115"/>
                  </a:cubicBezTo>
                  <a:cubicBezTo>
                    <a:pt x="125" y="115"/>
                    <a:pt x="137" y="114"/>
                    <a:pt x="146" y="110"/>
                  </a:cubicBezTo>
                  <a:cubicBezTo>
                    <a:pt x="155" y="107"/>
                    <a:pt x="162" y="102"/>
                    <a:pt x="167" y="95"/>
                  </a:cubicBezTo>
                  <a:cubicBezTo>
                    <a:pt x="171" y="87"/>
                    <a:pt x="173" y="80"/>
                    <a:pt x="173" y="71"/>
                  </a:cubicBezTo>
                  <a:cubicBezTo>
                    <a:pt x="173" y="59"/>
                    <a:pt x="169" y="49"/>
                    <a:pt x="160" y="41"/>
                  </a:cubicBezTo>
                  <a:cubicBezTo>
                    <a:pt x="151" y="33"/>
                    <a:pt x="137" y="29"/>
                    <a:pt x="118" y="29"/>
                  </a:cubicBezTo>
                  <a:cubicBezTo>
                    <a:pt x="35" y="29"/>
                    <a:pt x="35" y="29"/>
                    <a:pt x="35" y="29"/>
                  </a:cubicBezTo>
                  <a:lnTo>
                    <a:pt x="35" y="11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grpSp>
        <p:nvGrpSpPr>
          <p:cNvPr id="8195" name="Group 686"/>
          <p:cNvGrpSpPr>
            <a:grpSpLocks/>
          </p:cNvGrpSpPr>
          <p:nvPr/>
        </p:nvGrpSpPr>
        <p:grpSpPr bwMode="auto">
          <a:xfrm>
            <a:off x="8102363" y="2721772"/>
            <a:ext cx="795233" cy="79772"/>
            <a:chOff x="4907" y="1"/>
            <a:chExt cx="4700" cy="470"/>
          </a:xfrm>
        </p:grpSpPr>
        <p:sp>
          <p:nvSpPr>
            <p:cNvPr id="8269" name="Freeform 687"/>
            <p:cNvSpPr>
              <a:spLocks/>
            </p:cNvSpPr>
            <p:nvPr/>
          </p:nvSpPr>
          <p:spPr bwMode="auto">
            <a:xfrm>
              <a:off x="4907" y="8"/>
              <a:ext cx="360" cy="455"/>
            </a:xfrm>
            <a:custGeom>
              <a:avLst/>
              <a:gdLst>
                <a:gd name="T0" fmla="*/ 149 w 360"/>
                <a:gd name="T1" fmla="*/ 455 h 455"/>
                <a:gd name="T2" fmla="*/ 149 w 360"/>
                <a:gd name="T3" fmla="*/ 54 h 455"/>
                <a:gd name="T4" fmla="*/ 0 w 360"/>
                <a:gd name="T5" fmla="*/ 54 h 455"/>
                <a:gd name="T6" fmla="*/ 0 w 360"/>
                <a:gd name="T7" fmla="*/ 0 h 455"/>
                <a:gd name="T8" fmla="*/ 360 w 360"/>
                <a:gd name="T9" fmla="*/ 0 h 455"/>
                <a:gd name="T10" fmla="*/ 360 w 360"/>
                <a:gd name="T11" fmla="*/ 54 h 455"/>
                <a:gd name="T12" fmla="*/ 210 w 360"/>
                <a:gd name="T13" fmla="*/ 54 h 455"/>
                <a:gd name="T14" fmla="*/ 210 w 360"/>
                <a:gd name="T15" fmla="*/ 455 h 455"/>
                <a:gd name="T16" fmla="*/ 149 w 360"/>
                <a:gd name="T17" fmla="*/ 455 h 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0"/>
                <a:gd name="T28" fmla="*/ 0 h 455"/>
                <a:gd name="T29" fmla="*/ 360 w 360"/>
                <a:gd name="T30" fmla="*/ 455 h 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0" h="455">
                  <a:moveTo>
                    <a:pt x="149" y="455"/>
                  </a:moveTo>
                  <a:lnTo>
                    <a:pt x="149" y="54"/>
                  </a:lnTo>
                  <a:lnTo>
                    <a:pt x="0" y="54"/>
                  </a:lnTo>
                  <a:lnTo>
                    <a:pt x="0" y="0"/>
                  </a:lnTo>
                  <a:lnTo>
                    <a:pt x="360" y="0"/>
                  </a:lnTo>
                  <a:lnTo>
                    <a:pt x="360" y="54"/>
                  </a:lnTo>
                  <a:lnTo>
                    <a:pt x="210" y="54"/>
                  </a:lnTo>
                  <a:lnTo>
                    <a:pt x="210" y="455"/>
                  </a:lnTo>
                  <a:lnTo>
                    <a:pt x="149"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0" name="Freeform 688"/>
            <p:cNvSpPr>
              <a:spLocks noEditPoints="1"/>
            </p:cNvSpPr>
            <p:nvPr/>
          </p:nvSpPr>
          <p:spPr bwMode="auto">
            <a:xfrm>
              <a:off x="5330" y="8"/>
              <a:ext cx="401" cy="455"/>
            </a:xfrm>
            <a:custGeom>
              <a:avLst/>
              <a:gdLst>
                <a:gd name="T0" fmla="*/ 0 w 295"/>
                <a:gd name="T1" fmla="*/ 520168 h 335"/>
                <a:gd name="T2" fmla="*/ 0 w 295"/>
                <a:gd name="T3" fmla="*/ 0 h 335"/>
                <a:gd name="T4" fmla="*/ 233771 w 295"/>
                <a:gd name="T5" fmla="*/ 0 h 335"/>
                <a:gd name="T6" fmla="*/ 342995 w 295"/>
                <a:gd name="T7" fmla="*/ 13778 h 335"/>
                <a:gd name="T8" fmla="*/ 401518 w 295"/>
                <a:gd name="T9" fmla="*/ 63680 h 335"/>
                <a:gd name="T10" fmla="*/ 422582 w 295"/>
                <a:gd name="T11" fmla="*/ 143290 h 335"/>
                <a:gd name="T12" fmla="*/ 386461 w 295"/>
                <a:gd name="T13" fmla="*/ 235454 h 335"/>
                <a:gd name="T14" fmla="*/ 273804 w 295"/>
                <a:gd name="T15" fmla="*/ 284260 h 335"/>
                <a:gd name="T16" fmla="*/ 317230 w 295"/>
                <a:gd name="T17" fmla="*/ 310656 h 335"/>
                <a:gd name="T18" fmla="*/ 375303 w 295"/>
                <a:gd name="T19" fmla="*/ 378772 h 335"/>
                <a:gd name="T20" fmla="*/ 467310 w 295"/>
                <a:gd name="T21" fmla="*/ 520168 h 335"/>
                <a:gd name="T22" fmla="*/ 379243 w 295"/>
                <a:gd name="T23" fmla="*/ 520168 h 335"/>
                <a:gd name="T24" fmla="*/ 308586 w 295"/>
                <a:gd name="T25" fmla="*/ 412980 h 335"/>
                <a:gd name="T26" fmla="*/ 259297 w 295"/>
                <a:gd name="T27" fmla="*/ 339071 h 335"/>
                <a:gd name="T28" fmla="*/ 221194 w 295"/>
                <a:gd name="T29" fmla="*/ 306007 h 335"/>
                <a:gd name="T30" fmla="*/ 190755 w 295"/>
                <a:gd name="T31" fmla="*/ 291390 h 335"/>
                <a:gd name="T32" fmla="*/ 150163 w 295"/>
                <a:gd name="T33" fmla="*/ 290799 h 335"/>
                <a:gd name="T34" fmla="*/ 70001 w 295"/>
                <a:gd name="T35" fmla="*/ 290799 h 335"/>
                <a:gd name="T36" fmla="*/ 70001 w 295"/>
                <a:gd name="T37" fmla="*/ 520168 h 335"/>
                <a:gd name="T38" fmla="*/ 0 w 295"/>
                <a:gd name="T39" fmla="*/ 520168 h 335"/>
                <a:gd name="T40" fmla="*/ 70001 w 295"/>
                <a:gd name="T41" fmla="*/ 229961 h 335"/>
                <a:gd name="T42" fmla="*/ 219567 w 295"/>
                <a:gd name="T43" fmla="*/ 229961 h 335"/>
                <a:gd name="T44" fmla="*/ 296101 w 295"/>
                <a:gd name="T45" fmla="*/ 220812 h 335"/>
                <a:gd name="T46" fmla="*/ 338222 w 295"/>
                <a:gd name="T47" fmla="*/ 189777 h 335"/>
                <a:gd name="T48" fmla="*/ 352468 w 295"/>
                <a:gd name="T49" fmla="*/ 143290 h 335"/>
                <a:gd name="T50" fmla="*/ 322927 w 295"/>
                <a:gd name="T51" fmla="*/ 82765 h 335"/>
                <a:gd name="T52" fmla="*/ 237565 w 295"/>
                <a:gd name="T53" fmla="*/ 57189 h 335"/>
                <a:gd name="T54" fmla="*/ 70001 w 295"/>
                <a:gd name="T55" fmla="*/ 57189 h 335"/>
                <a:gd name="T56" fmla="*/ 70001 w 295"/>
                <a:gd name="T57" fmla="*/ 229961 h 3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35"/>
                <a:gd name="T89" fmla="*/ 295 w 295"/>
                <a:gd name="T90" fmla="*/ 335 h 3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35">
                  <a:moveTo>
                    <a:pt x="0" y="335"/>
                  </a:moveTo>
                  <a:cubicBezTo>
                    <a:pt x="0" y="0"/>
                    <a:pt x="0" y="0"/>
                    <a:pt x="0" y="0"/>
                  </a:cubicBezTo>
                  <a:cubicBezTo>
                    <a:pt x="148" y="0"/>
                    <a:pt x="148" y="0"/>
                    <a:pt x="148" y="0"/>
                  </a:cubicBezTo>
                  <a:cubicBezTo>
                    <a:pt x="178" y="0"/>
                    <a:pt x="201" y="3"/>
                    <a:pt x="216" y="9"/>
                  </a:cubicBezTo>
                  <a:cubicBezTo>
                    <a:pt x="232" y="15"/>
                    <a:pt x="244" y="26"/>
                    <a:pt x="253" y="41"/>
                  </a:cubicBezTo>
                  <a:cubicBezTo>
                    <a:pt x="263" y="56"/>
                    <a:pt x="267" y="73"/>
                    <a:pt x="267" y="92"/>
                  </a:cubicBezTo>
                  <a:cubicBezTo>
                    <a:pt x="267" y="115"/>
                    <a:pt x="260" y="135"/>
                    <a:pt x="244" y="152"/>
                  </a:cubicBezTo>
                  <a:cubicBezTo>
                    <a:pt x="229" y="168"/>
                    <a:pt x="205" y="178"/>
                    <a:pt x="173" y="183"/>
                  </a:cubicBezTo>
                  <a:cubicBezTo>
                    <a:pt x="185" y="188"/>
                    <a:pt x="194" y="194"/>
                    <a:pt x="200" y="200"/>
                  </a:cubicBezTo>
                  <a:cubicBezTo>
                    <a:pt x="213" y="211"/>
                    <a:pt x="225" y="226"/>
                    <a:pt x="237" y="244"/>
                  </a:cubicBezTo>
                  <a:cubicBezTo>
                    <a:pt x="295" y="335"/>
                    <a:pt x="295" y="335"/>
                    <a:pt x="295" y="335"/>
                  </a:cubicBezTo>
                  <a:cubicBezTo>
                    <a:pt x="239" y="335"/>
                    <a:pt x="239" y="335"/>
                    <a:pt x="239" y="335"/>
                  </a:cubicBezTo>
                  <a:cubicBezTo>
                    <a:pt x="195" y="266"/>
                    <a:pt x="195" y="266"/>
                    <a:pt x="195" y="266"/>
                  </a:cubicBezTo>
                  <a:cubicBezTo>
                    <a:pt x="182" y="245"/>
                    <a:pt x="171" y="230"/>
                    <a:pt x="163" y="219"/>
                  </a:cubicBezTo>
                  <a:cubicBezTo>
                    <a:pt x="154" y="209"/>
                    <a:pt x="147" y="201"/>
                    <a:pt x="140" y="197"/>
                  </a:cubicBezTo>
                  <a:cubicBezTo>
                    <a:pt x="134" y="193"/>
                    <a:pt x="127" y="190"/>
                    <a:pt x="120" y="188"/>
                  </a:cubicBezTo>
                  <a:cubicBezTo>
                    <a:pt x="115" y="187"/>
                    <a:pt x="107" y="187"/>
                    <a:pt x="95" y="187"/>
                  </a:cubicBezTo>
                  <a:cubicBezTo>
                    <a:pt x="44" y="187"/>
                    <a:pt x="44" y="187"/>
                    <a:pt x="44" y="187"/>
                  </a:cubicBezTo>
                  <a:cubicBezTo>
                    <a:pt x="44" y="335"/>
                    <a:pt x="44" y="335"/>
                    <a:pt x="44" y="335"/>
                  </a:cubicBezTo>
                  <a:lnTo>
                    <a:pt x="0" y="335"/>
                  </a:lnTo>
                  <a:close/>
                  <a:moveTo>
                    <a:pt x="44" y="148"/>
                  </a:moveTo>
                  <a:cubicBezTo>
                    <a:pt x="139" y="148"/>
                    <a:pt x="139" y="148"/>
                    <a:pt x="139" y="148"/>
                  </a:cubicBezTo>
                  <a:cubicBezTo>
                    <a:pt x="159" y="148"/>
                    <a:pt x="175" y="146"/>
                    <a:pt x="187" y="142"/>
                  </a:cubicBezTo>
                  <a:cubicBezTo>
                    <a:pt x="198" y="138"/>
                    <a:pt x="207" y="131"/>
                    <a:pt x="213" y="122"/>
                  </a:cubicBezTo>
                  <a:cubicBezTo>
                    <a:pt x="219" y="112"/>
                    <a:pt x="222" y="102"/>
                    <a:pt x="222" y="92"/>
                  </a:cubicBezTo>
                  <a:cubicBezTo>
                    <a:pt x="222" y="76"/>
                    <a:pt x="216" y="63"/>
                    <a:pt x="204" y="53"/>
                  </a:cubicBezTo>
                  <a:cubicBezTo>
                    <a:pt x="193" y="42"/>
                    <a:pt x="175" y="37"/>
                    <a:pt x="150" y="37"/>
                  </a:cubicBezTo>
                  <a:cubicBezTo>
                    <a:pt x="44" y="37"/>
                    <a:pt x="44" y="37"/>
                    <a:pt x="44" y="37"/>
                  </a:cubicBezTo>
                  <a:lnTo>
                    <a:pt x="44" y="14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1" name="Freeform 689"/>
            <p:cNvSpPr>
              <a:spLocks noEditPoints="1"/>
            </p:cNvSpPr>
            <p:nvPr/>
          </p:nvSpPr>
          <p:spPr bwMode="auto">
            <a:xfrm>
              <a:off x="5737" y="8"/>
              <a:ext cx="426" cy="455"/>
            </a:xfrm>
            <a:custGeom>
              <a:avLst/>
              <a:gdLst>
                <a:gd name="T0" fmla="*/ 0 w 314"/>
                <a:gd name="T1" fmla="*/ 520168 h 335"/>
                <a:gd name="T2" fmla="*/ 195249 w 314"/>
                <a:gd name="T3" fmla="*/ 0 h 335"/>
                <a:gd name="T4" fmla="*/ 267651 w 314"/>
                <a:gd name="T5" fmla="*/ 0 h 335"/>
                <a:gd name="T6" fmla="*/ 474972 w 314"/>
                <a:gd name="T7" fmla="*/ 520168 h 335"/>
                <a:gd name="T8" fmla="*/ 397686 w 314"/>
                <a:gd name="T9" fmla="*/ 520168 h 335"/>
                <a:gd name="T10" fmla="*/ 338281 w 314"/>
                <a:gd name="T11" fmla="*/ 363690 h 335"/>
                <a:gd name="T12" fmla="*/ 127339 w 314"/>
                <a:gd name="T13" fmla="*/ 363690 h 335"/>
                <a:gd name="T14" fmla="*/ 71274 w 314"/>
                <a:gd name="T15" fmla="*/ 520168 h 335"/>
                <a:gd name="T16" fmla="*/ 0 w 314"/>
                <a:gd name="T17" fmla="*/ 520168 h 335"/>
                <a:gd name="T18" fmla="*/ 147304 w 314"/>
                <a:gd name="T19" fmla="*/ 307484 h 335"/>
                <a:gd name="T20" fmla="*/ 317980 w 314"/>
                <a:gd name="T21" fmla="*/ 307484 h 335"/>
                <a:gd name="T22" fmla="*/ 264892 w 314"/>
                <a:gd name="T23" fmla="*/ 163163 h 335"/>
                <a:gd name="T24" fmla="*/ 229328 w 314"/>
                <a:gd name="T25" fmla="*/ 54578 h 335"/>
                <a:gd name="T26" fmla="*/ 202628 w 314"/>
                <a:gd name="T27" fmla="*/ 152854 h 335"/>
                <a:gd name="T28" fmla="*/ 147304 w 314"/>
                <a:gd name="T29" fmla="*/ 307484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4"/>
                <a:gd name="T46" fmla="*/ 0 h 335"/>
                <a:gd name="T47" fmla="*/ 314 w 314"/>
                <a:gd name="T48" fmla="*/ 335 h 3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4" h="335">
                  <a:moveTo>
                    <a:pt x="0" y="335"/>
                  </a:moveTo>
                  <a:cubicBezTo>
                    <a:pt x="129" y="0"/>
                    <a:pt x="129" y="0"/>
                    <a:pt x="129" y="0"/>
                  </a:cubicBezTo>
                  <a:cubicBezTo>
                    <a:pt x="177" y="0"/>
                    <a:pt x="177" y="0"/>
                    <a:pt x="177" y="0"/>
                  </a:cubicBezTo>
                  <a:cubicBezTo>
                    <a:pt x="314" y="335"/>
                    <a:pt x="314" y="335"/>
                    <a:pt x="314" y="335"/>
                  </a:cubicBezTo>
                  <a:cubicBezTo>
                    <a:pt x="263" y="335"/>
                    <a:pt x="263" y="335"/>
                    <a:pt x="263" y="335"/>
                  </a:cubicBezTo>
                  <a:cubicBezTo>
                    <a:pt x="224" y="234"/>
                    <a:pt x="224" y="234"/>
                    <a:pt x="224" y="234"/>
                  </a:cubicBezTo>
                  <a:cubicBezTo>
                    <a:pt x="84" y="234"/>
                    <a:pt x="84" y="234"/>
                    <a:pt x="84" y="234"/>
                  </a:cubicBezTo>
                  <a:cubicBezTo>
                    <a:pt x="47" y="335"/>
                    <a:pt x="47" y="335"/>
                    <a:pt x="47" y="335"/>
                  </a:cubicBezTo>
                  <a:lnTo>
                    <a:pt x="0" y="335"/>
                  </a:lnTo>
                  <a:close/>
                  <a:moveTo>
                    <a:pt x="97" y="198"/>
                  </a:moveTo>
                  <a:cubicBezTo>
                    <a:pt x="210" y="198"/>
                    <a:pt x="210" y="198"/>
                    <a:pt x="210" y="198"/>
                  </a:cubicBezTo>
                  <a:cubicBezTo>
                    <a:pt x="175" y="105"/>
                    <a:pt x="175" y="105"/>
                    <a:pt x="175" y="105"/>
                  </a:cubicBezTo>
                  <a:cubicBezTo>
                    <a:pt x="165" y="77"/>
                    <a:pt x="157" y="54"/>
                    <a:pt x="152" y="35"/>
                  </a:cubicBezTo>
                  <a:cubicBezTo>
                    <a:pt x="147" y="57"/>
                    <a:pt x="141" y="78"/>
                    <a:pt x="134" y="99"/>
                  </a:cubicBezTo>
                  <a:lnTo>
                    <a:pt x="97" y="19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2" name="Freeform 690"/>
            <p:cNvSpPr>
              <a:spLocks/>
            </p:cNvSpPr>
            <p:nvPr/>
          </p:nvSpPr>
          <p:spPr bwMode="auto">
            <a:xfrm>
              <a:off x="6211" y="8"/>
              <a:ext cx="358" cy="455"/>
            </a:xfrm>
            <a:custGeom>
              <a:avLst/>
              <a:gdLst>
                <a:gd name="T0" fmla="*/ 0 w 358"/>
                <a:gd name="T1" fmla="*/ 455 h 455"/>
                <a:gd name="T2" fmla="*/ 0 w 358"/>
                <a:gd name="T3" fmla="*/ 0 h 455"/>
                <a:gd name="T4" fmla="*/ 61 w 358"/>
                <a:gd name="T5" fmla="*/ 0 h 455"/>
                <a:gd name="T6" fmla="*/ 300 w 358"/>
                <a:gd name="T7" fmla="*/ 357 h 455"/>
                <a:gd name="T8" fmla="*/ 300 w 358"/>
                <a:gd name="T9" fmla="*/ 0 h 455"/>
                <a:gd name="T10" fmla="*/ 358 w 358"/>
                <a:gd name="T11" fmla="*/ 0 h 455"/>
                <a:gd name="T12" fmla="*/ 358 w 358"/>
                <a:gd name="T13" fmla="*/ 455 h 455"/>
                <a:gd name="T14" fmla="*/ 295 w 358"/>
                <a:gd name="T15" fmla="*/ 455 h 455"/>
                <a:gd name="T16" fmla="*/ 57 w 358"/>
                <a:gd name="T17" fmla="*/ 98 h 455"/>
                <a:gd name="T18" fmla="*/ 57 w 358"/>
                <a:gd name="T19" fmla="*/ 455 h 455"/>
                <a:gd name="T20" fmla="*/ 0 w 358"/>
                <a:gd name="T21" fmla="*/ 455 h 4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455"/>
                <a:gd name="T35" fmla="*/ 358 w 358"/>
                <a:gd name="T36" fmla="*/ 455 h 4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455">
                  <a:moveTo>
                    <a:pt x="0" y="455"/>
                  </a:moveTo>
                  <a:lnTo>
                    <a:pt x="0" y="0"/>
                  </a:lnTo>
                  <a:lnTo>
                    <a:pt x="61" y="0"/>
                  </a:lnTo>
                  <a:lnTo>
                    <a:pt x="300" y="357"/>
                  </a:lnTo>
                  <a:lnTo>
                    <a:pt x="300" y="0"/>
                  </a:lnTo>
                  <a:lnTo>
                    <a:pt x="358" y="0"/>
                  </a:lnTo>
                  <a:lnTo>
                    <a:pt x="358" y="455"/>
                  </a:lnTo>
                  <a:lnTo>
                    <a:pt x="295" y="455"/>
                  </a:lnTo>
                  <a:lnTo>
                    <a:pt x="57" y="98"/>
                  </a:lnTo>
                  <a:lnTo>
                    <a:pt x="57"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3" name="Freeform 691"/>
            <p:cNvSpPr>
              <a:spLocks/>
            </p:cNvSpPr>
            <p:nvPr/>
          </p:nvSpPr>
          <p:spPr bwMode="auto">
            <a:xfrm>
              <a:off x="6649" y="1"/>
              <a:ext cx="362" cy="470"/>
            </a:xfrm>
            <a:custGeom>
              <a:avLst/>
              <a:gdLst>
                <a:gd name="T0" fmla="*/ 0 w 267"/>
                <a:gd name="T1" fmla="*/ 363781 h 346"/>
                <a:gd name="T2" fmla="*/ 61996 w 267"/>
                <a:gd name="T3" fmla="*/ 356075 h 346"/>
                <a:gd name="T4" fmla="*/ 83951 w 267"/>
                <a:gd name="T5" fmla="*/ 421286 h 346"/>
                <a:gd name="T6" fmla="*/ 134036 w 267"/>
                <a:gd name="T7" fmla="*/ 461320 h 346"/>
                <a:gd name="T8" fmla="*/ 209485 w 267"/>
                <a:gd name="T9" fmla="*/ 476662 h 346"/>
                <a:gd name="T10" fmla="*/ 277281 w 267"/>
                <a:gd name="T11" fmla="*/ 466184 h 346"/>
                <a:gd name="T12" fmla="*/ 320481 w 267"/>
                <a:gd name="T13" fmla="*/ 433120 h 346"/>
                <a:gd name="T14" fmla="*/ 334051 w 267"/>
                <a:gd name="T15" fmla="*/ 386999 h 346"/>
                <a:gd name="T16" fmla="*/ 320481 w 267"/>
                <a:gd name="T17" fmla="*/ 346050 h 346"/>
                <a:gd name="T18" fmla="*/ 275102 w 267"/>
                <a:gd name="T19" fmla="*/ 313895 h 346"/>
                <a:gd name="T20" fmla="*/ 184764 w 267"/>
                <a:gd name="T21" fmla="*/ 289951 h 346"/>
                <a:gd name="T22" fmla="*/ 88929 w 267"/>
                <a:gd name="T23" fmla="*/ 256699 h 346"/>
                <a:gd name="T24" fmla="*/ 37095 w 267"/>
                <a:gd name="T25" fmla="*/ 208440 h 346"/>
                <a:gd name="T26" fmla="*/ 19933 w 267"/>
                <a:gd name="T27" fmla="*/ 143733 h 346"/>
                <a:gd name="T28" fmla="*/ 40330 w 267"/>
                <a:gd name="T29" fmla="*/ 68941 h 346"/>
                <a:gd name="T30" fmla="*/ 102462 w 267"/>
                <a:gd name="T31" fmla="*/ 16843 h 346"/>
                <a:gd name="T32" fmla="*/ 195309 w 267"/>
                <a:gd name="T33" fmla="*/ 0 h 346"/>
                <a:gd name="T34" fmla="*/ 293449 w 267"/>
                <a:gd name="T35" fmla="*/ 18736 h 346"/>
                <a:gd name="T36" fmla="*/ 357328 w 267"/>
                <a:gd name="T37" fmla="*/ 73158 h 346"/>
                <a:gd name="T38" fmla="*/ 382474 w 267"/>
                <a:gd name="T39" fmla="*/ 155908 h 346"/>
                <a:gd name="T40" fmla="*/ 318457 w 267"/>
                <a:gd name="T41" fmla="*/ 159894 h 346"/>
                <a:gd name="T42" fmla="*/ 284021 w 267"/>
                <a:gd name="T43" fmla="*/ 86593 h 346"/>
                <a:gd name="T44" fmla="*/ 198003 w 267"/>
                <a:gd name="T45" fmla="*/ 61028 h 346"/>
                <a:gd name="T46" fmla="*/ 109819 w 267"/>
                <a:gd name="T47" fmla="*/ 82899 h 346"/>
                <a:gd name="T48" fmla="*/ 83951 w 267"/>
                <a:gd name="T49" fmla="*/ 138991 h 346"/>
                <a:gd name="T50" fmla="*/ 102462 w 267"/>
                <a:gd name="T51" fmla="*/ 185991 h 346"/>
                <a:gd name="T52" fmla="*/ 201870 w 267"/>
                <a:gd name="T53" fmla="*/ 221147 h 346"/>
                <a:gd name="T54" fmla="*/ 312394 w 267"/>
                <a:gd name="T55" fmla="*/ 256466 h 346"/>
                <a:gd name="T56" fmla="*/ 376348 w 267"/>
                <a:gd name="T57" fmla="*/ 308514 h 346"/>
                <a:gd name="T58" fmla="*/ 397860 w 267"/>
                <a:gd name="T59" fmla="*/ 383405 h 346"/>
                <a:gd name="T60" fmla="*/ 375939 w 267"/>
                <a:gd name="T61" fmla="*/ 461320 h 346"/>
                <a:gd name="T62" fmla="*/ 309340 w 267"/>
                <a:gd name="T63" fmla="*/ 518481 h 346"/>
                <a:gd name="T64" fmla="*/ 212925 w 267"/>
                <a:gd name="T65" fmla="*/ 538896 h 346"/>
                <a:gd name="T66" fmla="*/ 99414 w 267"/>
                <a:gd name="T67" fmla="*/ 518481 h 346"/>
                <a:gd name="T68" fmla="*/ 28300 w 267"/>
                <a:gd name="T69" fmla="*/ 456794 h 346"/>
                <a:gd name="T70" fmla="*/ 0 w 267"/>
                <a:gd name="T71" fmla="*/ 363781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7"/>
                <a:gd name="T109" fmla="*/ 0 h 346"/>
                <a:gd name="T110" fmla="*/ 267 w 267"/>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7" h="346">
                  <a:moveTo>
                    <a:pt x="0" y="233"/>
                  </a:moveTo>
                  <a:cubicBezTo>
                    <a:pt x="42" y="229"/>
                    <a:pt x="42" y="229"/>
                    <a:pt x="42" y="229"/>
                  </a:cubicBezTo>
                  <a:cubicBezTo>
                    <a:pt x="44" y="246"/>
                    <a:pt x="49" y="260"/>
                    <a:pt x="56" y="270"/>
                  </a:cubicBezTo>
                  <a:cubicBezTo>
                    <a:pt x="63" y="281"/>
                    <a:pt x="74" y="290"/>
                    <a:pt x="90" y="296"/>
                  </a:cubicBezTo>
                  <a:cubicBezTo>
                    <a:pt x="105" y="303"/>
                    <a:pt x="122" y="306"/>
                    <a:pt x="141" y="306"/>
                  </a:cubicBezTo>
                  <a:cubicBezTo>
                    <a:pt x="158" y="306"/>
                    <a:pt x="173" y="304"/>
                    <a:pt x="186" y="299"/>
                  </a:cubicBezTo>
                  <a:cubicBezTo>
                    <a:pt x="199" y="294"/>
                    <a:pt x="208" y="287"/>
                    <a:pt x="215" y="278"/>
                  </a:cubicBezTo>
                  <a:cubicBezTo>
                    <a:pt x="221" y="269"/>
                    <a:pt x="224" y="260"/>
                    <a:pt x="224" y="249"/>
                  </a:cubicBezTo>
                  <a:cubicBezTo>
                    <a:pt x="224" y="239"/>
                    <a:pt x="221" y="230"/>
                    <a:pt x="215" y="222"/>
                  </a:cubicBezTo>
                  <a:cubicBezTo>
                    <a:pt x="209" y="214"/>
                    <a:pt x="199" y="207"/>
                    <a:pt x="185" y="202"/>
                  </a:cubicBezTo>
                  <a:cubicBezTo>
                    <a:pt x="176" y="199"/>
                    <a:pt x="156" y="193"/>
                    <a:pt x="125" y="186"/>
                  </a:cubicBezTo>
                  <a:cubicBezTo>
                    <a:pt x="94" y="178"/>
                    <a:pt x="73" y="171"/>
                    <a:pt x="60" y="165"/>
                  </a:cubicBezTo>
                  <a:cubicBezTo>
                    <a:pt x="44" y="156"/>
                    <a:pt x="33" y="146"/>
                    <a:pt x="25" y="134"/>
                  </a:cubicBezTo>
                  <a:cubicBezTo>
                    <a:pt x="17" y="121"/>
                    <a:pt x="13" y="107"/>
                    <a:pt x="13" y="92"/>
                  </a:cubicBezTo>
                  <a:cubicBezTo>
                    <a:pt x="13" y="75"/>
                    <a:pt x="18" y="59"/>
                    <a:pt x="27" y="44"/>
                  </a:cubicBezTo>
                  <a:cubicBezTo>
                    <a:pt x="37" y="30"/>
                    <a:pt x="51" y="19"/>
                    <a:pt x="69" y="11"/>
                  </a:cubicBezTo>
                  <a:cubicBezTo>
                    <a:pt x="88" y="3"/>
                    <a:pt x="108" y="0"/>
                    <a:pt x="131" y="0"/>
                  </a:cubicBezTo>
                  <a:cubicBezTo>
                    <a:pt x="156" y="0"/>
                    <a:pt x="178" y="4"/>
                    <a:pt x="197" y="12"/>
                  </a:cubicBezTo>
                  <a:cubicBezTo>
                    <a:pt x="216" y="20"/>
                    <a:pt x="230" y="31"/>
                    <a:pt x="240" y="47"/>
                  </a:cubicBezTo>
                  <a:cubicBezTo>
                    <a:pt x="251" y="62"/>
                    <a:pt x="256" y="80"/>
                    <a:pt x="257" y="100"/>
                  </a:cubicBezTo>
                  <a:cubicBezTo>
                    <a:pt x="214" y="103"/>
                    <a:pt x="214" y="103"/>
                    <a:pt x="214" y="103"/>
                  </a:cubicBezTo>
                  <a:cubicBezTo>
                    <a:pt x="212" y="82"/>
                    <a:pt x="204" y="66"/>
                    <a:pt x="191" y="55"/>
                  </a:cubicBezTo>
                  <a:cubicBezTo>
                    <a:pt x="178" y="44"/>
                    <a:pt x="158" y="39"/>
                    <a:pt x="133" y="39"/>
                  </a:cubicBezTo>
                  <a:cubicBezTo>
                    <a:pt x="106" y="39"/>
                    <a:pt x="86" y="44"/>
                    <a:pt x="74" y="53"/>
                  </a:cubicBezTo>
                  <a:cubicBezTo>
                    <a:pt x="62" y="63"/>
                    <a:pt x="56" y="75"/>
                    <a:pt x="56" y="89"/>
                  </a:cubicBezTo>
                  <a:cubicBezTo>
                    <a:pt x="56" y="101"/>
                    <a:pt x="60" y="111"/>
                    <a:pt x="69" y="119"/>
                  </a:cubicBezTo>
                  <a:cubicBezTo>
                    <a:pt x="77" y="126"/>
                    <a:pt x="100" y="134"/>
                    <a:pt x="136" y="142"/>
                  </a:cubicBezTo>
                  <a:cubicBezTo>
                    <a:pt x="172" y="151"/>
                    <a:pt x="196" y="158"/>
                    <a:pt x="210" y="164"/>
                  </a:cubicBezTo>
                  <a:cubicBezTo>
                    <a:pt x="229" y="173"/>
                    <a:pt x="244" y="184"/>
                    <a:pt x="253" y="198"/>
                  </a:cubicBezTo>
                  <a:cubicBezTo>
                    <a:pt x="262" y="212"/>
                    <a:pt x="267" y="228"/>
                    <a:pt x="267" y="246"/>
                  </a:cubicBezTo>
                  <a:cubicBezTo>
                    <a:pt x="267" y="264"/>
                    <a:pt x="262" y="280"/>
                    <a:pt x="252" y="296"/>
                  </a:cubicBezTo>
                  <a:cubicBezTo>
                    <a:pt x="241" y="312"/>
                    <a:pt x="227" y="324"/>
                    <a:pt x="208" y="333"/>
                  </a:cubicBezTo>
                  <a:cubicBezTo>
                    <a:pt x="188" y="342"/>
                    <a:pt x="167" y="346"/>
                    <a:pt x="143" y="346"/>
                  </a:cubicBezTo>
                  <a:cubicBezTo>
                    <a:pt x="113" y="346"/>
                    <a:pt x="87" y="342"/>
                    <a:pt x="67" y="333"/>
                  </a:cubicBezTo>
                  <a:cubicBezTo>
                    <a:pt x="46" y="324"/>
                    <a:pt x="30" y="311"/>
                    <a:pt x="19" y="293"/>
                  </a:cubicBezTo>
                  <a:cubicBezTo>
                    <a:pt x="7" y="275"/>
                    <a:pt x="1" y="255"/>
                    <a:pt x="0" y="233"/>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4" name="Freeform 692"/>
            <p:cNvSpPr>
              <a:spLocks noEditPoints="1"/>
            </p:cNvSpPr>
            <p:nvPr/>
          </p:nvSpPr>
          <p:spPr bwMode="auto">
            <a:xfrm>
              <a:off x="7092" y="8"/>
              <a:ext cx="348" cy="455"/>
            </a:xfrm>
            <a:custGeom>
              <a:avLst/>
              <a:gdLst>
                <a:gd name="T0" fmla="*/ 0 w 256"/>
                <a:gd name="T1" fmla="*/ 520168 h 335"/>
                <a:gd name="T2" fmla="*/ 0 w 256"/>
                <a:gd name="T3" fmla="*/ 0 h 335"/>
                <a:gd name="T4" fmla="*/ 201525 w 256"/>
                <a:gd name="T5" fmla="*/ 0 h 335"/>
                <a:gd name="T6" fmla="*/ 282407 w 256"/>
                <a:gd name="T7" fmla="*/ 4713 h 335"/>
                <a:gd name="T8" fmla="*/ 347642 w 256"/>
                <a:gd name="T9" fmla="*/ 29586 h 335"/>
                <a:gd name="T10" fmla="*/ 389672 w 256"/>
                <a:gd name="T11" fmla="*/ 79375 h 335"/>
                <a:gd name="T12" fmla="*/ 405739 w 256"/>
                <a:gd name="T13" fmla="*/ 150484 h 335"/>
                <a:gd name="T14" fmla="*/ 363164 w 256"/>
                <a:gd name="T15" fmla="*/ 262752 h 335"/>
                <a:gd name="T16" fmla="*/ 207748 w 256"/>
                <a:gd name="T17" fmla="*/ 308517 h 335"/>
                <a:gd name="T18" fmla="*/ 71457 w 256"/>
                <a:gd name="T19" fmla="*/ 308517 h 335"/>
                <a:gd name="T20" fmla="*/ 71457 w 256"/>
                <a:gd name="T21" fmla="*/ 520168 h 335"/>
                <a:gd name="T22" fmla="*/ 0 w 256"/>
                <a:gd name="T23" fmla="*/ 520168 h 335"/>
                <a:gd name="T24" fmla="*/ 71457 w 256"/>
                <a:gd name="T25" fmla="*/ 248622 h 335"/>
                <a:gd name="T26" fmla="*/ 207748 w 256"/>
                <a:gd name="T27" fmla="*/ 248622 h 335"/>
                <a:gd name="T28" fmla="*/ 304997 w 256"/>
                <a:gd name="T29" fmla="*/ 223870 h 335"/>
                <a:gd name="T30" fmla="*/ 334333 w 256"/>
                <a:gd name="T31" fmla="*/ 152854 h 335"/>
                <a:gd name="T32" fmla="*/ 317524 w 256"/>
                <a:gd name="T33" fmla="*/ 98477 h 335"/>
                <a:gd name="T34" fmla="*/ 272704 w 256"/>
                <a:gd name="T35" fmla="*/ 66206 h 335"/>
                <a:gd name="T36" fmla="*/ 207748 w 256"/>
                <a:gd name="T37" fmla="*/ 61007 h 335"/>
                <a:gd name="T38" fmla="*/ 71457 w 256"/>
                <a:gd name="T39" fmla="*/ 61007 h 335"/>
                <a:gd name="T40" fmla="*/ 71457 w 256"/>
                <a:gd name="T41" fmla="*/ 248622 h 3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335"/>
                <a:gd name="T65" fmla="*/ 256 w 256"/>
                <a:gd name="T66" fmla="*/ 335 h 3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335">
                  <a:moveTo>
                    <a:pt x="0" y="335"/>
                  </a:moveTo>
                  <a:cubicBezTo>
                    <a:pt x="0" y="0"/>
                    <a:pt x="0" y="0"/>
                    <a:pt x="0" y="0"/>
                  </a:cubicBezTo>
                  <a:cubicBezTo>
                    <a:pt x="127" y="0"/>
                    <a:pt x="127" y="0"/>
                    <a:pt x="127" y="0"/>
                  </a:cubicBezTo>
                  <a:cubicBezTo>
                    <a:pt x="149" y="0"/>
                    <a:pt x="166" y="1"/>
                    <a:pt x="178" y="3"/>
                  </a:cubicBezTo>
                  <a:cubicBezTo>
                    <a:pt x="194" y="6"/>
                    <a:pt x="208" y="11"/>
                    <a:pt x="219" y="19"/>
                  </a:cubicBezTo>
                  <a:cubicBezTo>
                    <a:pt x="230" y="27"/>
                    <a:pt x="239" y="38"/>
                    <a:pt x="246" y="51"/>
                  </a:cubicBezTo>
                  <a:cubicBezTo>
                    <a:pt x="253" y="65"/>
                    <a:pt x="256" y="81"/>
                    <a:pt x="256" y="97"/>
                  </a:cubicBezTo>
                  <a:cubicBezTo>
                    <a:pt x="256" y="126"/>
                    <a:pt x="247" y="150"/>
                    <a:pt x="229" y="169"/>
                  </a:cubicBezTo>
                  <a:cubicBezTo>
                    <a:pt x="211" y="189"/>
                    <a:pt x="178" y="199"/>
                    <a:pt x="131" y="199"/>
                  </a:cubicBezTo>
                  <a:cubicBezTo>
                    <a:pt x="45" y="199"/>
                    <a:pt x="45" y="199"/>
                    <a:pt x="45" y="199"/>
                  </a:cubicBezTo>
                  <a:cubicBezTo>
                    <a:pt x="45" y="335"/>
                    <a:pt x="45" y="335"/>
                    <a:pt x="45" y="335"/>
                  </a:cubicBezTo>
                  <a:lnTo>
                    <a:pt x="0" y="335"/>
                  </a:lnTo>
                  <a:close/>
                  <a:moveTo>
                    <a:pt x="45" y="160"/>
                  </a:moveTo>
                  <a:cubicBezTo>
                    <a:pt x="131" y="160"/>
                    <a:pt x="131" y="160"/>
                    <a:pt x="131" y="160"/>
                  </a:cubicBezTo>
                  <a:cubicBezTo>
                    <a:pt x="160" y="160"/>
                    <a:pt x="180" y="154"/>
                    <a:pt x="192" y="144"/>
                  </a:cubicBezTo>
                  <a:cubicBezTo>
                    <a:pt x="205" y="133"/>
                    <a:pt x="211" y="118"/>
                    <a:pt x="211" y="99"/>
                  </a:cubicBezTo>
                  <a:cubicBezTo>
                    <a:pt x="211" y="84"/>
                    <a:pt x="207" y="72"/>
                    <a:pt x="200" y="63"/>
                  </a:cubicBezTo>
                  <a:cubicBezTo>
                    <a:pt x="193" y="53"/>
                    <a:pt x="183" y="46"/>
                    <a:pt x="172" y="43"/>
                  </a:cubicBezTo>
                  <a:cubicBezTo>
                    <a:pt x="164" y="41"/>
                    <a:pt x="151" y="40"/>
                    <a:pt x="131" y="40"/>
                  </a:cubicBezTo>
                  <a:cubicBezTo>
                    <a:pt x="45" y="40"/>
                    <a:pt x="45" y="40"/>
                    <a:pt x="45" y="40"/>
                  </a:cubicBezTo>
                  <a:lnTo>
                    <a:pt x="45" y="160"/>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5" name="Freeform 693"/>
            <p:cNvSpPr>
              <a:spLocks noEditPoints="1"/>
            </p:cNvSpPr>
            <p:nvPr/>
          </p:nvSpPr>
          <p:spPr bwMode="auto">
            <a:xfrm>
              <a:off x="7467" y="8"/>
              <a:ext cx="426" cy="455"/>
            </a:xfrm>
            <a:custGeom>
              <a:avLst/>
              <a:gdLst>
                <a:gd name="T0" fmla="*/ 0 w 314"/>
                <a:gd name="T1" fmla="*/ 520168 h 335"/>
                <a:gd name="T2" fmla="*/ 195249 w 314"/>
                <a:gd name="T3" fmla="*/ 0 h 335"/>
                <a:gd name="T4" fmla="*/ 266516 w 314"/>
                <a:gd name="T5" fmla="*/ 0 h 335"/>
                <a:gd name="T6" fmla="*/ 474972 w 314"/>
                <a:gd name="T7" fmla="*/ 520168 h 335"/>
                <a:gd name="T8" fmla="*/ 397686 w 314"/>
                <a:gd name="T9" fmla="*/ 520168 h 335"/>
                <a:gd name="T10" fmla="*/ 338281 w 314"/>
                <a:gd name="T11" fmla="*/ 363690 h 335"/>
                <a:gd name="T12" fmla="*/ 127339 w 314"/>
                <a:gd name="T13" fmla="*/ 363690 h 335"/>
                <a:gd name="T14" fmla="*/ 71274 w 314"/>
                <a:gd name="T15" fmla="*/ 520168 h 335"/>
                <a:gd name="T16" fmla="*/ 0 w 314"/>
                <a:gd name="T17" fmla="*/ 520168 h 335"/>
                <a:gd name="T18" fmla="*/ 147304 w 314"/>
                <a:gd name="T19" fmla="*/ 307484 h 335"/>
                <a:gd name="T20" fmla="*/ 317980 w 314"/>
                <a:gd name="T21" fmla="*/ 307484 h 335"/>
                <a:gd name="T22" fmla="*/ 264892 w 314"/>
                <a:gd name="T23" fmla="*/ 163163 h 335"/>
                <a:gd name="T24" fmla="*/ 227887 w 314"/>
                <a:gd name="T25" fmla="*/ 54578 h 335"/>
                <a:gd name="T26" fmla="*/ 200409 w 314"/>
                <a:gd name="T27" fmla="*/ 152854 h 335"/>
                <a:gd name="T28" fmla="*/ 147304 w 314"/>
                <a:gd name="T29" fmla="*/ 307484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4"/>
                <a:gd name="T46" fmla="*/ 0 h 335"/>
                <a:gd name="T47" fmla="*/ 314 w 314"/>
                <a:gd name="T48" fmla="*/ 335 h 3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4" h="335">
                  <a:moveTo>
                    <a:pt x="0" y="335"/>
                  </a:moveTo>
                  <a:cubicBezTo>
                    <a:pt x="129" y="0"/>
                    <a:pt x="129" y="0"/>
                    <a:pt x="129" y="0"/>
                  </a:cubicBezTo>
                  <a:cubicBezTo>
                    <a:pt x="176" y="0"/>
                    <a:pt x="176" y="0"/>
                    <a:pt x="176" y="0"/>
                  </a:cubicBezTo>
                  <a:cubicBezTo>
                    <a:pt x="314" y="335"/>
                    <a:pt x="314" y="335"/>
                    <a:pt x="314" y="335"/>
                  </a:cubicBezTo>
                  <a:cubicBezTo>
                    <a:pt x="263" y="335"/>
                    <a:pt x="263" y="335"/>
                    <a:pt x="263" y="335"/>
                  </a:cubicBezTo>
                  <a:cubicBezTo>
                    <a:pt x="224" y="234"/>
                    <a:pt x="224" y="234"/>
                    <a:pt x="224" y="234"/>
                  </a:cubicBezTo>
                  <a:cubicBezTo>
                    <a:pt x="84" y="234"/>
                    <a:pt x="84" y="234"/>
                    <a:pt x="84" y="234"/>
                  </a:cubicBezTo>
                  <a:cubicBezTo>
                    <a:pt x="47" y="335"/>
                    <a:pt x="47" y="335"/>
                    <a:pt x="47" y="335"/>
                  </a:cubicBezTo>
                  <a:lnTo>
                    <a:pt x="0" y="335"/>
                  </a:lnTo>
                  <a:close/>
                  <a:moveTo>
                    <a:pt x="97" y="198"/>
                  </a:moveTo>
                  <a:cubicBezTo>
                    <a:pt x="210" y="198"/>
                    <a:pt x="210" y="198"/>
                    <a:pt x="210" y="198"/>
                  </a:cubicBezTo>
                  <a:cubicBezTo>
                    <a:pt x="175" y="105"/>
                    <a:pt x="175" y="105"/>
                    <a:pt x="175" y="105"/>
                  </a:cubicBezTo>
                  <a:cubicBezTo>
                    <a:pt x="165" y="77"/>
                    <a:pt x="157" y="54"/>
                    <a:pt x="151" y="35"/>
                  </a:cubicBezTo>
                  <a:cubicBezTo>
                    <a:pt x="147" y="57"/>
                    <a:pt x="141" y="78"/>
                    <a:pt x="133" y="99"/>
                  </a:cubicBezTo>
                  <a:lnTo>
                    <a:pt x="97" y="19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6" name="Freeform 694"/>
            <p:cNvSpPr>
              <a:spLocks noEditPoints="1"/>
            </p:cNvSpPr>
            <p:nvPr/>
          </p:nvSpPr>
          <p:spPr bwMode="auto">
            <a:xfrm>
              <a:off x="7942" y="8"/>
              <a:ext cx="400" cy="455"/>
            </a:xfrm>
            <a:custGeom>
              <a:avLst/>
              <a:gdLst>
                <a:gd name="T0" fmla="*/ 0 w 295"/>
                <a:gd name="T1" fmla="*/ 520168 h 335"/>
                <a:gd name="T2" fmla="*/ 0 w 295"/>
                <a:gd name="T3" fmla="*/ 0 h 335"/>
                <a:gd name="T4" fmla="*/ 221608 w 295"/>
                <a:gd name="T5" fmla="*/ 0 h 335"/>
                <a:gd name="T6" fmla="*/ 321660 w 295"/>
                <a:gd name="T7" fmla="*/ 13778 h 335"/>
                <a:gd name="T8" fmla="*/ 378271 w 295"/>
                <a:gd name="T9" fmla="*/ 63680 h 335"/>
                <a:gd name="T10" fmla="*/ 399026 w 295"/>
                <a:gd name="T11" fmla="*/ 143290 h 335"/>
                <a:gd name="T12" fmla="*/ 364644 w 295"/>
                <a:gd name="T13" fmla="*/ 235454 h 335"/>
                <a:gd name="T14" fmla="*/ 258990 w 295"/>
                <a:gd name="T15" fmla="*/ 284260 h 335"/>
                <a:gd name="T16" fmla="*/ 297901 w 295"/>
                <a:gd name="T17" fmla="*/ 310656 h 335"/>
                <a:gd name="T18" fmla="*/ 353189 w 295"/>
                <a:gd name="T19" fmla="*/ 378772 h 335"/>
                <a:gd name="T20" fmla="*/ 439839 w 295"/>
                <a:gd name="T21" fmla="*/ 520168 h 335"/>
                <a:gd name="T22" fmla="*/ 356071 w 295"/>
                <a:gd name="T23" fmla="*/ 520168 h 335"/>
                <a:gd name="T24" fmla="*/ 290087 w 295"/>
                <a:gd name="T25" fmla="*/ 412980 h 335"/>
                <a:gd name="T26" fmla="*/ 243276 w 295"/>
                <a:gd name="T27" fmla="*/ 339071 h 335"/>
                <a:gd name="T28" fmla="*/ 209531 w 295"/>
                <a:gd name="T29" fmla="*/ 306007 h 335"/>
                <a:gd name="T30" fmla="*/ 179416 w 295"/>
                <a:gd name="T31" fmla="*/ 291390 h 335"/>
                <a:gd name="T32" fmla="*/ 141675 w 295"/>
                <a:gd name="T33" fmla="*/ 290799 h 335"/>
                <a:gd name="T34" fmla="*/ 65774 w 295"/>
                <a:gd name="T35" fmla="*/ 290799 h 335"/>
                <a:gd name="T36" fmla="*/ 65774 w 295"/>
                <a:gd name="T37" fmla="*/ 520168 h 335"/>
                <a:gd name="T38" fmla="*/ 0 w 295"/>
                <a:gd name="T39" fmla="*/ 520168 h 335"/>
                <a:gd name="T40" fmla="*/ 65774 w 295"/>
                <a:gd name="T41" fmla="*/ 229961 h 335"/>
                <a:gd name="T42" fmla="*/ 206903 w 295"/>
                <a:gd name="T43" fmla="*/ 229961 h 335"/>
                <a:gd name="T44" fmla="*/ 278975 w 295"/>
                <a:gd name="T45" fmla="*/ 220812 h 335"/>
                <a:gd name="T46" fmla="*/ 318366 w 295"/>
                <a:gd name="T47" fmla="*/ 189777 h 335"/>
                <a:gd name="T48" fmla="*/ 331171 w 295"/>
                <a:gd name="T49" fmla="*/ 143290 h 335"/>
                <a:gd name="T50" fmla="*/ 306022 w 295"/>
                <a:gd name="T51" fmla="*/ 82765 h 335"/>
                <a:gd name="T52" fmla="*/ 223216 w 295"/>
                <a:gd name="T53" fmla="*/ 57189 h 335"/>
                <a:gd name="T54" fmla="*/ 65774 w 295"/>
                <a:gd name="T55" fmla="*/ 57189 h 335"/>
                <a:gd name="T56" fmla="*/ 65774 w 295"/>
                <a:gd name="T57" fmla="*/ 229961 h 3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35"/>
                <a:gd name="T89" fmla="*/ 295 w 295"/>
                <a:gd name="T90" fmla="*/ 335 h 3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35">
                  <a:moveTo>
                    <a:pt x="0" y="335"/>
                  </a:moveTo>
                  <a:cubicBezTo>
                    <a:pt x="0" y="0"/>
                    <a:pt x="0" y="0"/>
                    <a:pt x="0" y="0"/>
                  </a:cubicBezTo>
                  <a:cubicBezTo>
                    <a:pt x="148" y="0"/>
                    <a:pt x="148" y="0"/>
                    <a:pt x="148" y="0"/>
                  </a:cubicBezTo>
                  <a:cubicBezTo>
                    <a:pt x="178" y="0"/>
                    <a:pt x="201" y="3"/>
                    <a:pt x="216" y="9"/>
                  </a:cubicBezTo>
                  <a:cubicBezTo>
                    <a:pt x="232" y="15"/>
                    <a:pt x="244" y="26"/>
                    <a:pt x="254" y="41"/>
                  </a:cubicBezTo>
                  <a:cubicBezTo>
                    <a:pt x="263" y="56"/>
                    <a:pt x="268" y="73"/>
                    <a:pt x="268" y="92"/>
                  </a:cubicBezTo>
                  <a:cubicBezTo>
                    <a:pt x="268" y="115"/>
                    <a:pt x="260" y="135"/>
                    <a:pt x="244" y="152"/>
                  </a:cubicBezTo>
                  <a:cubicBezTo>
                    <a:pt x="229" y="168"/>
                    <a:pt x="205" y="178"/>
                    <a:pt x="173" y="183"/>
                  </a:cubicBezTo>
                  <a:cubicBezTo>
                    <a:pt x="185" y="188"/>
                    <a:pt x="194" y="194"/>
                    <a:pt x="200" y="200"/>
                  </a:cubicBezTo>
                  <a:cubicBezTo>
                    <a:pt x="213" y="211"/>
                    <a:pt x="225" y="226"/>
                    <a:pt x="237" y="244"/>
                  </a:cubicBezTo>
                  <a:cubicBezTo>
                    <a:pt x="295" y="335"/>
                    <a:pt x="295" y="335"/>
                    <a:pt x="295" y="335"/>
                  </a:cubicBezTo>
                  <a:cubicBezTo>
                    <a:pt x="239" y="335"/>
                    <a:pt x="239" y="335"/>
                    <a:pt x="239" y="335"/>
                  </a:cubicBezTo>
                  <a:cubicBezTo>
                    <a:pt x="195" y="266"/>
                    <a:pt x="195" y="266"/>
                    <a:pt x="195" y="266"/>
                  </a:cubicBezTo>
                  <a:cubicBezTo>
                    <a:pt x="182" y="245"/>
                    <a:pt x="171" y="230"/>
                    <a:pt x="163" y="219"/>
                  </a:cubicBezTo>
                  <a:cubicBezTo>
                    <a:pt x="154" y="209"/>
                    <a:pt x="147" y="201"/>
                    <a:pt x="140" y="197"/>
                  </a:cubicBezTo>
                  <a:cubicBezTo>
                    <a:pt x="134" y="193"/>
                    <a:pt x="127" y="190"/>
                    <a:pt x="120" y="188"/>
                  </a:cubicBezTo>
                  <a:cubicBezTo>
                    <a:pt x="115" y="187"/>
                    <a:pt x="107" y="187"/>
                    <a:pt x="95" y="187"/>
                  </a:cubicBezTo>
                  <a:cubicBezTo>
                    <a:pt x="44" y="187"/>
                    <a:pt x="44" y="187"/>
                    <a:pt x="44" y="187"/>
                  </a:cubicBezTo>
                  <a:cubicBezTo>
                    <a:pt x="44" y="335"/>
                    <a:pt x="44" y="335"/>
                    <a:pt x="44" y="335"/>
                  </a:cubicBezTo>
                  <a:lnTo>
                    <a:pt x="0" y="335"/>
                  </a:lnTo>
                  <a:close/>
                  <a:moveTo>
                    <a:pt x="44" y="148"/>
                  </a:moveTo>
                  <a:cubicBezTo>
                    <a:pt x="139" y="148"/>
                    <a:pt x="139" y="148"/>
                    <a:pt x="139" y="148"/>
                  </a:cubicBezTo>
                  <a:cubicBezTo>
                    <a:pt x="160" y="148"/>
                    <a:pt x="175" y="146"/>
                    <a:pt x="187" y="142"/>
                  </a:cubicBezTo>
                  <a:cubicBezTo>
                    <a:pt x="198" y="138"/>
                    <a:pt x="207" y="131"/>
                    <a:pt x="213" y="122"/>
                  </a:cubicBezTo>
                  <a:cubicBezTo>
                    <a:pt x="219" y="112"/>
                    <a:pt x="222" y="102"/>
                    <a:pt x="222" y="92"/>
                  </a:cubicBezTo>
                  <a:cubicBezTo>
                    <a:pt x="222" y="76"/>
                    <a:pt x="216" y="63"/>
                    <a:pt x="205" y="53"/>
                  </a:cubicBezTo>
                  <a:cubicBezTo>
                    <a:pt x="193" y="42"/>
                    <a:pt x="175" y="37"/>
                    <a:pt x="150" y="37"/>
                  </a:cubicBezTo>
                  <a:cubicBezTo>
                    <a:pt x="44" y="37"/>
                    <a:pt x="44" y="37"/>
                    <a:pt x="44" y="37"/>
                  </a:cubicBezTo>
                  <a:lnTo>
                    <a:pt x="44" y="148"/>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7" name="Freeform 695"/>
            <p:cNvSpPr>
              <a:spLocks/>
            </p:cNvSpPr>
            <p:nvPr/>
          </p:nvSpPr>
          <p:spPr bwMode="auto">
            <a:xfrm>
              <a:off x="8400" y="8"/>
              <a:ext cx="339" cy="455"/>
            </a:xfrm>
            <a:custGeom>
              <a:avLst/>
              <a:gdLst>
                <a:gd name="T0" fmla="*/ 0 w 339"/>
                <a:gd name="T1" fmla="*/ 455 h 455"/>
                <a:gd name="T2" fmla="*/ 0 w 339"/>
                <a:gd name="T3" fmla="*/ 0 h 455"/>
                <a:gd name="T4" fmla="*/ 328 w 339"/>
                <a:gd name="T5" fmla="*/ 0 h 455"/>
                <a:gd name="T6" fmla="*/ 328 w 339"/>
                <a:gd name="T7" fmla="*/ 54 h 455"/>
                <a:gd name="T8" fmla="*/ 60 w 339"/>
                <a:gd name="T9" fmla="*/ 54 h 455"/>
                <a:gd name="T10" fmla="*/ 60 w 339"/>
                <a:gd name="T11" fmla="*/ 193 h 455"/>
                <a:gd name="T12" fmla="*/ 312 w 339"/>
                <a:gd name="T13" fmla="*/ 193 h 455"/>
                <a:gd name="T14" fmla="*/ 312 w 339"/>
                <a:gd name="T15" fmla="*/ 247 h 455"/>
                <a:gd name="T16" fmla="*/ 60 w 339"/>
                <a:gd name="T17" fmla="*/ 247 h 455"/>
                <a:gd name="T18" fmla="*/ 60 w 339"/>
                <a:gd name="T19" fmla="*/ 402 h 455"/>
                <a:gd name="T20" fmla="*/ 339 w 339"/>
                <a:gd name="T21" fmla="*/ 402 h 455"/>
                <a:gd name="T22" fmla="*/ 339 w 339"/>
                <a:gd name="T23" fmla="*/ 455 h 455"/>
                <a:gd name="T24" fmla="*/ 0 w 339"/>
                <a:gd name="T25" fmla="*/ 455 h 4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9"/>
                <a:gd name="T40" fmla="*/ 0 h 455"/>
                <a:gd name="T41" fmla="*/ 339 w 339"/>
                <a:gd name="T42" fmla="*/ 455 h 4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9" h="455">
                  <a:moveTo>
                    <a:pt x="0" y="455"/>
                  </a:moveTo>
                  <a:lnTo>
                    <a:pt x="0" y="0"/>
                  </a:lnTo>
                  <a:lnTo>
                    <a:pt x="328" y="0"/>
                  </a:lnTo>
                  <a:lnTo>
                    <a:pt x="328" y="54"/>
                  </a:lnTo>
                  <a:lnTo>
                    <a:pt x="60" y="54"/>
                  </a:lnTo>
                  <a:lnTo>
                    <a:pt x="60" y="193"/>
                  </a:lnTo>
                  <a:lnTo>
                    <a:pt x="312" y="193"/>
                  </a:lnTo>
                  <a:lnTo>
                    <a:pt x="312" y="247"/>
                  </a:lnTo>
                  <a:lnTo>
                    <a:pt x="60" y="247"/>
                  </a:lnTo>
                  <a:lnTo>
                    <a:pt x="60" y="402"/>
                  </a:lnTo>
                  <a:lnTo>
                    <a:pt x="339" y="402"/>
                  </a:lnTo>
                  <a:lnTo>
                    <a:pt x="339"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8" name="Freeform 696"/>
            <p:cNvSpPr>
              <a:spLocks/>
            </p:cNvSpPr>
            <p:nvPr/>
          </p:nvSpPr>
          <p:spPr bwMode="auto">
            <a:xfrm>
              <a:off x="8822" y="8"/>
              <a:ext cx="358" cy="455"/>
            </a:xfrm>
            <a:custGeom>
              <a:avLst/>
              <a:gdLst>
                <a:gd name="T0" fmla="*/ 0 w 358"/>
                <a:gd name="T1" fmla="*/ 455 h 455"/>
                <a:gd name="T2" fmla="*/ 0 w 358"/>
                <a:gd name="T3" fmla="*/ 0 h 455"/>
                <a:gd name="T4" fmla="*/ 61 w 358"/>
                <a:gd name="T5" fmla="*/ 0 h 455"/>
                <a:gd name="T6" fmla="*/ 300 w 358"/>
                <a:gd name="T7" fmla="*/ 357 h 455"/>
                <a:gd name="T8" fmla="*/ 300 w 358"/>
                <a:gd name="T9" fmla="*/ 0 h 455"/>
                <a:gd name="T10" fmla="*/ 358 w 358"/>
                <a:gd name="T11" fmla="*/ 0 h 455"/>
                <a:gd name="T12" fmla="*/ 358 w 358"/>
                <a:gd name="T13" fmla="*/ 455 h 455"/>
                <a:gd name="T14" fmla="*/ 296 w 358"/>
                <a:gd name="T15" fmla="*/ 455 h 455"/>
                <a:gd name="T16" fmla="*/ 57 w 358"/>
                <a:gd name="T17" fmla="*/ 98 h 455"/>
                <a:gd name="T18" fmla="*/ 57 w 358"/>
                <a:gd name="T19" fmla="*/ 455 h 455"/>
                <a:gd name="T20" fmla="*/ 0 w 358"/>
                <a:gd name="T21" fmla="*/ 455 h 4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455"/>
                <a:gd name="T35" fmla="*/ 358 w 358"/>
                <a:gd name="T36" fmla="*/ 455 h 4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455">
                  <a:moveTo>
                    <a:pt x="0" y="455"/>
                  </a:moveTo>
                  <a:lnTo>
                    <a:pt x="0" y="0"/>
                  </a:lnTo>
                  <a:lnTo>
                    <a:pt x="61" y="0"/>
                  </a:lnTo>
                  <a:lnTo>
                    <a:pt x="300" y="357"/>
                  </a:lnTo>
                  <a:lnTo>
                    <a:pt x="300" y="0"/>
                  </a:lnTo>
                  <a:lnTo>
                    <a:pt x="358" y="0"/>
                  </a:lnTo>
                  <a:lnTo>
                    <a:pt x="358" y="455"/>
                  </a:lnTo>
                  <a:lnTo>
                    <a:pt x="296" y="455"/>
                  </a:lnTo>
                  <a:lnTo>
                    <a:pt x="57" y="98"/>
                  </a:lnTo>
                  <a:lnTo>
                    <a:pt x="57" y="455"/>
                  </a:lnTo>
                  <a:lnTo>
                    <a:pt x="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79" name="Freeform 697"/>
            <p:cNvSpPr>
              <a:spLocks/>
            </p:cNvSpPr>
            <p:nvPr/>
          </p:nvSpPr>
          <p:spPr bwMode="auto">
            <a:xfrm>
              <a:off x="9247" y="8"/>
              <a:ext cx="360" cy="455"/>
            </a:xfrm>
            <a:custGeom>
              <a:avLst/>
              <a:gdLst>
                <a:gd name="T0" fmla="*/ 150 w 360"/>
                <a:gd name="T1" fmla="*/ 455 h 455"/>
                <a:gd name="T2" fmla="*/ 150 w 360"/>
                <a:gd name="T3" fmla="*/ 54 h 455"/>
                <a:gd name="T4" fmla="*/ 0 w 360"/>
                <a:gd name="T5" fmla="*/ 54 h 455"/>
                <a:gd name="T6" fmla="*/ 0 w 360"/>
                <a:gd name="T7" fmla="*/ 0 h 455"/>
                <a:gd name="T8" fmla="*/ 360 w 360"/>
                <a:gd name="T9" fmla="*/ 0 h 455"/>
                <a:gd name="T10" fmla="*/ 360 w 360"/>
                <a:gd name="T11" fmla="*/ 54 h 455"/>
                <a:gd name="T12" fmla="*/ 210 w 360"/>
                <a:gd name="T13" fmla="*/ 54 h 455"/>
                <a:gd name="T14" fmla="*/ 210 w 360"/>
                <a:gd name="T15" fmla="*/ 455 h 455"/>
                <a:gd name="T16" fmla="*/ 150 w 360"/>
                <a:gd name="T17" fmla="*/ 455 h 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0"/>
                <a:gd name="T28" fmla="*/ 0 h 455"/>
                <a:gd name="T29" fmla="*/ 360 w 360"/>
                <a:gd name="T30" fmla="*/ 455 h 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0" h="455">
                  <a:moveTo>
                    <a:pt x="150" y="455"/>
                  </a:moveTo>
                  <a:lnTo>
                    <a:pt x="150" y="54"/>
                  </a:lnTo>
                  <a:lnTo>
                    <a:pt x="0" y="54"/>
                  </a:lnTo>
                  <a:lnTo>
                    <a:pt x="0" y="0"/>
                  </a:lnTo>
                  <a:lnTo>
                    <a:pt x="360" y="0"/>
                  </a:lnTo>
                  <a:lnTo>
                    <a:pt x="360" y="54"/>
                  </a:lnTo>
                  <a:lnTo>
                    <a:pt x="210" y="54"/>
                  </a:lnTo>
                  <a:lnTo>
                    <a:pt x="210" y="455"/>
                  </a:lnTo>
                  <a:lnTo>
                    <a:pt x="150" y="455"/>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sp>
        <p:nvSpPr>
          <p:cNvPr id="8227" name="Rectangle 707"/>
          <p:cNvSpPr>
            <a:spLocks noChangeArrowheads="1"/>
          </p:cNvSpPr>
          <p:nvPr/>
        </p:nvSpPr>
        <p:spPr bwMode="auto">
          <a:xfrm>
            <a:off x="198821" y="3516512"/>
            <a:ext cx="2914271" cy="329208"/>
          </a:xfrm>
          <a:prstGeom prst="rect">
            <a:avLst/>
          </a:prstGeom>
          <a:solidFill>
            <a:schemeClr val="bg1">
              <a:alpha val="58823"/>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28" name="Rectangle 708"/>
          <p:cNvSpPr>
            <a:spLocks noChangeArrowheads="1"/>
          </p:cNvSpPr>
          <p:nvPr/>
        </p:nvSpPr>
        <p:spPr bwMode="auto">
          <a:xfrm>
            <a:off x="3193934" y="3769531"/>
            <a:ext cx="1411898" cy="333971"/>
          </a:xfrm>
          <a:prstGeom prst="rect">
            <a:avLst/>
          </a:prstGeom>
          <a:solidFill>
            <a:schemeClr val="bg1">
              <a:alpha val="58823"/>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29" name="Rectangle 710"/>
          <p:cNvSpPr>
            <a:spLocks noChangeArrowheads="1"/>
          </p:cNvSpPr>
          <p:nvPr/>
        </p:nvSpPr>
        <p:spPr bwMode="auto">
          <a:xfrm>
            <a:off x="8058292" y="2380667"/>
            <a:ext cx="828568" cy="333971"/>
          </a:xfrm>
          <a:prstGeom prst="rect">
            <a:avLst/>
          </a:prstGeom>
          <a:solidFill>
            <a:schemeClr val="bg1">
              <a:alpha val="34117"/>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0" name="Rectangle 711"/>
          <p:cNvSpPr>
            <a:spLocks noChangeArrowheads="1"/>
          </p:cNvSpPr>
          <p:nvPr/>
        </p:nvSpPr>
        <p:spPr bwMode="auto">
          <a:xfrm>
            <a:off x="7805914" y="567334"/>
            <a:ext cx="1094042" cy="286346"/>
          </a:xfrm>
          <a:prstGeom prst="rect">
            <a:avLst/>
          </a:prstGeom>
          <a:solidFill>
            <a:schemeClr val="bg1">
              <a:alpha val="63136"/>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1" name="Rectangle 712"/>
          <p:cNvSpPr>
            <a:spLocks noChangeArrowheads="1"/>
          </p:cNvSpPr>
          <p:nvPr/>
        </p:nvSpPr>
        <p:spPr bwMode="auto">
          <a:xfrm>
            <a:off x="258356" y="4708934"/>
            <a:ext cx="1033327" cy="333971"/>
          </a:xfrm>
          <a:prstGeom prst="rect">
            <a:avLst/>
          </a:prstGeom>
          <a:solidFill>
            <a:schemeClr val="bg1">
              <a:alpha val="74901"/>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3" name="Rectangle 714"/>
          <p:cNvSpPr>
            <a:spLocks noChangeArrowheads="1"/>
          </p:cNvSpPr>
          <p:nvPr/>
        </p:nvSpPr>
        <p:spPr bwMode="auto">
          <a:xfrm>
            <a:off x="5178545" y="952512"/>
            <a:ext cx="1411898" cy="333971"/>
          </a:xfrm>
          <a:prstGeom prst="rect">
            <a:avLst/>
          </a:prstGeom>
          <a:solidFill>
            <a:schemeClr val="bg1">
              <a:alpha val="58823"/>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4" name="Rectangle 715"/>
          <p:cNvSpPr>
            <a:spLocks noChangeArrowheads="1"/>
          </p:cNvSpPr>
          <p:nvPr/>
        </p:nvSpPr>
        <p:spPr bwMode="auto">
          <a:xfrm>
            <a:off x="7582104" y="1448407"/>
            <a:ext cx="1411898" cy="333971"/>
          </a:xfrm>
          <a:prstGeom prst="rect">
            <a:avLst/>
          </a:prstGeom>
          <a:solidFill>
            <a:schemeClr val="bg1">
              <a:alpha val="58823"/>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5" name="Rectangle 716"/>
          <p:cNvSpPr>
            <a:spLocks noChangeArrowheads="1"/>
          </p:cNvSpPr>
          <p:nvPr/>
        </p:nvSpPr>
        <p:spPr bwMode="auto">
          <a:xfrm>
            <a:off x="2400302" y="1182898"/>
            <a:ext cx="1033327" cy="333971"/>
          </a:xfrm>
          <a:prstGeom prst="rect">
            <a:avLst/>
          </a:prstGeom>
          <a:solidFill>
            <a:schemeClr val="bg1">
              <a:alpha val="74901"/>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6" name="Rectangle 717"/>
          <p:cNvSpPr>
            <a:spLocks noChangeArrowheads="1"/>
          </p:cNvSpPr>
          <p:nvPr/>
        </p:nvSpPr>
        <p:spPr bwMode="auto">
          <a:xfrm>
            <a:off x="121430" y="519720"/>
            <a:ext cx="1033327" cy="333971"/>
          </a:xfrm>
          <a:prstGeom prst="rect">
            <a:avLst/>
          </a:prstGeom>
          <a:solidFill>
            <a:schemeClr val="bg1">
              <a:alpha val="74901"/>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7" name="Rectangle 718"/>
          <p:cNvSpPr>
            <a:spLocks noChangeArrowheads="1"/>
          </p:cNvSpPr>
          <p:nvPr/>
        </p:nvSpPr>
        <p:spPr bwMode="auto">
          <a:xfrm>
            <a:off x="4703939" y="3762388"/>
            <a:ext cx="2689271" cy="688181"/>
          </a:xfrm>
          <a:prstGeom prst="rect">
            <a:avLst/>
          </a:prstGeom>
          <a:solidFill>
            <a:schemeClr val="bg1">
              <a:alpha val="56078"/>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8" name="Rectangle 719"/>
          <p:cNvSpPr>
            <a:spLocks noChangeArrowheads="1"/>
          </p:cNvSpPr>
          <p:nvPr/>
        </p:nvSpPr>
        <p:spPr bwMode="auto">
          <a:xfrm>
            <a:off x="2502368" y="2995624"/>
            <a:ext cx="1735110" cy="333971"/>
          </a:xfrm>
          <a:prstGeom prst="rect">
            <a:avLst/>
          </a:prstGeom>
          <a:solidFill>
            <a:schemeClr val="bg1">
              <a:alpha val="18039"/>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39" name="Rectangle 720"/>
          <p:cNvSpPr>
            <a:spLocks noChangeArrowheads="1"/>
          </p:cNvSpPr>
          <p:nvPr/>
        </p:nvSpPr>
        <p:spPr bwMode="auto">
          <a:xfrm>
            <a:off x="6229730" y="2936081"/>
            <a:ext cx="2914271" cy="329208"/>
          </a:xfrm>
          <a:prstGeom prst="rect">
            <a:avLst/>
          </a:prstGeom>
          <a:solidFill>
            <a:schemeClr val="bg1">
              <a:alpha val="21960"/>
            </a:schemeClr>
          </a:solidFill>
          <a:ln w="9525">
            <a:noFill/>
            <a:miter lim="800000"/>
            <a:headEnd/>
            <a:tailEnd/>
          </a:ln>
        </p:spPr>
        <p:txBody>
          <a:bodyPr wrap="none" lIns="34273" tIns="17136" rIns="34273" bIns="17136" anchor="ctr"/>
          <a:lstStyle/>
          <a:p>
            <a:pPr fontAlgn="base">
              <a:spcBef>
                <a:spcPct val="0"/>
              </a:spcBef>
              <a:spcAft>
                <a:spcPct val="0"/>
              </a:spcAft>
            </a:pPr>
            <a:r>
              <a:rPr lang="en-US" sz="800" dirty="0" smtClean="0">
                <a:solidFill>
                  <a:srgbClr val="000000"/>
                </a:solidFill>
                <a:ea typeface="MS PGothic" pitchFamily="34" charset="-128"/>
                <a:cs typeface="Arial" pitchFamily="34" charset="0"/>
              </a:rPr>
              <a:t>`</a:t>
            </a:r>
            <a:endParaRPr lang="en-US" sz="800" dirty="0">
              <a:solidFill>
                <a:srgbClr val="000000"/>
              </a:solidFill>
              <a:ea typeface="MS PGothic" pitchFamily="34" charset="-128"/>
              <a:cs typeface="Arial" pitchFamily="34" charset="0"/>
            </a:endParaRPr>
          </a:p>
        </p:txBody>
      </p:sp>
      <p:sp>
        <p:nvSpPr>
          <p:cNvPr id="8240" name="Rectangle 721"/>
          <p:cNvSpPr>
            <a:spLocks noChangeArrowheads="1"/>
          </p:cNvSpPr>
          <p:nvPr/>
        </p:nvSpPr>
        <p:spPr bwMode="auto">
          <a:xfrm>
            <a:off x="4877357" y="352426"/>
            <a:ext cx="1842253" cy="400646"/>
          </a:xfrm>
          <a:prstGeom prst="rect">
            <a:avLst/>
          </a:prstGeom>
          <a:solidFill>
            <a:schemeClr val="bg1">
              <a:alpha val="50195"/>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41" name="Rectangle 722"/>
          <p:cNvSpPr>
            <a:spLocks noChangeArrowheads="1"/>
          </p:cNvSpPr>
          <p:nvPr/>
        </p:nvSpPr>
        <p:spPr bwMode="auto">
          <a:xfrm>
            <a:off x="6979749" y="4654750"/>
            <a:ext cx="2014275" cy="400646"/>
          </a:xfrm>
          <a:prstGeom prst="rect">
            <a:avLst/>
          </a:prstGeom>
          <a:solidFill>
            <a:schemeClr val="bg1">
              <a:alpha val="32156"/>
            </a:scheme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nvGrpSpPr>
          <p:cNvPr id="8196" name="Group 20"/>
          <p:cNvGrpSpPr>
            <a:grpSpLocks/>
          </p:cNvGrpSpPr>
          <p:nvPr/>
        </p:nvGrpSpPr>
        <p:grpSpPr bwMode="auto">
          <a:xfrm>
            <a:off x="1330375" y="4303515"/>
            <a:ext cx="2254155" cy="211336"/>
            <a:chOff x="4824413" y="14935200"/>
            <a:chExt cx="18241962" cy="1709738"/>
          </a:xfrm>
        </p:grpSpPr>
        <p:sp>
          <p:nvSpPr>
            <p:cNvPr id="8256" name="Freeform 431"/>
            <p:cNvSpPr>
              <a:spLocks/>
            </p:cNvSpPr>
            <p:nvPr/>
          </p:nvSpPr>
          <p:spPr bwMode="auto">
            <a:xfrm>
              <a:off x="4824413" y="14954250"/>
              <a:ext cx="1235075" cy="1652588"/>
            </a:xfrm>
            <a:custGeom>
              <a:avLst/>
              <a:gdLst>
                <a:gd name="T0" fmla="*/ 0 w 778"/>
                <a:gd name="T1" fmla="*/ 2147483647 h 1041"/>
                <a:gd name="T2" fmla="*/ 0 w 778"/>
                <a:gd name="T3" fmla="*/ 0 h 1041"/>
                <a:gd name="T4" fmla="*/ 2147483647 w 778"/>
                <a:gd name="T5" fmla="*/ 0 h 1041"/>
                <a:gd name="T6" fmla="*/ 2147483647 w 778"/>
                <a:gd name="T7" fmla="*/ 2147483647 h 1041"/>
                <a:gd name="T8" fmla="*/ 2147483647 w 778"/>
                <a:gd name="T9" fmla="*/ 2147483647 h 1041"/>
                <a:gd name="T10" fmla="*/ 2147483647 w 778"/>
                <a:gd name="T11" fmla="*/ 2147483647 h 1041"/>
                <a:gd name="T12" fmla="*/ 2147483647 w 778"/>
                <a:gd name="T13" fmla="*/ 2147483647 h 1041"/>
                <a:gd name="T14" fmla="*/ 2147483647 w 778"/>
                <a:gd name="T15" fmla="*/ 2147483647 h 1041"/>
                <a:gd name="T16" fmla="*/ 2147483647 w 778"/>
                <a:gd name="T17" fmla="*/ 2147483647 h 1041"/>
                <a:gd name="T18" fmla="*/ 2147483647 w 778"/>
                <a:gd name="T19" fmla="*/ 2147483647 h 1041"/>
                <a:gd name="T20" fmla="*/ 2147483647 w 778"/>
                <a:gd name="T21" fmla="*/ 2147483647 h 1041"/>
                <a:gd name="T22" fmla="*/ 2147483647 w 778"/>
                <a:gd name="T23" fmla="*/ 2147483647 h 1041"/>
                <a:gd name="T24" fmla="*/ 0 w 778"/>
                <a:gd name="T25" fmla="*/ 2147483647 h 10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8"/>
                <a:gd name="T40" fmla="*/ 0 h 1041"/>
                <a:gd name="T41" fmla="*/ 778 w 778"/>
                <a:gd name="T42" fmla="*/ 1041 h 10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8" h="1041">
                  <a:moveTo>
                    <a:pt x="0" y="1041"/>
                  </a:moveTo>
                  <a:lnTo>
                    <a:pt x="0" y="0"/>
                  </a:lnTo>
                  <a:lnTo>
                    <a:pt x="754" y="0"/>
                  </a:lnTo>
                  <a:lnTo>
                    <a:pt x="754" y="132"/>
                  </a:lnTo>
                  <a:lnTo>
                    <a:pt x="144" y="132"/>
                  </a:lnTo>
                  <a:lnTo>
                    <a:pt x="144" y="443"/>
                  </a:lnTo>
                  <a:lnTo>
                    <a:pt x="718" y="443"/>
                  </a:lnTo>
                  <a:lnTo>
                    <a:pt x="718" y="563"/>
                  </a:lnTo>
                  <a:lnTo>
                    <a:pt x="144" y="563"/>
                  </a:lnTo>
                  <a:lnTo>
                    <a:pt x="144" y="922"/>
                  </a:lnTo>
                  <a:lnTo>
                    <a:pt x="778" y="922"/>
                  </a:lnTo>
                  <a:lnTo>
                    <a:pt x="778"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57" name="Freeform 432"/>
            <p:cNvSpPr>
              <a:spLocks/>
            </p:cNvSpPr>
            <p:nvPr/>
          </p:nvSpPr>
          <p:spPr bwMode="auto">
            <a:xfrm>
              <a:off x="6362700" y="14954250"/>
              <a:ext cx="1290638" cy="1652588"/>
            </a:xfrm>
            <a:custGeom>
              <a:avLst/>
              <a:gdLst>
                <a:gd name="T0" fmla="*/ 0 w 813"/>
                <a:gd name="T1" fmla="*/ 2147483647 h 1041"/>
                <a:gd name="T2" fmla="*/ 0 w 813"/>
                <a:gd name="T3" fmla="*/ 0 h 1041"/>
                <a:gd name="T4" fmla="*/ 2147483647 w 813"/>
                <a:gd name="T5" fmla="*/ 0 h 1041"/>
                <a:gd name="T6" fmla="*/ 2147483647 w 813"/>
                <a:gd name="T7" fmla="*/ 2147483647 h 1041"/>
                <a:gd name="T8" fmla="*/ 2147483647 w 813"/>
                <a:gd name="T9" fmla="*/ 0 h 1041"/>
                <a:gd name="T10" fmla="*/ 2147483647 w 813"/>
                <a:gd name="T11" fmla="*/ 0 h 1041"/>
                <a:gd name="T12" fmla="*/ 2147483647 w 813"/>
                <a:gd name="T13" fmla="*/ 2147483647 h 1041"/>
                <a:gd name="T14" fmla="*/ 2147483647 w 813"/>
                <a:gd name="T15" fmla="*/ 2147483647 h 1041"/>
                <a:gd name="T16" fmla="*/ 2147483647 w 813"/>
                <a:gd name="T17" fmla="*/ 2147483647 h 1041"/>
                <a:gd name="T18" fmla="*/ 2147483647 w 813"/>
                <a:gd name="T19" fmla="*/ 2147483647 h 1041"/>
                <a:gd name="T20" fmla="*/ 0 w 813"/>
                <a:gd name="T21" fmla="*/ 2147483647 h 10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3"/>
                <a:gd name="T34" fmla="*/ 0 h 1041"/>
                <a:gd name="T35" fmla="*/ 813 w 813"/>
                <a:gd name="T36" fmla="*/ 1041 h 10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3" h="1041">
                  <a:moveTo>
                    <a:pt x="0" y="1041"/>
                  </a:moveTo>
                  <a:lnTo>
                    <a:pt x="0" y="0"/>
                  </a:lnTo>
                  <a:lnTo>
                    <a:pt x="131" y="0"/>
                  </a:lnTo>
                  <a:lnTo>
                    <a:pt x="681" y="814"/>
                  </a:lnTo>
                  <a:lnTo>
                    <a:pt x="681" y="0"/>
                  </a:lnTo>
                  <a:lnTo>
                    <a:pt x="813" y="0"/>
                  </a:lnTo>
                  <a:lnTo>
                    <a:pt x="813" y="1041"/>
                  </a:lnTo>
                  <a:lnTo>
                    <a:pt x="669" y="1041"/>
                  </a:lnTo>
                  <a:lnTo>
                    <a:pt x="131" y="227"/>
                  </a:lnTo>
                  <a:lnTo>
                    <a:pt x="131"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58" name="Freeform 433"/>
            <p:cNvSpPr>
              <a:spLocks/>
            </p:cNvSpPr>
            <p:nvPr/>
          </p:nvSpPr>
          <p:spPr bwMode="auto">
            <a:xfrm>
              <a:off x="7899400" y="14954250"/>
              <a:ext cx="1290638" cy="1652588"/>
            </a:xfrm>
            <a:custGeom>
              <a:avLst/>
              <a:gdLst>
                <a:gd name="T0" fmla="*/ 2147483647 w 813"/>
                <a:gd name="T1" fmla="*/ 2147483647 h 1041"/>
                <a:gd name="T2" fmla="*/ 2147483647 w 813"/>
                <a:gd name="T3" fmla="*/ 2147483647 h 1041"/>
                <a:gd name="T4" fmla="*/ 0 w 813"/>
                <a:gd name="T5" fmla="*/ 2147483647 h 1041"/>
                <a:gd name="T6" fmla="*/ 0 w 813"/>
                <a:gd name="T7" fmla="*/ 0 h 1041"/>
                <a:gd name="T8" fmla="*/ 2147483647 w 813"/>
                <a:gd name="T9" fmla="*/ 0 h 1041"/>
                <a:gd name="T10" fmla="*/ 2147483647 w 813"/>
                <a:gd name="T11" fmla="*/ 2147483647 h 1041"/>
                <a:gd name="T12" fmla="*/ 2147483647 w 813"/>
                <a:gd name="T13" fmla="*/ 2147483647 h 1041"/>
                <a:gd name="T14" fmla="*/ 2147483647 w 813"/>
                <a:gd name="T15" fmla="*/ 2147483647 h 1041"/>
                <a:gd name="T16" fmla="*/ 2147483647 w 813"/>
                <a:gd name="T17" fmla="*/ 2147483647 h 10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3"/>
                <a:gd name="T28" fmla="*/ 0 h 1041"/>
                <a:gd name="T29" fmla="*/ 813 w 813"/>
                <a:gd name="T30" fmla="*/ 1041 h 10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3" h="1041">
                  <a:moveTo>
                    <a:pt x="335" y="1041"/>
                  </a:moveTo>
                  <a:lnTo>
                    <a:pt x="335" y="132"/>
                  </a:lnTo>
                  <a:lnTo>
                    <a:pt x="0" y="132"/>
                  </a:lnTo>
                  <a:lnTo>
                    <a:pt x="0" y="0"/>
                  </a:lnTo>
                  <a:lnTo>
                    <a:pt x="813" y="0"/>
                  </a:lnTo>
                  <a:lnTo>
                    <a:pt x="813" y="132"/>
                  </a:lnTo>
                  <a:lnTo>
                    <a:pt x="479" y="132"/>
                  </a:lnTo>
                  <a:lnTo>
                    <a:pt x="479" y="1041"/>
                  </a:lnTo>
                  <a:lnTo>
                    <a:pt x="335"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59" name="Freeform 434"/>
            <p:cNvSpPr>
              <a:spLocks/>
            </p:cNvSpPr>
            <p:nvPr/>
          </p:nvSpPr>
          <p:spPr bwMode="auto">
            <a:xfrm>
              <a:off x="9418638" y="14954250"/>
              <a:ext cx="1233488" cy="1652588"/>
            </a:xfrm>
            <a:custGeom>
              <a:avLst/>
              <a:gdLst>
                <a:gd name="T0" fmla="*/ 0 w 777"/>
                <a:gd name="T1" fmla="*/ 2147483647 h 1041"/>
                <a:gd name="T2" fmla="*/ 0 w 777"/>
                <a:gd name="T3" fmla="*/ 0 h 1041"/>
                <a:gd name="T4" fmla="*/ 2147483647 w 777"/>
                <a:gd name="T5" fmla="*/ 0 h 1041"/>
                <a:gd name="T6" fmla="*/ 2147483647 w 777"/>
                <a:gd name="T7" fmla="*/ 2147483647 h 1041"/>
                <a:gd name="T8" fmla="*/ 2147483647 w 777"/>
                <a:gd name="T9" fmla="*/ 2147483647 h 1041"/>
                <a:gd name="T10" fmla="*/ 2147483647 w 777"/>
                <a:gd name="T11" fmla="*/ 2147483647 h 1041"/>
                <a:gd name="T12" fmla="*/ 2147483647 w 777"/>
                <a:gd name="T13" fmla="*/ 2147483647 h 1041"/>
                <a:gd name="T14" fmla="*/ 2147483647 w 777"/>
                <a:gd name="T15" fmla="*/ 2147483647 h 1041"/>
                <a:gd name="T16" fmla="*/ 2147483647 w 777"/>
                <a:gd name="T17" fmla="*/ 2147483647 h 1041"/>
                <a:gd name="T18" fmla="*/ 2147483647 w 777"/>
                <a:gd name="T19" fmla="*/ 2147483647 h 1041"/>
                <a:gd name="T20" fmla="*/ 2147483647 w 777"/>
                <a:gd name="T21" fmla="*/ 2147483647 h 1041"/>
                <a:gd name="T22" fmla="*/ 2147483647 w 777"/>
                <a:gd name="T23" fmla="*/ 2147483647 h 1041"/>
                <a:gd name="T24" fmla="*/ 0 w 777"/>
                <a:gd name="T25" fmla="*/ 2147483647 h 10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
                <a:gd name="T40" fmla="*/ 0 h 1041"/>
                <a:gd name="T41" fmla="*/ 777 w 777"/>
                <a:gd name="T42" fmla="*/ 1041 h 10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 h="1041">
                  <a:moveTo>
                    <a:pt x="0" y="1041"/>
                  </a:moveTo>
                  <a:lnTo>
                    <a:pt x="0" y="0"/>
                  </a:lnTo>
                  <a:lnTo>
                    <a:pt x="753" y="0"/>
                  </a:lnTo>
                  <a:lnTo>
                    <a:pt x="753" y="132"/>
                  </a:lnTo>
                  <a:lnTo>
                    <a:pt x="143" y="132"/>
                  </a:lnTo>
                  <a:lnTo>
                    <a:pt x="143" y="443"/>
                  </a:lnTo>
                  <a:lnTo>
                    <a:pt x="717" y="443"/>
                  </a:lnTo>
                  <a:lnTo>
                    <a:pt x="717" y="563"/>
                  </a:lnTo>
                  <a:lnTo>
                    <a:pt x="143" y="563"/>
                  </a:lnTo>
                  <a:lnTo>
                    <a:pt x="143" y="922"/>
                  </a:lnTo>
                  <a:lnTo>
                    <a:pt x="777" y="922"/>
                  </a:lnTo>
                  <a:lnTo>
                    <a:pt x="777"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0" name="Freeform 435"/>
            <p:cNvSpPr>
              <a:spLocks noEditPoints="1"/>
            </p:cNvSpPr>
            <p:nvPr/>
          </p:nvSpPr>
          <p:spPr bwMode="auto">
            <a:xfrm>
              <a:off x="10955338" y="14954250"/>
              <a:ext cx="1462088" cy="1652588"/>
            </a:xfrm>
            <a:custGeom>
              <a:avLst/>
              <a:gdLst>
                <a:gd name="T0" fmla="*/ 0 w 77"/>
                <a:gd name="T1" fmla="*/ 2147483647 h 87"/>
                <a:gd name="T2" fmla="*/ 0 w 77"/>
                <a:gd name="T3" fmla="*/ 0 h 87"/>
                <a:gd name="T4" fmla="*/ 2147483647 w 77"/>
                <a:gd name="T5" fmla="*/ 0 h 87"/>
                <a:gd name="T6" fmla="*/ 2147483647 w 77"/>
                <a:gd name="T7" fmla="*/ 2147483647 h 87"/>
                <a:gd name="T8" fmla="*/ 2147483647 w 77"/>
                <a:gd name="T9" fmla="*/ 2147483647 h 87"/>
                <a:gd name="T10" fmla="*/ 2147483647 w 77"/>
                <a:gd name="T11" fmla="*/ 2147483647 h 87"/>
                <a:gd name="T12" fmla="*/ 2147483647 w 77"/>
                <a:gd name="T13" fmla="*/ 2147483647 h 87"/>
                <a:gd name="T14" fmla="*/ 2147483647 w 77"/>
                <a:gd name="T15" fmla="*/ 2147483647 h 87"/>
                <a:gd name="T16" fmla="*/ 2147483647 w 77"/>
                <a:gd name="T17" fmla="*/ 2147483647 h 87"/>
                <a:gd name="T18" fmla="*/ 2147483647 w 77"/>
                <a:gd name="T19" fmla="*/ 2147483647 h 87"/>
                <a:gd name="T20" fmla="*/ 2147483647 w 77"/>
                <a:gd name="T21" fmla="*/ 2147483647 h 87"/>
                <a:gd name="T22" fmla="*/ 2147483647 w 77"/>
                <a:gd name="T23" fmla="*/ 2147483647 h 87"/>
                <a:gd name="T24" fmla="*/ 2147483647 w 77"/>
                <a:gd name="T25" fmla="*/ 2147483647 h 87"/>
                <a:gd name="T26" fmla="*/ 2147483647 w 77"/>
                <a:gd name="T27" fmla="*/ 2147483647 h 87"/>
                <a:gd name="T28" fmla="*/ 2147483647 w 77"/>
                <a:gd name="T29" fmla="*/ 2147483647 h 87"/>
                <a:gd name="T30" fmla="*/ 2147483647 w 77"/>
                <a:gd name="T31" fmla="*/ 2147483647 h 87"/>
                <a:gd name="T32" fmla="*/ 2147483647 w 77"/>
                <a:gd name="T33" fmla="*/ 2147483647 h 87"/>
                <a:gd name="T34" fmla="*/ 2147483647 w 77"/>
                <a:gd name="T35" fmla="*/ 2147483647 h 87"/>
                <a:gd name="T36" fmla="*/ 2147483647 w 77"/>
                <a:gd name="T37" fmla="*/ 2147483647 h 87"/>
                <a:gd name="T38" fmla="*/ 0 w 77"/>
                <a:gd name="T39" fmla="*/ 2147483647 h 87"/>
                <a:gd name="T40" fmla="*/ 2147483647 w 77"/>
                <a:gd name="T41" fmla="*/ 2147483647 h 87"/>
                <a:gd name="T42" fmla="*/ 2147483647 w 77"/>
                <a:gd name="T43" fmla="*/ 2147483647 h 87"/>
                <a:gd name="T44" fmla="*/ 2147483647 w 77"/>
                <a:gd name="T45" fmla="*/ 2147483647 h 87"/>
                <a:gd name="T46" fmla="*/ 2147483647 w 77"/>
                <a:gd name="T47" fmla="*/ 2147483647 h 87"/>
                <a:gd name="T48" fmla="*/ 2147483647 w 77"/>
                <a:gd name="T49" fmla="*/ 2147483647 h 87"/>
                <a:gd name="T50" fmla="*/ 2147483647 w 77"/>
                <a:gd name="T51" fmla="*/ 2147483647 h 87"/>
                <a:gd name="T52" fmla="*/ 2147483647 w 77"/>
                <a:gd name="T53" fmla="*/ 2147483647 h 87"/>
                <a:gd name="T54" fmla="*/ 2147483647 w 77"/>
                <a:gd name="T55" fmla="*/ 2147483647 h 87"/>
                <a:gd name="T56" fmla="*/ 2147483647 w 77"/>
                <a:gd name="T57" fmla="*/ 2147483647 h 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7"/>
                <a:gd name="T88" fmla="*/ 0 h 87"/>
                <a:gd name="T89" fmla="*/ 77 w 77"/>
                <a:gd name="T90" fmla="*/ 87 h 8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7" h="87">
                  <a:moveTo>
                    <a:pt x="0" y="87"/>
                  </a:moveTo>
                  <a:cubicBezTo>
                    <a:pt x="0" y="0"/>
                    <a:pt x="0" y="0"/>
                    <a:pt x="0" y="0"/>
                  </a:cubicBezTo>
                  <a:cubicBezTo>
                    <a:pt x="39" y="0"/>
                    <a:pt x="39" y="0"/>
                    <a:pt x="39" y="0"/>
                  </a:cubicBezTo>
                  <a:cubicBezTo>
                    <a:pt x="46" y="0"/>
                    <a:pt x="52" y="1"/>
                    <a:pt x="56" y="3"/>
                  </a:cubicBezTo>
                  <a:cubicBezTo>
                    <a:pt x="60" y="4"/>
                    <a:pt x="63" y="7"/>
                    <a:pt x="66" y="11"/>
                  </a:cubicBezTo>
                  <a:cubicBezTo>
                    <a:pt x="68" y="15"/>
                    <a:pt x="69" y="19"/>
                    <a:pt x="69" y="24"/>
                  </a:cubicBezTo>
                  <a:cubicBezTo>
                    <a:pt x="69" y="30"/>
                    <a:pt x="67" y="35"/>
                    <a:pt x="63" y="40"/>
                  </a:cubicBezTo>
                  <a:cubicBezTo>
                    <a:pt x="59" y="44"/>
                    <a:pt x="53" y="46"/>
                    <a:pt x="45" y="48"/>
                  </a:cubicBezTo>
                  <a:cubicBezTo>
                    <a:pt x="48" y="49"/>
                    <a:pt x="50" y="51"/>
                    <a:pt x="52" y="52"/>
                  </a:cubicBezTo>
                  <a:cubicBezTo>
                    <a:pt x="55" y="55"/>
                    <a:pt x="58" y="59"/>
                    <a:pt x="61" y="63"/>
                  </a:cubicBezTo>
                  <a:cubicBezTo>
                    <a:pt x="77" y="87"/>
                    <a:pt x="77" y="87"/>
                    <a:pt x="77" y="87"/>
                  </a:cubicBezTo>
                  <a:cubicBezTo>
                    <a:pt x="62" y="87"/>
                    <a:pt x="62" y="87"/>
                    <a:pt x="62" y="87"/>
                  </a:cubicBezTo>
                  <a:cubicBezTo>
                    <a:pt x="51" y="69"/>
                    <a:pt x="51" y="69"/>
                    <a:pt x="51" y="69"/>
                  </a:cubicBezTo>
                  <a:cubicBezTo>
                    <a:pt x="47" y="64"/>
                    <a:pt x="44" y="60"/>
                    <a:pt x="42" y="57"/>
                  </a:cubicBezTo>
                  <a:cubicBezTo>
                    <a:pt x="40" y="54"/>
                    <a:pt x="38" y="52"/>
                    <a:pt x="36" y="51"/>
                  </a:cubicBezTo>
                  <a:cubicBezTo>
                    <a:pt x="35" y="50"/>
                    <a:pt x="33" y="49"/>
                    <a:pt x="31" y="49"/>
                  </a:cubicBezTo>
                  <a:cubicBezTo>
                    <a:pt x="30" y="49"/>
                    <a:pt x="28" y="49"/>
                    <a:pt x="25" y="49"/>
                  </a:cubicBezTo>
                  <a:cubicBezTo>
                    <a:pt x="12" y="49"/>
                    <a:pt x="12" y="49"/>
                    <a:pt x="12" y="49"/>
                  </a:cubicBezTo>
                  <a:cubicBezTo>
                    <a:pt x="12" y="87"/>
                    <a:pt x="12" y="87"/>
                    <a:pt x="12" y="87"/>
                  </a:cubicBezTo>
                  <a:lnTo>
                    <a:pt x="0" y="87"/>
                  </a:lnTo>
                  <a:close/>
                  <a:moveTo>
                    <a:pt x="12" y="39"/>
                  </a:moveTo>
                  <a:cubicBezTo>
                    <a:pt x="36" y="39"/>
                    <a:pt x="36" y="39"/>
                    <a:pt x="36" y="39"/>
                  </a:cubicBezTo>
                  <a:cubicBezTo>
                    <a:pt x="41" y="39"/>
                    <a:pt x="46" y="38"/>
                    <a:pt x="49" y="37"/>
                  </a:cubicBezTo>
                  <a:cubicBezTo>
                    <a:pt x="51" y="36"/>
                    <a:pt x="54" y="34"/>
                    <a:pt x="55" y="32"/>
                  </a:cubicBezTo>
                  <a:cubicBezTo>
                    <a:pt x="57" y="29"/>
                    <a:pt x="58" y="27"/>
                    <a:pt x="58" y="24"/>
                  </a:cubicBezTo>
                  <a:cubicBezTo>
                    <a:pt x="58" y="20"/>
                    <a:pt x="56" y="17"/>
                    <a:pt x="53" y="14"/>
                  </a:cubicBezTo>
                  <a:cubicBezTo>
                    <a:pt x="50" y="11"/>
                    <a:pt x="45" y="10"/>
                    <a:pt x="39" y="10"/>
                  </a:cubicBezTo>
                  <a:cubicBezTo>
                    <a:pt x="12" y="10"/>
                    <a:pt x="12" y="10"/>
                    <a:pt x="12" y="10"/>
                  </a:cubicBezTo>
                  <a:lnTo>
                    <a:pt x="12" y="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1" name="Freeform 436"/>
            <p:cNvSpPr>
              <a:spLocks noEditPoints="1"/>
            </p:cNvSpPr>
            <p:nvPr/>
          </p:nvSpPr>
          <p:spPr bwMode="auto">
            <a:xfrm>
              <a:off x="12607925" y="14954250"/>
              <a:ext cx="1271588" cy="1652588"/>
            </a:xfrm>
            <a:custGeom>
              <a:avLst/>
              <a:gdLst>
                <a:gd name="T0" fmla="*/ 0 w 67"/>
                <a:gd name="T1" fmla="*/ 2147483647 h 87"/>
                <a:gd name="T2" fmla="*/ 0 w 67"/>
                <a:gd name="T3" fmla="*/ 0 h 87"/>
                <a:gd name="T4" fmla="*/ 2147483647 w 67"/>
                <a:gd name="T5" fmla="*/ 0 h 87"/>
                <a:gd name="T6" fmla="*/ 2147483647 w 67"/>
                <a:gd name="T7" fmla="*/ 2147483647 h 87"/>
                <a:gd name="T8" fmla="*/ 2147483647 w 67"/>
                <a:gd name="T9" fmla="*/ 2147483647 h 87"/>
                <a:gd name="T10" fmla="*/ 2147483647 w 67"/>
                <a:gd name="T11" fmla="*/ 2147483647 h 87"/>
                <a:gd name="T12" fmla="*/ 2147483647 w 67"/>
                <a:gd name="T13" fmla="*/ 2147483647 h 87"/>
                <a:gd name="T14" fmla="*/ 2147483647 w 67"/>
                <a:gd name="T15" fmla="*/ 2147483647 h 87"/>
                <a:gd name="T16" fmla="*/ 2147483647 w 67"/>
                <a:gd name="T17" fmla="*/ 2147483647 h 87"/>
                <a:gd name="T18" fmla="*/ 2147483647 w 67"/>
                <a:gd name="T19" fmla="*/ 2147483647 h 87"/>
                <a:gd name="T20" fmla="*/ 2147483647 w 67"/>
                <a:gd name="T21" fmla="*/ 2147483647 h 87"/>
                <a:gd name="T22" fmla="*/ 0 w 67"/>
                <a:gd name="T23" fmla="*/ 2147483647 h 87"/>
                <a:gd name="T24" fmla="*/ 2147483647 w 67"/>
                <a:gd name="T25" fmla="*/ 2147483647 h 87"/>
                <a:gd name="T26" fmla="*/ 2147483647 w 67"/>
                <a:gd name="T27" fmla="*/ 2147483647 h 87"/>
                <a:gd name="T28" fmla="*/ 2147483647 w 67"/>
                <a:gd name="T29" fmla="*/ 2147483647 h 87"/>
                <a:gd name="T30" fmla="*/ 2147483647 w 67"/>
                <a:gd name="T31" fmla="*/ 2147483647 h 87"/>
                <a:gd name="T32" fmla="*/ 2147483647 w 67"/>
                <a:gd name="T33" fmla="*/ 2147483647 h 87"/>
                <a:gd name="T34" fmla="*/ 2147483647 w 67"/>
                <a:gd name="T35" fmla="*/ 2147483647 h 87"/>
                <a:gd name="T36" fmla="*/ 2147483647 w 67"/>
                <a:gd name="T37" fmla="*/ 2147483647 h 87"/>
                <a:gd name="T38" fmla="*/ 2147483647 w 67"/>
                <a:gd name="T39" fmla="*/ 2147483647 h 87"/>
                <a:gd name="T40" fmla="*/ 2147483647 w 67"/>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87"/>
                <a:gd name="T65" fmla="*/ 67 w 67"/>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87">
                  <a:moveTo>
                    <a:pt x="0" y="87"/>
                  </a:moveTo>
                  <a:cubicBezTo>
                    <a:pt x="0" y="0"/>
                    <a:pt x="0" y="0"/>
                    <a:pt x="0" y="0"/>
                  </a:cubicBezTo>
                  <a:cubicBezTo>
                    <a:pt x="33" y="0"/>
                    <a:pt x="33" y="0"/>
                    <a:pt x="33" y="0"/>
                  </a:cubicBezTo>
                  <a:cubicBezTo>
                    <a:pt x="39" y="0"/>
                    <a:pt x="43" y="1"/>
                    <a:pt x="46" y="1"/>
                  </a:cubicBezTo>
                  <a:cubicBezTo>
                    <a:pt x="51" y="2"/>
                    <a:pt x="54" y="3"/>
                    <a:pt x="57" y="5"/>
                  </a:cubicBezTo>
                  <a:cubicBezTo>
                    <a:pt x="60" y="7"/>
                    <a:pt x="62" y="10"/>
                    <a:pt x="64" y="14"/>
                  </a:cubicBezTo>
                  <a:cubicBezTo>
                    <a:pt x="66" y="17"/>
                    <a:pt x="67" y="21"/>
                    <a:pt x="67" y="25"/>
                  </a:cubicBezTo>
                  <a:cubicBezTo>
                    <a:pt x="67" y="33"/>
                    <a:pt x="64" y="39"/>
                    <a:pt x="60" y="44"/>
                  </a:cubicBezTo>
                  <a:cubicBezTo>
                    <a:pt x="55" y="49"/>
                    <a:pt x="46" y="52"/>
                    <a:pt x="34" y="52"/>
                  </a:cubicBezTo>
                  <a:cubicBezTo>
                    <a:pt x="12" y="52"/>
                    <a:pt x="12" y="52"/>
                    <a:pt x="12" y="52"/>
                  </a:cubicBezTo>
                  <a:cubicBezTo>
                    <a:pt x="12" y="87"/>
                    <a:pt x="12" y="87"/>
                    <a:pt x="12" y="87"/>
                  </a:cubicBezTo>
                  <a:lnTo>
                    <a:pt x="0" y="87"/>
                  </a:lnTo>
                  <a:close/>
                  <a:moveTo>
                    <a:pt x="12" y="42"/>
                  </a:moveTo>
                  <a:cubicBezTo>
                    <a:pt x="34" y="42"/>
                    <a:pt x="34" y="42"/>
                    <a:pt x="34" y="42"/>
                  </a:cubicBezTo>
                  <a:cubicBezTo>
                    <a:pt x="42" y="42"/>
                    <a:pt x="47" y="40"/>
                    <a:pt x="50" y="37"/>
                  </a:cubicBezTo>
                  <a:cubicBezTo>
                    <a:pt x="53" y="35"/>
                    <a:pt x="55" y="31"/>
                    <a:pt x="55" y="26"/>
                  </a:cubicBezTo>
                  <a:cubicBezTo>
                    <a:pt x="55" y="22"/>
                    <a:pt x="54" y="19"/>
                    <a:pt x="52" y="16"/>
                  </a:cubicBezTo>
                  <a:cubicBezTo>
                    <a:pt x="50" y="14"/>
                    <a:pt x="48" y="12"/>
                    <a:pt x="45" y="11"/>
                  </a:cubicBezTo>
                  <a:cubicBezTo>
                    <a:pt x="43" y="11"/>
                    <a:pt x="39" y="11"/>
                    <a:pt x="34" y="11"/>
                  </a:cubicBezTo>
                  <a:cubicBezTo>
                    <a:pt x="12" y="11"/>
                    <a:pt x="12" y="11"/>
                    <a:pt x="12" y="11"/>
                  </a:cubicBezTo>
                  <a:lnTo>
                    <a:pt x="12" y="42"/>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2" name="Freeform 437"/>
            <p:cNvSpPr>
              <a:spLocks noEditPoints="1"/>
            </p:cNvSpPr>
            <p:nvPr/>
          </p:nvSpPr>
          <p:spPr bwMode="auto">
            <a:xfrm>
              <a:off x="14144625" y="14954250"/>
              <a:ext cx="1462088" cy="1652588"/>
            </a:xfrm>
            <a:custGeom>
              <a:avLst/>
              <a:gdLst>
                <a:gd name="T0" fmla="*/ 0 w 77"/>
                <a:gd name="T1" fmla="*/ 2147483647 h 87"/>
                <a:gd name="T2" fmla="*/ 0 w 77"/>
                <a:gd name="T3" fmla="*/ 0 h 87"/>
                <a:gd name="T4" fmla="*/ 2147483647 w 77"/>
                <a:gd name="T5" fmla="*/ 0 h 87"/>
                <a:gd name="T6" fmla="*/ 2147483647 w 77"/>
                <a:gd name="T7" fmla="*/ 2147483647 h 87"/>
                <a:gd name="T8" fmla="*/ 2147483647 w 77"/>
                <a:gd name="T9" fmla="*/ 2147483647 h 87"/>
                <a:gd name="T10" fmla="*/ 2147483647 w 77"/>
                <a:gd name="T11" fmla="*/ 2147483647 h 87"/>
                <a:gd name="T12" fmla="*/ 2147483647 w 77"/>
                <a:gd name="T13" fmla="*/ 2147483647 h 87"/>
                <a:gd name="T14" fmla="*/ 2147483647 w 77"/>
                <a:gd name="T15" fmla="*/ 2147483647 h 87"/>
                <a:gd name="T16" fmla="*/ 2147483647 w 77"/>
                <a:gd name="T17" fmla="*/ 2147483647 h 87"/>
                <a:gd name="T18" fmla="*/ 2147483647 w 77"/>
                <a:gd name="T19" fmla="*/ 2147483647 h 87"/>
                <a:gd name="T20" fmla="*/ 2147483647 w 77"/>
                <a:gd name="T21" fmla="*/ 2147483647 h 87"/>
                <a:gd name="T22" fmla="*/ 2147483647 w 77"/>
                <a:gd name="T23" fmla="*/ 2147483647 h 87"/>
                <a:gd name="T24" fmla="*/ 2147483647 w 77"/>
                <a:gd name="T25" fmla="*/ 2147483647 h 87"/>
                <a:gd name="T26" fmla="*/ 2147483647 w 77"/>
                <a:gd name="T27" fmla="*/ 2147483647 h 87"/>
                <a:gd name="T28" fmla="*/ 2147483647 w 77"/>
                <a:gd name="T29" fmla="*/ 2147483647 h 87"/>
                <a:gd name="T30" fmla="*/ 2147483647 w 77"/>
                <a:gd name="T31" fmla="*/ 2147483647 h 87"/>
                <a:gd name="T32" fmla="*/ 2147483647 w 77"/>
                <a:gd name="T33" fmla="*/ 2147483647 h 87"/>
                <a:gd name="T34" fmla="*/ 2147483647 w 77"/>
                <a:gd name="T35" fmla="*/ 2147483647 h 87"/>
                <a:gd name="T36" fmla="*/ 2147483647 w 77"/>
                <a:gd name="T37" fmla="*/ 2147483647 h 87"/>
                <a:gd name="T38" fmla="*/ 0 w 77"/>
                <a:gd name="T39" fmla="*/ 2147483647 h 87"/>
                <a:gd name="T40" fmla="*/ 2147483647 w 77"/>
                <a:gd name="T41" fmla="*/ 2147483647 h 87"/>
                <a:gd name="T42" fmla="*/ 2147483647 w 77"/>
                <a:gd name="T43" fmla="*/ 2147483647 h 87"/>
                <a:gd name="T44" fmla="*/ 2147483647 w 77"/>
                <a:gd name="T45" fmla="*/ 2147483647 h 87"/>
                <a:gd name="T46" fmla="*/ 2147483647 w 77"/>
                <a:gd name="T47" fmla="*/ 2147483647 h 87"/>
                <a:gd name="T48" fmla="*/ 2147483647 w 77"/>
                <a:gd name="T49" fmla="*/ 2147483647 h 87"/>
                <a:gd name="T50" fmla="*/ 2147483647 w 77"/>
                <a:gd name="T51" fmla="*/ 2147483647 h 87"/>
                <a:gd name="T52" fmla="*/ 2147483647 w 77"/>
                <a:gd name="T53" fmla="*/ 2147483647 h 87"/>
                <a:gd name="T54" fmla="*/ 2147483647 w 77"/>
                <a:gd name="T55" fmla="*/ 2147483647 h 87"/>
                <a:gd name="T56" fmla="*/ 2147483647 w 77"/>
                <a:gd name="T57" fmla="*/ 2147483647 h 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7"/>
                <a:gd name="T88" fmla="*/ 0 h 87"/>
                <a:gd name="T89" fmla="*/ 77 w 77"/>
                <a:gd name="T90" fmla="*/ 87 h 8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7" h="87">
                  <a:moveTo>
                    <a:pt x="0" y="87"/>
                  </a:moveTo>
                  <a:cubicBezTo>
                    <a:pt x="0" y="0"/>
                    <a:pt x="0" y="0"/>
                    <a:pt x="0" y="0"/>
                  </a:cubicBezTo>
                  <a:cubicBezTo>
                    <a:pt x="39" y="0"/>
                    <a:pt x="39" y="0"/>
                    <a:pt x="39" y="0"/>
                  </a:cubicBezTo>
                  <a:cubicBezTo>
                    <a:pt x="47" y="0"/>
                    <a:pt x="52" y="1"/>
                    <a:pt x="56" y="3"/>
                  </a:cubicBezTo>
                  <a:cubicBezTo>
                    <a:pt x="60" y="4"/>
                    <a:pt x="64" y="7"/>
                    <a:pt x="66" y="11"/>
                  </a:cubicBezTo>
                  <a:cubicBezTo>
                    <a:pt x="68" y="15"/>
                    <a:pt x="70" y="19"/>
                    <a:pt x="70" y="24"/>
                  </a:cubicBezTo>
                  <a:cubicBezTo>
                    <a:pt x="70" y="30"/>
                    <a:pt x="68" y="35"/>
                    <a:pt x="64" y="40"/>
                  </a:cubicBezTo>
                  <a:cubicBezTo>
                    <a:pt x="60" y="44"/>
                    <a:pt x="54" y="46"/>
                    <a:pt x="45" y="48"/>
                  </a:cubicBezTo>
                  <a:cubicBezTo>
                    <a:pt x="48" y="49"/>
                    <a:pt x="51" y="51"/>
                    <a:pt x="52" y="52"/>
                  </a:cubicBezTo>
                  <a:cubicBezTo>
                    <a:pt x="56" y="55"/>
                    <a:pt x="59" y="59"/>
                    <a:pt x="62" y="63"/>
                  </a:cubicBezTo>
                  <a:cubicBezTo>
                    <a:pt x="77" y="87"/>
                    <a:pt x="77" y="87"/>
                    <a:pt x="77" y="87"/>
                  </a:cubicBezTo>
                  <a:cubicBezTo>
                    <a:pt x="62" y="87"/>
                    <a:pt x="62" y="87"/>
                    <a:pt x="62" y="87"/>
                  </a:cubicBezTo>
                  <a:cubicBezTo>
                    <a:pt x="51" y="69"/>
                    <a:pt x="51" y="69"/>
                    <a:pt x="51" y="69"/>
                  </a:cubicBezTo>
                  <a:cubicBezTo>
                    <a:pt x="48" y="64"/>
                    <a:pt x="45" y="60"/>
                    <a:pt x="43" y="57"/>
                  </a:cubicBezTo>
                  <a:cubicBezTo>
                    <a:pt x="40" y="54"/>
                    <a:pt x="38" y="52"/>
                    <a:pt x="37" y="51"/>
                  </a:cubicBezTo>
                  <a:cubicBezTo>
                    <a:pt x="35" y="50"/>
                    <a:pt x="33" y="49"/>
                    <a:pt x="32" y="49"/>
                  </a:cubicBezTo>
                  <a:cubicBezTo>
                    <a:pt x="30" y="49"/>
                    <a:pt x="28" y="49"/>
                    <a:pt x="25" y="49"/>
                  </a:cubicBezTo>
                  <a:cubicBezTo>
                    <a:pt x="12" y="49"/>
                    <a:pt x="12" y="49"/>
                    <a:pt x="12" y="49"/>
                  </a:cubicBezTo>
                  <a:cubicBezTo>
                    <a:pt x="12" y="87"/>
                    <a:pt x="12" y="87"/>
                    <a:pt x="12" y="87"/>
                  </a:cubicBezTo>
                  <a:lnTo>
                    <a:pt x="0" y="87"/>
                  </a:lnTo>
                  <a:close/>
                  <a:moveTo>
                    <a:pt x="12" y="39"/>
                  </a:moveTo>
                  <a:cubicBezTo>
                    <a:pt x="37" y="39"/>
                    <a:pt x="37" y="39"/>
                    <a:pt x="37" y="39"/>
                  </a:cubicBezTo>
                  <a:cubicBezTo>
                    <a:pt x="42" y="39"/>
                    <a:pt x="46" y="38"/>
                    <a:pt x="49" y="37"/>
                  </a:cubicBezTo>
                  <a:cubicBezTo>
                    <a:pt x="52" y="36"/>
                    <a:pt x="54" y="34"/>
                    <a:pt x="56" y="32"/>
                  </a:cubicBezTo>
                  <a:cubicBezTo>
                    <a:pt x="57" y="29"/>
                    <a:pt x="58" y="27"/>
                    <a:pt x="58" y="24"/>
                  </a:cubicBezTo>
                  <a:cubicBezTo>
                    <a:pt x="58" y="20"/>
                    <a:pt x="56" y="17"/>
                    <a:pt x="53" y="14"/>
                  </a:cubicBezTo>
                  <a:cubicBezTo>
                    <a:pt x="50" y="11"/>
                    <a:pt x="46" y="10"/>
                    <a:pt x="39" y="10"/>
                  </a:cubicBezTo>
                  <a:cubicBezTo>
                    <a:pt x="12" y="10"/>
                    <a:pt x="12" y="10"/>
                    <a:pt x="12" y="10"/>
                  </a:cubicBezTo>
                  <a:lnTo>
                    <a:pt x="12" y="39"/>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3" name="Rectangle 438"/>
            <p:cNvSpPr>
              <a:spLocks noChangeArrowheads="1"/>
            </p:cNvSpPr>
            <p:nvPr/>
          </p:nvSpPr>
          <p:spPr bwMode="auto">
            <a:xfrm>
              <a:off x="15852775" y="14954250"/>
              <a:ext cx="209550" cy="1652588"/>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4" name="Freeform 439"/>
            <p:cNvSpPr>
              <a:spLocks/>
            </p:cNvSpPr>
            <p:nvPr/>
          </p:nvSpPr>
          <p:spPr bwMode="auto">
            <a:xfrm>
              <a:off x="16365538" y="14935200"/>
              <a:ext cx="1309688" cy="1709738"/>
            </a:xfrm>
            <a:custGeom>
              <a:avLst/>
              <a:gdLst>
                <a:gd name="T0" fmla="*/ 0 w 69"/>
                <a:gd name="T1" fmla="*/ 2147483647 h 90"/>
                <a:gd name="T2" fmla="*/ 2147483647 w 69"/>
                <a:gd name="T3" fmla="*/ 2147483647 h 90"/>
                <a:gd name="T4" fmla="*/ 2147483647 w 69"/>
                <a:gd name="T5" fmla="*/ 2147483647 h 90"/>
                <a:gd name="T6" fmla="*/ 2147483647 w 69"/>
                <a:gd name="T7" fmla="*/ 2147483647 h 90"/>
                <a:gd name="T8" fmla="*/ 2147483647 w 69"/>
                <a:gd name="T9" fmla="*/ 2147483647 h 90"/>
                <a:gd name="T10" fmla="*/ 2147483647 w 69"/>
                <a:gd name="T11" fmla="*/ 2147483647 h 90"/>
                <a:gd name="T12" fmla="*/ 2147483647 w 69"/>
                <a:gd name="T13" fmla="*/ 2147483647 h 90"/>
                <a:gd name="T14" fmla="*/ 2147483647 w 69"/>
                <a:gd name="T15" fmla="*/ 2147483647 h 90"/>
                <a:gd name="T16" fmla="*/ 2147483647 w 69"/>
                <a:gd name="T17" fmla="*/ 2147483647 h 90"/>
                <a:gd name="T18" fmla="*/ 2147483647 w 69"/>
                <a:gd name="T19" fmla="*/ 2147483647 h 90"/>
                <a:gd name="T20" fmla="*/ 2147483647 w 69"/>
                <a:gd name="T21" fmla="*/ 2147483647 h 90"/>
                <a:gd name="T22" fmla="*/ 2147483647 w 69"/>
                <a:gd name="T23" fmla="*/ 2147483647 h 90"/>
                <a:gd name="T24" fmla="*/ 2147483647 w 69"/>
                <a:gd name="T25" fmla="*/ 2147483647 h 90"/>
                <a:gd name="T26" fmla="*/ 2147483647 w 69"/>
                <a:gd name="T27" fmla="*/ 2147483647 h 90"/>
                <a:gd name="T28" fmla="*/ 2147483647 w 69"/>
                <a:gd name="T29" fmla="*/ 2147483647 h 90"/>
                <a:gd name="T30" fmla="*/ 2147483647 w 69"/>
                <a:gd name="T31" fmla="*/ 2147483647 h 90"/>
                <a:gd name="T32" fmla="*/ 2147483647 w 69"/>
                <a:gd name="T33" fmla="*/ 0 h 90"/>
                <a:gd name="T34" fmla="*/ 2147483647 w 69"/>
                <a:gd name="T35" fmla="*/ 2147483647 h 90"/>
                <a:gd name="T36" fmla="*/ 2147483647 w 69"/>
                <a:gd name="T37" fmla="*/ 2147483647 h 90"/>
                <a:gd name="T38" fmla="*/ 2147483647 w 69"/>
                <a:gd name="T39" fmla="*/ 2147483647 h 90"/>
                <a:gd name="T40" fmla="*/ 2147483647 w 69"/>
                <a:gd name="T41" fmla="*/ 2147483647 h 90"/>
                <a:gd name="T42" fmla="*/ 2147483647 w 69"/>
                <a:gd name="T43" fmla="*/ 2147483647 h 90"/>
                <a:gd name="T44" fmla="*/ 2147483647 w 69"/>
                <a:gd name="T45" fmla="*/ 2147483647 h 90"/>
                <a:gd name="T46" fmla="*/ 2147483647 w 69"/>
                <a:gd name="T47" fmla="*/ 2147483647 h 90"/>
                <a:gd name="T48" fmla="*/ 2147483647 w 69"/>
                <a:gd name="T49" fmla="*/ 2147483647 h 90"/>
                <a:gd name="T50" fmla="*/ 2147483647 w 69"/>
                <a:gd name="T51" fmla="*/ 2147483647 h 90"/>
                <a:gd name="T52" fmla="*/ 2147483647 w 69"/>
                <a:gd name="T53" fmla="*/ 2147483647 h 90"/>
                <a:gd name="T54" fmla="*/ 2147483647 w 69"/>
                <a:gd name="T55" fmla="*/ 2147483647 h 90"/>
                <a:gd name="T56" fmla="*/ 2147483647 w 69"/>
                <a:gd name="T57" fmla="*/ 2147483647 h 90"/>
                <a:gd name="T58" fmla="*/ 2147483647 w 69"/>
                <a:gd name="T59" fmla="*/ 2147483647 h 90"/>
                <a:gd name="T60" fmla="*/ 2147483647 w 69"/>
                <a:gd name="T61" fmla="*/ 2147483647 h 90"/>
                <a:gd name="T62" fmla="*/ 2147483647 w 69"/>
                <a:gd name="T63" fmla="*/ 2147483647 h 90"/>
                <a:gd name="T64" fmla="*/ 2147483647 w 69"/>
                <a:gd name="T65" fmla="*/ 2147483647 h 90"/>
                <a:gd name="T66" fmla="*/ 2147483647 w 69"/>
                <a:gd name="T67" fmla="*/ 2147483647 h 90"/>
                <a:gd name="T68" fmla="*/ 2147483647 w 69"/>
                <a:gd name="T69" fmla="*/ 2147483647 h 90"/>
                <a:gd name="T70" fmla="*/ 0 w 69"/>
                <a:gd name="T71" fmla="*/ 2147483647 h 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90"/>
                <a:gd name="T110" fmla="*/ 69 w 69"/>
                <a:gd name="T111" fmla="*/ 90 h 9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90">
                  <a:moveTo>
                    <a:pt x="0" y="60"/>
                  </a:moveTo>
                  <a:cubicBezTo>
                    <a:pt x="11" y="59"/>
                    <a:pt x="11" y="59"/>
                    <a:pt x="11" y="59"/>
                  </a:cubicBezTo>
                  <a:cubicBezTo>
                    <a:pt x="12" y="64"/>
                    <a:pt x="13" y="67"/>
                    <a:pt x="15" y="70"/>
                  </a:cubicBezTo>
                  <a:cubicBezTo>
                    <a:pt x="17" y="73"/>
                    <a:pt x="20" y="75"/>
                    <a:pt x="24" y="77"/>
                  </a:cubicBezTo>
                  <a:cubicBezTo>
                    <a:pt x="27" y="78"/>
                    <a:pt x="32" y="79"/>
                    <a:pt x="37" y="79"/>
                  </a:cubicBezTo>
                  <a:cubicBezTo>
                    <a:pt x="41" y="79"/>
                    <a:pt x="45" y="79"/>
                    <a:pt x="48" y="77"/>
                  </a:cubicBezTo>
                  <a:cubicBezTo>
                    <a:pt x="52" y="76"/>
                    <a:pt x="54" y="74"/>
                    <a:pt x="56" y="72"/>
                  </a:cubicBezTo>
                  <a:cubicBezTo>
                    <a:pt x="58" y="70"/>
                    <a:pt x="58" y="67"/>
                    <a:pt x="58" y="65"/>
                  </a:cubicBezTo>
                  <a:cubicBezTo>
                    <a:pt x="58" y="62"/>
                    <a:pt x="58" y="59"/>
                    <a:pt x="56" y="57"/>
                  </a:cubicBezTo>
                  <a:cubicBezTo>
                    <a:pt x="54" y="55"/>
                    <a:pt x="52" y="54"/>
                    <a:pt x="48" y="52"/>
                  </a:cubicBezTo>
                  <a:cubicBezTo>
                    <a:pt x="46" y="51"/>
                    <a:pt x="41" y="50"/>
                    <a:pt x="33" y="48"/>
                  </a:cubicBezTo>
                  <a:cubicBezTo>
                    <a:pt x="25" y="46"/>
                    <a:pt x="19" y="44"/>
                    <a:pt x="16" y="43"/>
                  </a:cubicBezTo>
                  <a:cubicBezTo>
                    <a:pt x="12" y="40"/>
                    <a:pt x="9" y="38"/>
                    <a:pt x="7" y="35"/>
                  </a:cubicBezTo>
                  <a:cubicBezTo>
                    <a:pt x="5" y="31"/>
                    <a:pt x="4" y="28"/>
                    <a:pt x="4" y="24"/>
                  </a:cubicBezTo>
                  <a:cubicBezTo>
                    <a:pt x="4" y="19"/>
                    <a:pt x="5" y="15"/>
                    <a:pt x="7" y="12"/>
                  </a:cubicBezTo>
                  <a:cubicBezTo>
                    <a:pt x="10" y="8"/>
                    <a:pt x="14" y="5"/>
                    <a:pt x="18" y="3"/>
                  </a:cubicBezTo>
                  <a:cubicBezTo>
                    <a:pt x="23" y="1"/>
                    <a:pt x="28" y="0"/>
                    <a:pt x="34" y="0"/>
                  </a:cubicBezTo>
                  <a:cubicBezTo>
                    <a:pt x="41" y="0"/>
                    <a:pt x="46" y="1"/>
                    <a:pt x="51" y="3"/>
                  </a:cubicBezTo>
                  <a:cubicBezTo>
                    <a:pt x="56" y="5"/>
                    <a:pt x="60" y="8"/>
                    <a:pt x="63" y="12"/>
                  </a:cubicBezTo>
                  <a:cubicBezTo>
                    <a:pt x="65" y="16"/>
                    <a:pt x="67" y="21"/>
                    <a:pt x="67" y="26"/>
                  </a:cubicBezTo>
                  <a:cubicBezTo>
                    <a:pt x="56" y="27"/>
                    <a:pt x="56" y="27"/>
                    <a:pt x="56" y="27"/>
                  </a:cubicBezTo>
                  <a:cubicBezTo>
                    <a:pt x="55" y="21"/>
                    <a:pt x="53" y="17"/>
                    <a:pt x="50" y="14"/>
                  </a:cubicBezTo>
                  <a:cubicBezTo>
                    <a:pt x="46" y="11"/>
                    <a:pt x="41" y="10"/>
                    <a:pt x="35" y="10"/>
                  </a:cubicBezTo>
                  <a:cubicBezTo>
                    <a:pt x="28" y="10"/>
                    <a:pt x="23" y="11"/>
                    <a:pt x="20" y="14"/>
                  </a:cubicBezTo>
                  <a:cubicBezTo>
                    <a:pt x="16" y="16"/>
                    <a:pt x="15" y="19"/>
                    <a:pt x="15" y="23"/>
                  </a:cubicBezTo>
                  <a:cubicBezTo>
                    <a:pt x="15" y="26"/>
                    <a:pt x="16" y="29"/>
                    <a:pt x="18" y="31"/>
                  </a:cubicBezTo>
                  <a:cubicBezTo>
                    <a:pt x="20" y="33"/>
                    <a:pt x="26" y="35"/>
                    <a:pt x="35" y="37"/>
                  </a:cubicBezTo>
                  <a:cubicBezTo>
                    <a:pt x="45" y="39"/>
                    <a:pt x="51" y="41"/>
                    <a:pt x="55" y="42"/>
                  </a:cubicBezTo>
                  <a:cubicBezTo>
                    <a:pt x="60" y="45"/>
                    <a:pt x="63" y="48"/>
                    <a:pt x="66" y="51"/>
                  </a:cubicBezTo>
                  <a:cubicBezTo>
                    <a:pt x="68" y="55"/>
                    <a:pt x="69" y="59"/>
                    <a:pt x="69" y="64"/>
                  </a:cubicBezTo>
                  <a:cubicBezTo>
                    <a:pt x="69" y="68"/>
                    <a:pt x="68" y="73"/>
                    <a:pt x="65" y="77"/>
                  </a:cubicBezTo>
                  <a:cubicBezTo>
                    <a:pt x="63" y="81"/>
                    <a:pt x="59" y="84"/>
                    <a:pt x="54" y="86"/>
                  </a:cubicBezTo>
                  <a:cubicBezTo>
                    <a:pt x="49" y="88"/>
                    <a:pt x="44" y="90"/>
                    <a:pt x="37" y="90"/>
                  </a:cubicBezTo>
                  <a:cubicBezTo>
                    <a:pt x="30" y="90"/>
                    <a:pt x="23" y="88"/>
                    <a:pt x="18" y="86"/>
                  </a:cubicBezTo>
                  <a:cubicBezTo>
                    <a:pt x="12" y="84"/>
                    <a:pt x="8" y="80"/>
                    <a:pt x="5" y="76"/>
                  </a:cubicBezTo>
                  <a:cubicBezTo>
                    <a:pt x="2" y="71"/>
                    <a:pt x="1" y="66"/>
                    <a:pt x="0" y="60"/>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5" name="Freeform 440"/>
            <p:cNvSpPr>
              <a:spLocks/>
            </p:cNvSpPr>
            <p:nvPr/>
          </p:nvSpPr>
          <p:spPr bwMode="auto">
            <a:xfrm>
              <a:off x="17978438" y="14954250"/>
              <a:ext cx="1235075" cy="1652588"/>
            </a:xfrm>
            <a:custGeom>
              <a:avLst/>
              <a:gdLst>
                <a:gd name="T0" fmla="*/ 0 w 778"/>
                <a:gd name="T1" fmla="*/ 2147483647 h 1041"/>
                <a:gd name="T2" fmla="*/ 0 w 778"/>
                <a:gd name="T3" fmla="*/ 0 h 1041"/>
                <a:gd name="T4" fmla="*/ 2147483647 w 778"/>
                <a:gd name="T5" fmla="*/ 0 h 1041"/>
                <a:gd name="T6" fmla="*/ 2147483647 w 778"/>
                <a:gd name="T7" fmla="*/ 2147483647 h 1041"/>
                <a:gd name="T8" fmla="*/ 2147483647 w 778"/>
                <a:gd name="T9" fmla="*/ 2147483647 h 1041"/>
                <a:gd name="T10" fmla="*/ 2147483647 w 778"/>
                <a:gd name="T11" fmla="*/ 2147483647 h 1041"/>
                <a:gd name="T12" fmla="*/ 2147483647 w 778"/>
                <a:gd name="T13" fmla="*/ 2147483647 h 1041"/>
                <a:gd name="T14" fmla="*/ 2147483647 w 778"/>
                <a:gd name="T15" fmla="*/ 2147483647 h 1041"/>
                <a:gd name="T16" fmla="*/ 2147483647 w 778"/>
                <a:gd name="T17" fmla="*/ 2147483647 h 1041"/>
                <a:gd name="T18" fmla="*/ 2147483647 w 778"/>
                <a:gd name="T19" fmla="*/ 2147483647 h 1041"/>
                <a:gd name="T20" fmla="*/ 2147483647 w 778"/>
                <a:gd name="T21" fmla="*/ 2147483647 h 1041"/>
                <a:gd name="T22" fmla="*/ 2147483647 w 778"/>
                <a:gd name="T23" fmla="*/ 2147483647 h 1041"/>
                <a:gd name="T24" fmla="*/ 0 w 778"/>
                <a:gd name="T25" fmla="*/ 2147483647 h 10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8"/>
                <a:gd name="T40" fmla="*/ 0 h 1041"/>
                <a:gd name="T41" fmla="*/ 778 w 778"/>
                <a:gd name="T42" fmla="*/ 1041 h 10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8" h="1041">
                  <a:moveTo>
                    <a:pt x="0" y="1041"/>
                  </a:moveTo>
                  <a:lnTo>
                    <a:pt x="0" y="0"/>
                  </a:lnTo>
                  <a:lnTo>
                    <a:pt x="754" y="0"/>
                  </a:lnTo>
                  <a:lnTo>
                    <a:pt x="754" y="132"/>
                  </a:lnTo>
                  <a:lnTo>
                    <a:pt x="144" y="132"/>
                  </a:lnTo>
                  <a:lnTo>
                    <a:pt x="144" y="443"/>
                  </a:lnTo>
                  <a:lnTo>
                    <a:pt x="718" y="443"/>
                  </a:lnTo>
                  <a:lnTo>
                    <a:pt x="718" y="563"/>
                  </a:lnTo>
                  <a:lnTo>
                    <a:pt x="144" y="563"/>
                  </a:lnTo>
                  <a:lnTo>
                    <a:pt x="144" y="922"/>
                  </a:lnTo>
                  <a:lnTo>
                    <a:pt x="778" y="922"/>
                  </a:lnTo>
                  <a:lnTo>
                    <a:pt x="778" y="1041"/>
                  </a:lnTo>
                  <a:lnTo>
                    <a:pt x="0" y="1041"/>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6" name="Freeform 441"/>
            <p:cNvSpPr>
              <a:spLocks/>
            </p:cNvSpPr>
            <p:nvPr/>
          </p:nvSpPr>
          <p:spPr bwMode="auto">
            <a:xfrm>
              <a:off x="20048538" y="14954250"/>
              <a:ext cx="1081088" cy="1652588"/>
            </a:xfrm>
            <a:custGeom>
              <a:avLst/>
              <a:gdLst>
                <a:gd name="T0" fmla="*/ 2147483647 w 57"/>
                <a:gd name="T1" fmla="*/ 2147483647 h 87"/>
                <a:gd name="T2" fmla="*/ 2147483647 w 57"/>
                <a:gd name="T3" fmla="*/ 2147483647 h 87"/>
                <a:gd name="T4" fmla="*/ 0 w 57"/>
                <a:gd name="T5" fmla="*/ 2147483647 h 87"/>
                <a:gd name="T6" fmla="*/ 2147483647 w 57"/>
                <a:gd name="T7" fmla="*/ 2147483647 h 87"/>
                <a:gd name="T8" fmla="*/ 2147483647 w 57"/>
                <a:gd name="T9" fmla="*/ 2147483647 h 87"/>
                <a:gd name="T10" fmla="*/ 2147483647 w 57"/>
                <a:gd name="T11" fmla="*/ 2147483647 h 87"/>
                <a:gd name="T12" fmla="*/ 2147483647 w 57"/>
                <a:gd name="T13" fmla="*/ 2147483647 h 87"/>
                <a:gd name="T14" fmla="*/ 2147483647 w 57"/>
                <a:gd name="T15" fmla="*/ 2147483647 h 87"/>
                <a:gd name="T16" fmla="*/ 2147483647 w 57"/>
                <a:gd name="T17" fmla="*/ 2147483647 h 87"/>
                <a:gd name="T18" fmla="*/ 2147483647 w 57"/>
                <a:gd name="T19" fmla="*/ 2147483647 h 87"/>
                <a:gd name="T20" fmla="*/ 2147483647 w 57"/>
                <a:gd name="T21" fmla="*/ 2147483647 h 87"/>
                <a:gd name="T22" fmla="*/ 2147483647 w 57"/>
                <a:gd name="T23" fmla="*/ 2147483647 h 87"/>
                <a:gd name="T24" fmla="*/ 2147483647 w 57"/>
                <a:gd name="T25" fmla="*/ 2147483647 h 87"/>
                <a:gd name="T26" fmla="*/ 2147483647 w 57"/>
                <a:gd name="T27" fmla="*/ 2147483647 h 87"/>
                <a:gd name="T28" fmla="*/ 2147483647 w 57"/>
                <a:gd name="T29" fmla="*/ 0 h 87"/>
                <a:gd name="T30" fmla="*/ 2147483647 w 57"/>
                <a:gd name="T31" fmla="*/ 2147483647 h 87"/>
                <a:gd name="T32" fmla="*/ 2147483647 w 57"/>
                <a:gd name="T33" fmla="*/ 2147483647 h 87"/>
                <a:gd name="T34" fmla="*/ 2147483647 w 57"/>
                <a:gd name="T35" fmla="*/ 2147483647 h 87"/>
                <a:gd name="T36" fmla="*/ 2147483647 w 57"/>
                <a:gd name="T37" fmla="*/ 2147483647 h 87"/>
                <a:gd name="T38" fmla="*/ 2147483647 w 57"/>
                <a:gd name="T39" fmla="*/ 2147483647 h 87"/>
                <a:gd name="T40" fmla="*/ 2147483647 w 57"/>
                <a:gd name="T41" fmla="*/ 2147483647 h 87"/>
                <a:gd name="T42" fmla="*/ 2147483647 w 57"/>
                <a:gd name="T43" fmla="*/ 2147483647 h 87"/>
                <a:gd name="T44" fmla="*/ 2147483647 w 57"/>
                <a:gd name="T45" fmla="*/ 2147483647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
                <a:gd name="T70" fmla="*/ 0 h 87"/>
                <a:gd name="T71" fmla="*/ 57 w 57"/>
                <a:gd name="T72" fmla="*/ 87 h 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 h="87">
                  <a:moveTo>
                    <a:pt x="57" y="77"/>
                  </a:moveTo>
                  <a:cubicBezTo>
                    <a:pt x="57" y="87"/>
                    <a:pt x="57" y="87"/>
                    <a:pt x="57" y="87"/>
                  </a:cubicBezTo>
                  <a:cubicBezTo>
                    <a:pt x="0" y="87"/>
                    <a:pt x="0" y="87"/>
                    <a:pt x="0" y="87"/>
                  </a:cubicBezTo>
                  <a:cubicBezTo>
                    <a:pt x="0" y="85"/>
                    <a:pt x="0" y="82"/>
                    <a:pt x="1" y="80"/>
                  </a:cubicBezTo>
                  <a:cubicBezTo>
                    <a:pt x="3" y="76"/>
                    <a:pt x="5" y="72"/>
                    <a:pt x="8" y="68"/>
                  </a:cubicBezTo>
                  <a:cubicBezTo>
                    <a:pt x="11" y="64"/>
                    <a:pt x="16" y="60"/>
                    <a:pt x="22" y="55"/>
                  </a:cubicBezTo>
                  <a:cubicBezTo>
                    <a:pt x="32" y="47"/>
                    <a:pt x="38" y="41"/>
                    <a:pt x="41" y="37"/>
                  </a:cubicBezTo>
                  <a:cubicBezTo>
                    <a:pt x="45" y="32"/>
                    <a:pt x="46" y="28"/>
                    <a:pt x="46" y="24"/>
                  </a:cubicBezTo>
                  <a:cubicBezTo>
                    <a:pt x="46" y="20"/>
                    <a:pt x="45" y="16"/>
                    <a:pt x="42" y="13"/>
                  </a:cubicBezTo>
                  <a:cubicBezTo>
                    <a:pt x="39" y="10"/>
                    <a:pt x="35" y="9"/>
                    <a:pt x="30" y="9"/>
                  </a:cubicBezTo>
                  <a:cubicBezTo>
                    <a:pt x="25" y="9"/>
                    <a:pt x="21" y="10"/>
                    <a:pt x="18" y="13"/>
                  </a:cubicBezTo>
                  <a:cubicBezTo>
                    <a:pt x="14" y="17"/>
                    <a:pt x="13" y="21"/>
                    <a:pt x="13" y="26"/>
                  </a:cubicBezTo>
                  <a:cubicBezTo>
                    <a:pt x="2" y="25"/>
                    <a:pt x="2" y="25"/>
                    <a:pt x="2" y="25"/>
                  </a:cubicBezTo>
                  <a:cubicBezTo>
                    <a:pt x="3" y="17"/>
                    <a:pt x="5" y="11"/>
                    <a:pt x="10" y="6"/>
                  </a:cubicBezTo>
                  <a:cubicBezTo>
                    <a:pt x="15" y="2"/>
                    <a:pt x="22" y="0"/>
                    <a:pt x="30" y="0"/>
                  </a:cubicBezTo>
                  <a:cubicBezTo>
                    <a:pt x="38" y="0"/>
                    <a:pt x="45" y="2"/>
                    <a:pt x="50" y="7"/>
                  </a:cubicBezTo>
                  <a:cubicBezTo>
                    <a:pt x="55" y="12"/>
                    <a:pt x="57" y="17"/>
                    <a:pt x="57" y="24"/>
                  </a:cubicBezTo>
                  <a:cubicBezTo>
                    <a:pt x="57" y="28"/>
                    <a:pt x="56" y="31"/>
                    <a:pt x="55" y="34"/>
                  </a:cubicBezTo>
                  <a:cubicBezTo>
                    <a:pt x="54" y="38"/>
                    <a:pt x="51" y="41"/>
                    <a:pt x="48" y="45"/>
                  </a:cubicBezTo>
                  <a:cubicBezTo>
                    <a:pt x="45" y="49"/>
                    <a:pt x="39" y="54"/>
                    <a:pt x="31" y="60"/>
                  </a:cubicBezTo>
                  <a:cubicBezTo>
                    <a:pt x="25" y="66"/>
                    <a:pt x="21" y="69"/>
                    <a:pt x="19" y="71"/>
                  </a:cubicBezTo>
                  <a:cubicBezTo>
                    <a:pt x="17" y="73"/>
                    <a:pt x="16" y="75"/>
                    <a:pt x="15" y="77"/>
                  </a:cubicBezTo>
                  <a:lnTo>
                    <a:pt x="57" y="77"/>
                  </a:ln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7" name="Rectangle 442"/>
            <p:cNvSpPr>
              <a:spLocks noChangeArrowheads="1"/>
            </p:cNvSpPr>
            <p:nvPr/>
          </p:nvSpPr>
          <p:spPr bwMode="auto">
            <a:xfrm>
              <a:off x="21470938" y="16379825"/>
              <a:ext cx="228600" cy="227013"/>
            </a:xfrm>
            <a:prstGeom prst="rect">
              <a:avLst/>
            </a:prstGeom>
            <a:solidFill>
              <a:srgbClr val="6E6F72"/>
            </a:solidFill>
            <a:ln w="9525">
              <a:noFill/>
              <a:miter lim="800000"/>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68" name="Freeform 443"/>
            <p:cNvSpPr>
              <a:spLocks noEditPoints="1"/>
            </p:cNvSpPr>
            <p:nvPr/>
          </p:nvSpPr>
          <p:spPr bwMode="auto">
            <a:xfrm>
              <a:off x="21983700" y="14954250"/>
              <a:ext cx="1082675" cy="1690688"/>
            </a:xfrm>
            <a:custGeom>
              <a:avLst/>
              <a:gdLst>
                <a:gd name="T0" fmla="*/ 0 w 57"/>
                <a:gd name="T1" fmla="*/ 2147483647 h 89"/>
                <a:gd name="T2" fmla="*/ 2147483647 w 57"/>
                <a:gd name="T3" fmla="*/ 2147483647 h 89"/>
                <a:gd name="T4" fmla="*/ 2147483647 w 57"/>
                <a:gd name="T5" fmla="*/ 2147483647 h 89"/>
                <a:gd name="T6" fmla="*/ 2147483647 w 57"/>
                <a:gd name="T7" fmla="*/ 0 h 89"/>
                <a:gd name="T8" fmla="*/ 2147483647 w 57"/>
                <a:gd name="T9" fmla="*/ 2147483647 h 89"/>
                <a:gd name="T10" fmla="*/ 2147483647 w 57"/>
                <a:gd name="T11" fmla="*/ 2147483647 h 89"/>
                <a:gd name="T12" fmla="*/ 2147483647 w 57"/>
                <a:gd name="T13" fmla="*/ 2147483647 h 89"/>
                <a:gd name="T14" fmla="*/ 2147483647 w 57"/>
                <a:gd name="T15" fmla="*/ 2147483647 h 89"/>
                <a:gd name="T16" fmla="*/ 2147483647 w 57"/>
                <a:gd name="T17" fmla="*/ 2147483647 h 89"/>
                <a:gd name="T18" fmla="*/ 2147483647 w 57"/>
                <a:gd name="T19" fmla="*/ 2147483647 h 89"/>
                <a:gd name="T20" fmla="*/ 2147483647 w 57"/>
                <a:gd name="T21" fmla="*/ 2147483647 h 89"/>
                <a:gd name="T22" fmla="*/ 2147483647 w 57"/>
                <a:gd name="T23" fmla="*/ 2147483647 h 89"/>
                <a:gd name="T24" fmla="*/ 0 w 57"/>
                <a:gd name="T25" fmla="*/ 2147483647 h 89"/>
                <a:gd name="T26" fmla="*/ 2147483647 w 57"/>
                <a:gd name="T27" fmla="*/ 2147483647 h 89"/>
                <a:gd name="T28" fmla="*/ 2147483647 w 57"/>
                <a:gd name="T29" fmla="*/ 2147483647 h 89"/>
                <a:gd name="T30" fmla="*/ 2147483647 w 57"/>
                <a:gd name="T31" fmla="*/ 2147483647 h 89"/>
                <a:gd name="T32" fmla="*/ 2147483647 w 57"/>
                <a:gd name="T33" fmla="*/ 2147483647 h 89"/>
                <a:gd name="T34" fmla="*/ 2147483647 w 57"/>
                <a:gd name="T35" fmla="*/ 2147483647 h 89"/>
                <a:gd name="T36" fmla="*/ 2147483647 w 57"/>
                <a:gd name="T37" fmla="*/ 2147483647 h 89"/>
                <a:gd name="T38" fmla="*/ 2147483647 w 57"/>
                <a:gd name="T39" fmla="*/ 2147483647 h 89"/>
                <a:gd name="T40" fmla="*/ 2147483647 w 57"/>
                <a:gd name="T41" fmla="*/ 2147483647 h 89"/>
                <a:gd name="T42" fmla="*/ 2147483647 w 57"/>
                <a:gd name="T43" fmla="*/ 2147483647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7"/>
                <a:gd name="T67" fmla="*/ 0 h 89"/>
                <a:gd name="T68" fmla="*/ 57 w 57"/>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7" h="89">
                  <a:moveTo>
                    <a:pt x="0" y="44"/>
                  </a:moveTo>
                  <a:cubicBezTo>
                    <a:pt x="0" y="34"/>
                    <a:pt x="1" y="26"/>
                    <a:pt x="3" y="20"/>
                  </a:cubicBezTo>
                  <a:cubicBezTo>
                    <a:pt x="6" y="13"/>
                    <a:pt x="9" y="8"/>
                    <a:pt x="13" y="5"/>
                  </a:cubicBezTo>
                  <a:cubicBezTo>
                    <a:pt x="17" y="2"/>
                    <a:pt x="22" y="0"/>
                    <a:pt x="29" y="0"/>
                  </a:cubicBezTo>
                  <a:cubicBezTo>
                    <a:pt x="33" y="0"/>
                    <a:pt x="37" y="1"/>
                    <a:pt x="41" y="3"/>
                  </a:cubicBezTo>
                  <a:cubicBezTo>
                    <a:pt x="44" y="5"/>
                    <a:pt x="47" y="7"/>
                    <a:pt x="49" y="11"/>
                  </a:cubicBezTo>
                  <a:cubicBezTo>
                    <a:pt x="52" y="14"/>
                    <a:pt x="54" y="19"/>
                    <a:pt x="55" y="24"/>
                  </a:cubicBezTo>
                  <a:cubicBezTo>
                    <a:pt x="56" y="29"/>
                    <a:pt x="57" y="36"/>
                    <a:pt x="57" y="44"/>
                  </a:cubicBezTo>
                  <a:cubicBezTo>
                    <a:pt x="57" y="54"/>
                    <a:pt x="56" y="63"/>
                    <a:pt x="54" y="69"/>
                  </a:cubicBezTo>
                  <a:cubicBezTo>
                    <a:pt x="52" y="75"/>
                    <a:pt x="48" y="80"/>
                    <a:pt x="44" y="83"/>
                  </a:cubicBezTo>
                  <a:cubicBezTo>
                    <a:pt x="40" y="87"/>
                    <a:pt x="35" y="89"/>
                    <a:pt x="29" y="89"/>
                  </a:cubicBezTo>
                  <a:cubicBezTo>
                    <a:pt x="20" y="89"/>
                    <a:pt x="14" y="86"/>
                    <a:pt x="9" y="80"/>
                  </a:cubicBezTo>
                  <a:cubicBezTo>
                    <a:pt x="3" y="72"/>
                    <a:pt x="0" y="61"/>
                    <a:pt x="0" y="44"/>
                  </a:cubicBezTo>
                  <a:close/>
                  <a:moveTo>
                    <a:pt x="11" y="44"/>
                  </a:moveTo>
                  <a:cubicBezTo>
                    <a:pt x="11" y="59"/>
                    <a:pt x="13" y="68"/>
                    <a:pt x="16" y="73"/>
                  </a:cubicBezTo>
                  <a:cubicBezTo>
                    <a:pt x="20" y="77"/>
                    <a:pt x="24" y="80"/>
                    <a:pt x="29" y="80"/>
                  </a:cubicBezTo>
                  <a:cubicBezTo>
                    <a:pt x="33" y="80"/>
                    <a:pt x="38" y="77"/>
                    <a:pt x="41" y="73"/>
                  </a:cubicBezTo>
                  <a:cubicBezTo>
                    <a:pt x="44" y="68"/>
                    <a:pt x="46" y="59"/>
                    <a:pt x="46" y="44"/>
                  </a:cubicBezTo>
                  <a:cubicBezTo>
                    <a:pt x="46" y="30"/>
                    <a:pt x="44" y="21"/>
                    <a:pt x="41" y="16"/>
                  </a:cubicBezTo>
                  <a:cubicBezTo>
                    <a:pt x="38" y="11"/>
                    <a:pt x="33" y="9"/>
                    <a:pt x="28" y="9"/>
                  </a:cubicBezTo>
                  <a:cubicBezTo>
                    <a:pt x="24" y="9"/>
                    <a:pt x="20" y="11"/>
                    <a:pt x="17" y="15"/>
                  </a:cubicBezTo>
                  <a:cubicBezTo>
                    <a:pt x="13" y="20"/>
                    <a:pt x="11" y="30"/>
                    <a:pt x="11" y="44"/>
                  </a:cubicBezTo>
                  <a:close/>
                </a:path>
              </a:pathLst>
            </a:custGeom>
            <a:solidFill>
              <a:srgbClr val="6E6F72"/>
            </a:solidFill>
            <a:ln w="9525">
              <a:noFill/>
              <a:round/>
              <a:headEnd/>
              <a:tailEnd/>
            </a:ln>
          </p:spPr>
          <p:txBody>
            <a:bodyP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sp>
        <p:nvSpPr>
          <p:cNvPr id="8243" name="Rectangle 707"/>
          <p:cNvSpPr>
            <a:spLocks noChangeArrowheads="1"/>
          </p:cNvSpPr>
          <p:nvPr/>
        </p:nvSpPr>
        <p:spPr bwMode="auto">
          <a:xfrm>
            <a:off x="6663061" y="131566"/>
            <a:ext cx="2397606" cy="280988"/>
          </a:xfrm>
          <a:prstGeom prst="rect">
            <a:avLst/>
          </a:prstGeom>
          <a:solidFill>
            <a:srgbClr val="FFFFFF">
              <a:alpha val="38039"/>
            </a:srgb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sp>
        <p:nvSpPr>
          <p:cNvPr id="8244" name="Rectangle 707"/>
          <p:cNvSpPr>
            <a:spLocks noChangeArrowheads="1"/>
          </p:cNvSpPr>
          <p:nvPr/>
        </p:nvSpPr>
        <p:spPr bwMode="auto">
          <a:xfrm>
            <a:off x="3976876" y="3043835"/>
            <a:ext cx="1452374" cy="428625"/>
          </a:xfrm>
          <a:prstGeom prst="rect">
            <a:avLst/>
          </a:prstGeom>
          <a:solidFill>
            <a:srgbClr val="FFFFFF">
              <a:alpha val="38039"/>
            </a:srgbClr>
          </a:solidFill>
          <a:ln w="9525">
            <a:noFill/>
            <a:miter lim="800000"/>
            <a:headEnd/>
            <a:tailEnd/>
          </a:ln>
        </p:spPr>
        <p:txBody>
          <a:bodyPr wrap="none" lIns="34273" tIns="17136" rIns="34273" bIns="17136" anchor="ctr"/>
          <a:lstStyle/>
          <a:p>
            <a:pPr fontAlgn="base">
              <a:spcBef>
                <a:spcPct val="0"/>
              </a:spcBef>
              <a:spcAft>
                <a:spcPct val="0"/>
              </a:spcAft>
            </a:pPr>
            <a:endParaRPr lang="en-US" sz="800" dirty="0">
              <a:solidFill>
                <a:srgbClr val="000000"/>
              </a:solidFill>
              <a:ea typeface="MS PGothic" pitchFamily="34" charset="-128"/>
              <a:cs typeface="Arial" pitchFamily="34" charset="0"/>
            </a:endParaRPr>
          </a:p>
        </p:txBody>
      </p:sp>
      <p:grpSp>
        <p:nvGrpSpPr>
          <p:cNvPr id="8197" name="Group 411"/>
          <p:cNvGrpSpPr/>
          <p:nvPr/>
        </p:nvGrpSpPr>
        <p:grpSpPr>
          <a:xfrm>
            <a:off x="832149" y="1785940"/>
            <a:ext cx="7521603" cy="942380"/>
            <a:chOff x="832139" y="1785940"/>
            <a:chExt cx="7521603" cy="942380"/>
          </a:xfrm>
        </p:grpSpPr>
        <p:grpSp>
          <p:nvGrpSpPr>
            <p:cNvPr id="8198" name="Group 543"/>
            <p:cNvGrpSpPr>
              <a:grpSpLocks/>
            </p:cNvGrpSpPr>
            <p:nvPr/>
          </p:nvGrpSpPr>
          <p:grpSpPr bwMode="auto">
            <a:xfrm>
              <a:off x="832139" y="1785940"/>
              <a:ext cx="5781529" cy="923330"/>
              <a:chOff x="2864" y="3396"/>
              <a:chExt cx="7024" cy="1121"/>
            </a:xfrm>
          </p:grpSpPr>
          <p:sp>
            <p:nvSpPr>
              <p:cNvPr id="13500" name="Rectangle 513"/>
              <p:cNvSpPr>
                <a:spLocks noChangeArrowheads="1"/>
              </p:cNvSpPr>
              <p:nvPr/>
            </p:nvSpPr>
            <p:spPr bwMode="auto">
              <a:xfrm>
                <a:off x="2864" y="3415"/>
                <a:ext cx="219" cy="1083"/>
              </a:xfrm>
              <a:prstGeom prst="rect">
                <a:avLst/>
              </a:pr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13501" name="Freeform 514"/>
              <p:cNvSpPr>
                <a:spLocks/>
              </p:cNvSpPr>
              <p:nvPr/>
            </p:nvSpPr>
            <p:spPr bwMode="auto">
              <a:xfrm>
                <a:off x="3293" y="3415"/>
                <a:ext cx="859" cy="1083"/>
              </a:xfrm>
              <a:custGeom>
                <a:avLst/>
                <a:gdLst>
                  <a:gd name="T0" fmla="*/ 0 w 859"/>
                  <a:gd name="T1" fmla="*/ 1083 h 1083"/>
                  <a:gd name="T2" fmla="*/ 0 w 859"/>
                  <a:gd name="T3" fmla="*/ 0 h 1083"/>
                  <a:gd name="T4" fmla="*/ 213 w 859"/>
                  <a:gd name="T5" fmla="*/ 0 h 1083"/>
                  <a:gd name="T6" fmla="*/ 655 w 859"/>
                  <a:gd name="T7" fmla="*/ 723 h 1083"/>
                  <a:gd name="T8" fmla="*/ 655 w 859"/>
                  <a:gd name="T9" fmla="*/ 0 h 1083"/>
                  <a:gd name="T10" fmla="*/ 859 w 859"/>
                  <a:gd name="T11" fmla="*/ 0 h 1083"/>
                  <a:gd name="T12" fmla="*/ 859 w 859"/>
                  <a:gd name="T13" fmla="*/ 1083 h 1083"/>
                  <a:gd name="T14" fmla="*/ 639 w 859"/>
                  <a:gd name="T15" fmla="*/ 1083 h 1083"/>
                  <a:gd name="T16" fmla="*/ 203 w 859"/>
                  <a:gd name="T17" fmla="*/ 378 h 1083"/>
                  <a:gd name="T18" fmla="*/ 203 w 859"/>
                  <a:gd name="T19" fmla="*/ 1083 h 1083"/>
                  <a:gd name="T20" fmla="*/ 0 w 859"/>
                  <a:gd name="T21" fmla="*/ 1083 h 10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59" h="1083">
                    <a:moveTo>
                      <a:pt x="0" y="1083"/>
                    </a:moveTo>
                    <a:lnTo>
                      <a:pt x="0" y="0"/>
                    </a:lnTo>
                    <a:lnTo>
                      <a:pt x="213" y="0"/>
                    </a:lnTo>
                    <a:lnTo>
                      <a:pt x="655" y="723"/>
                    </a:lnTo>
                    <a:lnTo>
                      <a:pt x="655" y="0"/>
                    </a:lnTo>
                    <a:lnTo>
                      <a:pt x="859" y="0"/>
                    </a:lnTo>
                    <a:lnTo>
                      <a:pt x="859" y="1083"/>
                    </a:lnTo>
                    <a:lnTo>
                      <a:pt x="639" y="1083"/>
                    </a:lnTo>
                    <a:lnTo>
                      <a:pt x="203" y="378"/>
                    </a:lnTo>
                    <a:lnTo>
                      <a:pt x="203" y="1083"/>
                    </a:lnTo>
                    <a:lnTo>
                      <a:pt x="0" y="1083"/>
                    </a:ln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13502" name="Freeform 515"/>
              <p:cNvSpPr>
                <a:spLocks/>
              </p:cNvSpPr>
              <p:nvPr/>
            </p:nvSpPr>
            <p:spPr bwMode="auto">
              <a:xfrm>
                <a:off x="4385" y="3415"/>
                <a:ext cx="859" cy="1083"/>
              </a:xfrm>
              <a:custGeom>
                <a:avLst/>
                <a:gdLst>
                  <a:gd name="T0" fmla="*/ 0 w 859"/>
                  <a:gd name="T1" fmla="*/ 1083 h 1083"/>
                  <a:gd name="T2" fmla="*/ 0 w 859"/>
                  <a:gd name="T3" fmla="*/ 0 h 1083"/>
                  <a:gd name="T4" fmla="*/ 213 w 859"/>
                  <a:gd name="T5" fmla="*/ 0 h 1083"/>
                  <a:gd name="T6" fmla="*/ 656 w 859"/>
                  <a:gd name="T7" fmla="*/ 723 h 1083"/>
                  <a:gd name="T8" fmla="*/ 656 w 859"/>
                  <a:gd name="T9" fmla="*/ 0 h 1083"/>
                  <a:gd name="T10" fmla="*/ 859 w 859"/>
                  <a:gd name="T11" fmla="*/ 0 h 1083"/>
                  <a:gd name="T12" fmla="*/ 859 w 859"/>
                  <a:gd name="T13" fmla="*/ 1083 h 1083"/>
                  <a:gd name="T14" fmla="*/ 640 w 859"/>
                  <a:gd name="T15" fmla="*/ 1083 h 1083"/>
                  <a:gd name="T16" fmla="*/ 203 w 859"/>
                  <a:gd name="T17" fmla="*/ 378 h 1083"/>
                  <a:gd name="T18" fmla="*/ 203 w 859"/>
                  <a:gd name="T19" fmla="*/ 1083 h 1083"/>
                  <a:gd name="T20" fmla="*/ 0 w 859"/>
                  <a:gd name="T21" fmla="*/ 1083 h 10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59" h="1083">
                    <a:moveTo>
                      <a:pt x="0" y="1083"/>
                    </a:moveTo>
                    <a:lnTo>
                      <a:pt x="0" y="0"/>
                    </a:lnTo>
                    <a:lnTo>
                      <a:pt x="213" y="0"/>
                    </a:lnTo>
                    <a:lnTo>
                      <a:pt x="656" y="723"/>
                    </a:lnTo>
                    <a:lnTo>
                      <a:pt x="656" y="0"/>
                    </a:lnTo>
                    <a:lnTo>
                      <a:pt x="859" y="0"/>
                    </a:lnTo>
                    <a:lnTo>
                      <a:pt x="859" y="1083"/>
                    </a:lnTo>
                    <a:lnTo>
                      <a:pt x="640" y="1083"/>
                    </a:lnTo>
                    <a:lnTo>
                      <a:pt x="203" y="378"/>
                    </a:lnTo>
                    <a:lnTo>
                      <a:pt x="203" y="1083"/>
                    </a:lnTo>
                    <a:lnTo>
                      <a:pt x="0" y="1083"/>
                    </a:ln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13503" name="Freeform 516"/>
              <p:cNvSpPr>
                <a:spLocks noEditPoints="1"/>
              </p:cNvSpPr>
              <p:nvPr/>
            </p:nvSpPr>
            <p:spPr bwMode="auto">
              <a:xfrm>
                <a:off x="5431" y="3396"/>
                <a:ext cx="1050" cy="1121"/>
              </a:xfrm>
              <a:custGeom>
                <a:avLst/>
                <a:gdLst>
                  <a:gd name="T0" fmla="*/ 0 w 774"/>
                  <a:gd name="T1" fmla="*/ 567 h 826"/>
                  <a:gd name="T2" fmla="*/ 50 w 774"/>
                  <a:gd name="T3" fmla="*/ 289 h 826"/>
                  <a:gd name="T4" fmla="*/ 151 w 774"/>
                  <a:gd name="T5" fmla="*/ 141 h 826"/>
                  <a:gd name="T6" fmla="*/ 290 w 774"/>
                  <a:gd name="T7" fmla="*/ 43 h 826"/>
                  <a:gd name="T8" fmla="*/ 524 w 774"/>
                  <a:gd name="T9" fmla="*/ 0 h 826"/>
                  <a:gd name="T10" fmla="*/ 906 w 774"/>
                  <a:gd name="T11" fmla="*/ 149 h 826"/>
                  <a:gd name="T12" fmla="*/ 1050 w 774"/>
                  <a:gd name="T13" fmla="*/ 562 h 826"/>
                  <a:gd name="T14" fmla="*/ 908 w 774"/>
                  <a:gd name="T15" fmla="*/ 973 h 826"/>
                  <a:gd name="T16" fmla="*/ 526 w 774"/>
                  <a:gd name="T17" fmla="*/ 1121 h 826"/>
                  <a:gd name="T18" fmla="*/ 142 w 774"/>
                  <a:gd name="T19" fmla="*/ 973 h 826"/>
                  <a:gd name="T20" fmla="*/ 0 w 774"/>
                  <a:gd name="T21" fmla="*/ 567 h 826"/>
                  <a:gd name="T22" fmla="*/ 225 w 774"/>
                  <a:gd name="T23" fmla="*/ 561 h 826"/>
                  <a:gd name="T24" fmla="*/ 311 w 774"/>
                  <a:gd name="T25" fmla="*/ 839 h 826"/>
                  <a:gd name="T26" fmla="*/ 526 w 774"/>
                  <a:gd name="T27" fmla="*/ 934 h 826"/>
                  <a:gd name="T28" fmla="*/ 741 w 774"/>
                  <a:gd name="T29" fmla="*/ 840 h 826"/>
                  <a:gd name="T30" fmla="*/ 825 w 774"/>
                  <a:gd name="T31" fmla="*/ 556 h 826"/>
                  <a:gd name="T32" fmla="*/ 742 w 774"/>
                  <a:gd name="T33" fmla="*/ 280 h 826"/>
                  <a:gd name="T34" fmla="*/ 526 w 774"/>
                  <a:gd name="T35" fmla="*/ 187 h 826"/>
                  <a:gd name="T36" fmla="*/ 308 w 774"/>
                  <a:gd name="T37" fmla="*/ 280 h 826"/>
                  <a:gd name="T38" fmla="*/ 225 w 774"/>
                  <a:gd name="T39" fmla="*/ 561 h 8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74" h="826">
                    <a:moveTo>
                      <a:pt x="0" y="418"/>
                    </a:moveTo>
                    <a:cubicBezTo>
                      <a:pt x="0" y="337"/>
                      <a:pt x="12" y="268"/>
                      <a:pt x="37" y="213"/>
                    </a:cubicBezTo>
                    <a:cubicBezTo>
                      <a:pt x="55" y="173"/>
                      <a:pt x="79" y="136"/>
                      <a:pt x="111" y="104"/>
                    </a:cubicBezTo>
                    <a:cubicBezTo>
                      <a:pt x="142" y="72"/>
                      <a:pt x="177" y="48"/>
                      <a:pt x="214" y="32"/>
                    </a:cubicBezTo>
                    <a:cubicBezTo>
                      <a:pt x="264" y="11"/>
                      <a:pt x="321" y="0"/>
                      <a:pt x="386" y="0"/>
                    </a:cubicBezTo>
                    <a:cubicBezTo>
                      <a:pt x="504" y="0"/>
                      <a:pt x="598" y="37"/>
                      <a:pt x="668" y="110"/>
                    </a:cubicBezTo>
                    <a:cubicBezTo>
                      <a:pt x="739" y="183"/>
                      <a:pt x="774" y="284"/>
                      <a:pt x="774" y="414"/>
                    </a:cubicBezTo>
                    <a:cubicBezTo>
                      <a:pt x="774" y="543"/>
                      <a:pt x="739" y="644"/>
                      <a:pt x="669" y="717"/>
                    </a:cubicBezTo>
                    <a:cubicBezTo>
                      <a:pt x="599" y="789"/>
                      <a:pt x="505" y="826"/>
                      <a:pt x="388" y="826"/>
                    </a:cubicBezTo>
                    <a:cubicBezTo>
                      <a:pt x="270" y="826"/>
                      <a:pt x="175" y="790"/>
                      <a:pt x="105" y="717"/>
                    </a:cubicBezTo>
                    <a:cubicBezTo>
                      <a:pt x="35" y="645"/>
                      <a:pt x="0" y="545"/>
                      <a:pt x="0" y="418"/>
                    </a:cubicBezTo>
                    <a:close/>
                    <a:moveTo>
                      <a:pt x="166" y="413"/>
                    </a:moveTo>
                    <a:cubicBezTo>
                      <a:pt x="166" y="503"/>
                      <a:pt x="187" y="571"/>
                      <a:pt x="229" y="618"/>
                    </a:cubicBezTo>
                    <a:cubicBezTo>
                      <a:pt x="270" y="665"/>
                      <a:pt x="323" y="688"/>
                      <a:pt x="388" y="688"/>
                    </a:cubicBezTo>
                    <a:cubicBezTo>
                      <a:pt x="452" y="688"/>
                      <a:pt x="505" y="665"/>
                      <a:pt x="546" y="619"/>
                    </a:cubicBezTo>
                    <a:cubicBezTo>
                      <a:pt x="587" y="572"/>
                      <a:pt x="608" y="503"/>
                      <a:pt x="608" y="410"/>
                    </a:cubicBezTo>
                    <a:cubicBezTo>
                      <a:pt x="608" y="319"/>
                      <a:pt x="588" y="251"/>
                      <a:pt x="547" y="206"/>
                    </a:cubicBezTo>
                    <a:cubicBezTo>
                      <a:pt x="507" y="161"/>
                      <a:pt x="454" y="138"/>
                      <a:pt x="388" y="138"/>
                    </a:cubicBezTo>
                    <a:cubicBezTo>
                      <a:pt x="321" y="138"/>
                      <a:pt x="268" y="161"/>
                      <a:pt x="227" y="206"/>
                    </a:cubicBezTo>
                    <a:cubicBezTo>
                      <a:pt x="186" y="252"/>
                      <a:pt x="166" y="321"/>
                      <a:pt x="166" y="413"/>
                    </a:cubicBez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13504" name="Freeform 517"/>
              <p:cNvSpPr>
                <a:spLocks/>
              </p:cNvSpPr>
              <p:nvPr/>
            </p:nvSpPr>
            <p:spPr bwMode="auto">
              <a:xfrm>
                <a:off x="6540" y="3415"/>
                <a:ext cx="1008" cy="1083"/>
              </a:xfrm>
              <a:custGeom>
                <a:avLst/>
                <a:gdLst>
                  <a:gd name="T0" fmla="*/ 388 w 1008"/>
                  <a:gd name="T1" fmla="*/ 1083 h 1083"/>
                  <a:gd name="T2" fmla="*/ 0 w 1008"/>
                  <a:gd name="T3" fmla="*/ 0 h 1083"/>
                  <a:gd name="T4" fmla="*/ 238 w 1008"/>
                  <a:gd name="T5" fmla="*/ 0 h 1083"/>
                  <a:gd name="T6" fmla="*/ 512 w 1008"/>
                  <a:gd name="T7" fmla="*/ 802 h 1083"/>
                  <a:gd name="T8" fmla="*/ 776 w 1008"/>
                  <a:gd name="T9" fmla="*/ 0 h 1083"/>
                  <a:gd name="T10" fmla="*/ 1008 w 1008"/>
                  <a:gd name="T11" fmla="*/ 0 h 1083"/>
                  <a:gd name="T12" fmla="*/ 622 w 1008"/>
                  <a:gd name="T13" fmla="*/ 1083 h 1083"/>
                  <a:gd name="T14" fmla="*/ 388 w 1008"/>
                  <a:gd name="T15" fmla="*/ 1083 h 108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8" h="1083">
                    <a:moveTo>
                      <a:pt x="388" y="1083"/>
                    </a:moveTo>
                    <a:lnTo>
                      <a:pt x="0" y="0"/>
                    </a:lnTo>
                    <a:lnTo>
                      <a:pt x="238" y="0"/>
                    </a:lnTo>
                    <a:lnTo>
                      <a:pt x="512" y="802"/>
                    </a:lnTo>
                    <a:lnTo>
                      <a:pt x="776" y="0"/>
                    </a:lnTo>
                    <a:lnTo>
                      <a:pt x="1008" y="0"/>
                    </a:lnTo>
                    <a:lnTo>
                      <a:pt x="622" y="1083"/>
                    </a:lnTo>
                    <a:lnTo>
                      <a:pt x="388" y="1083"/>
                    </a:ln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13505" name="Freeform 518"/>
              <p:cNvSpPr>
                <a:spLocks noEditPoints="1"/>
              </p:cNvSpPr>
              <p:nvPr/>
            </p:nvSpPr>
            <p:spPr bwMode="auto">
              <a:xfrm>
                <a:off x="7551" y="3415"/>
                <a:ext cx="1085" cy="1083"/>
              </a:xfrm>
              <a:custGeom>
                <a:avLst/>
                <a:gdLst>
                  <a:gd name="T0" fmla="*/ 1085 w 1085"/>
                  <a:gd name="T1" fmla="*/ 1083 h 1083"/>
                  <a:gd name="T2" fmla="*/ 848 w 1085"/>
                  <a:gd name="T3" fmla="*/ 1083 h 1083"/>
                  <a:gd name="T4" fmla="*/ 753 w 1085"/>
                  <a:gd name="T5" fmla="*/ 837 h 1083"/>
                  <a:gd name="T6" fmla="*/ 320 w 1085"/>
                  <a:gd name="T7" fmla="*/ 837 h 1083"/>
                  <a:gd name="T8" fmla="*/ 231 w 1085"/>
                  <a:gd name="T9" fmla="*/ 1083 h 1083"/>
                  <a:gd name="T10" fmla="*/ 0 w 1085"/>
                  <a:gd name="T11" fmla="*/ 1083 h 1083"/>
                  <a:gd name="T12" fmla="*/ 420 w 1085"/>
                  <a:gd name="T13" fmla="*/ 0 h 1083"/>
                  <a:gd name="T14" fmla="*/ 652 w 1085"/>
                  <a:gd name="T15" fmla="*/ 0 h 1083"/>
                  <a:gd name="T16" fmla="*/ 1085 w 1085"/>
                  <a:gd name="T17" fmla="*/ 1083 h 1083"/>
                  <a:gd name="T18" fmla="*/ 684 w 1085"/>
                  <a:gd name="T19" fmla="*/ 654 h 1083"/>
                  <a:gd name="T20" fmla="*/ 534 w 1085"/>
                  <a:gd name="T21" fmla="*/ 253 h 1083"/>
                  <a:gd name="T22" fmla="*/ 388 w 1085"/>
                  <a:gd name="T23" fmla="*/ 654 h 1083"/>
                  <a:gd name="T24" fmla="*/ 684 w 1085"/>
                  <a:gd name="T25" fmla="*/ 654 h 10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85" h="1083">
                    <a:moveTo>
                      <a:pt x="1085" y="1083"/>
                    </a:moveTo>
                    <a:lnTo>
                      <a:pt x="848" y="1083"/>
                    </a:lnTo>
                    <a:lnTo>
                      <a:pt x="753" y="837"/>
                    </a:lnTo>
                    <a:lnTo>
                      <a:pt x="320" y="837"/>
                    </a:lnTo>
                    <a:lnTo>
                      <a:pt x="231" y="1083"/>
                    </a:lnTo>
                    <a:lnTo>
                      <a:pt x="0" y="1083"/>
                    </a:lnTo>
                    <a:lnTo>
                      <a:pt x="420" y="0"/>
                    </a:lnTo>
                    <a:lnTo>
                      <a:pt x="652" y="0"/>
                    </a:lnTo>
                    <a:lnTo>
                      <a:pt x="1085" y="1083"/>
                    </a:lnTo>
                    <a:close/>
                    <a:moveTo>
                      <a:pt x="684" y="654"/>
                    </a:moveTo>
                    <a:lnTo>
                      <a:pt x="534" y="253"/>
                    </a:lnTo>
                    <a:lnTo>
                      <a:pt x="388" y="654"/>
                    </a:lnTo>
                    <a:lnTo>
                      <a:pt x="684" y="654"/>
                    </a:ln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13506" name="Freeform 519"/>
              <p:cNvSpPr>
                <a:spLocks/>
              </p:cNvSpPr>
              <p:nvPr/>
            </p:nvSpPr>
            <p:spPr bwMode="auto">
              <a:xfrm>
                <a:off x="8675" y="3415"/>
                <a:ext cx="860" cy="1083"/>
              </a:xfrm>
              <a:custGeom>
                <a:avLst/>
                <a:gdLst>
                  <a:gd name="T0" fmla="*/ 321 w 860"/>
                  <a:gd name="T1" fmla="*/ 1083 h 1083"/>
                  <a:gd name="T2" fmla="*/ 321 w 860"/>
                  <a:gd name="T3" fmla="*/ 184 h 1083"/>
                  <a:gd name="T4" fmla="*/ 0 w 860"/>
                  <a:gd name="T5" fmla="*/ 184 h 1083"/>
                  <a:gd name="T6" fmla="*/ 0 w 860"/>
                  <a:gd name="T7" fmla="*/ 0 h 1083"/>
                  <a:gd name="T8" fmla="*/ 860 w 860"/>
                  <a:gd name="T9" fmla="*/ 0 h 1083"/>
                  <a:gd name="T10" fmla="*/ 860 w 860"/>
                  <a:gd name="T11" fmla="*/ 184 h 1083"/>
                  <a:gd name="T12" fmla="*/ 540 w 860"/>
                  <a:gd name="T13" fmla="*/ 184 h 1083"/>
                  <a:gd name="T14" fmla="*/ 540 w 860"/>
                  <a:gd name="T15" fmla="*/ 1083 h 1083"/>
                  <a:gd name="T16" fmla="*/ 321 w 860"/>
                  <a:gd name="T17" fmla="*/ 1083 h 10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0" h="1083">
                    <a:moveTo>
                      <a:pt x="321" y="1083"/>
                    </a:moveTo>
                    <a:lnTo>
                      <a:pt x="321" y="184"/>
                    </a:lnTo>
                    <a:lnTo>
                      <a:pt x="0" y="184"/>
                    </a:lnTo>
                    <a:lnTo>
                      <a:pt x="0" y="0"/>
                    </a:lnTo>
                    <a:lnTo>
                      <a:pt x="860" y="0"/>
                    </a:lnTo>
                    <a:lnTo>
                      <a:pt x="860" y="184"/>
                    </a:lnTo>
                    <a:lnTo>
                      <a:pt x="540" y="184"/>
                    </a:lnTo>
                    <a:lnTo>
                      <a:pt x="540" y="1083"/>
                    </a:lnTo>
                    <a:lnTo>
                      <a:pt x="321" y="1083"/>
                    </a:ln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13507" name="Rectangle 520"/>
              <p:cNvSpPr>
                <a:spLocks noChangeArrowheads="1"/>
              </p:cNvSpPr>
              <p:nvPr/>
            </p:nvSpPr>
            <p:spPr bwMode="auto">
              <a:xfrm>
                <a:off x="9670" y="3415"/>
                <a:ext cx="218" cy="1083"/>
              </a:xfrm>
              <a:prstGeom prst="rect">
                <a:avLst/>
              </a:pr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grpSp>
        <p:sp>
          <p:nvSpPr>
            <p:cNvPr id="410" name="Freeform 516"/>
            <p:cNvSpPr>
              <a:spLocks noEditPoints="1"/>
            </p:cNvSpPr>
            <p:nvPr/>
          </p:nvSpPr>
          <p:spPr bwMode="auto">
            <a:xfrm>
              <a:off x="6697914" y="1804990"/>
              <a:ext cx="864266" cy="923330"/>
            </a:xfrm>
            <a:custGeom>
              <a:avLst/>
              <a:gdLst>
                <a:gd name="T0" fmla="*/ 0 w 774"/>
                <a:gd name="T1" fmla="*/ 567 h 826"/>
                <a:gd name="T2" fmla="*/ 50 w 774"/>
                <a:gd name="T3" fmla="*/ 289 h 826"/>
                <a:gd name="T4" fmla="*/ 151 w 774"/>
                <a:gd name="T5" fmla="*/ 141 h 826"/>
                <a:gd name="T6" fmla="*/ 290 w 774"/>
                <a:gd name="T7" fmla="*/ 43 h 826"/>
                <a:gd name="T8" fmla="*/ 524 w 774"/>
                <a:gd name="T9" fmla="*/ 0 h 826"/>
                <a:gd name="T10" fmla="*/ 906 w 774"/>
                <a:gd name="T11" fmla="*/ 149 h 826"/>
                <a:gd name="T12" fmla="*/ 1050 w 774"/>
                <a:gd name="T13" fmla="*/ 562 h 826"/>
                <a:gd name="T14" fmla="*/ 908 w 774"/>
                <a:gd name="T15" fmla="*/ 973 h 826"/>
                <a:gd name="T16" fmla="*/ 526 w 774"/>
                <a:gd name="T17" fmla="*/ 1121 h 826"/>
                <a:gd name="T18" fmla="*/ 142 w 774"/>
                <a:gd name="T19" fmla="*/ 973 h 826"/>
                <a:gd name="T20" fmla="*/ 0 w 774"/>
                <a:gd name="T21" fmla="*/ 567 h 826"/>
                <a:gd name="T22" fmla="*/ 225 w 774"/>
                <a:gd name="T23" fmla="*/ 561 h 826"/>
                <a:gd name="T24" fmla="*/ 311 w 774"/>
                <a:gd name="T25" fmla="*/ 839 h 826"/>
                <a:gd name="T26" fmla="*/ 526 w 774"/>
                <a:gd name="T27" fmla="*/ 934 h 826"/>
                <a:gd name="T28" fmla="*/ 741 w 774"/>
                <a:gd name="T29" fmla="*/ 840 h 826"/>
                <a:gd name="T30" fmla="*/ 825 w 774"/>
                <a:gd name="T31" fmla="*/ 556 h 826"/>
                <a:gd name="T32" fmla="*/ 742 w 774"/>
                <a:gd name="T33" fmla="*/ 280 h 826"/>
                <a:gd name="T34" fmla="*/ 526 w 774"/>
                <a:gd name="T35" fmla="*/ 187 h 826"/>
                <a:gd name="T36" fmla="*/ 308 w 774"/>
                <a:gd name="T37" fmla="*/ 280 h 826"/>
                <a:gd name="T38" fmla="*/ 225 w 774"/>
                <a:gd name="T39" fmla="*/ 561 h 8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74" h="826">
                  <a:moveTo>
                    <a:pt x="0" y="418"/>
                  </a:moveTo>
                  <a:cubicBezTo>
                    <a:pt x="0" y="337"/>
                    <a:pt x="12" y="268"/>
                    <a:pt x="37" y="213"/>
                  </a:cubicBezTo>
                  <a:cubicBezTo>
                    <a:pt x="55" y="173"/>
                    <a:pt x="79" y="136"/>
                    <a:pt x="111" y="104"/>
                  </a:cubicBezTo>
                  <a:cubicBezTo>
                    <a:pt x="142" y="72"/>
                    <a:pt x="177" y="48"/>
                    <a:pt x="214" y="32"/>
                  </a:cubicBezTo>
                  <a:cubicBezTo>
                    <a:pt x="264" y="11"/>
                    <a:pt x="321" y="0"/>
                    <a:pt x="386" y="0"/>
                  </a:cubicBezTo>
                  <a:cubicBezTo>
                    <a:pt x="504" y="0"/>
                    <a:pt x="598" y="37"/>
                    <a:pt x="668" y="110"/>
                  </a:cubicBezTo>
                  <a:cubicBezTo>
                    <a:pt x="739" y="183"/>
                    <a:pt x="774" y="284"/>
                    <a:pt x="774" y="414"/>
                  </a:cubicBezTo>
                  <a:cubicBezTo>
                    <a:pt x="774" y="543"/>
                    <a:pt x="739" y="644"/>
                    <a:pt x="669" y="717"/>
                  </a:cubicBezTo>
                  <a:cubicBezTo>
                    <a:pt x="599" y="789"/>
                    <a:pt x="505" y="826"/>
                    <a:pt x="388" y="826"/>
                  </a:cubicBezTo>
                  <a:cubicBezTo>
                    <a:pt x="270" y="826"/>
                    <a:pt x="175" y="790"/>
                    <a:pt x="105" y="717"/>
                  </a:cubicBezTo>
                  <a:cubicBezTo>
                    <a:pt x="35" y="645"/>
                    <a:pt x="0" y="545"/>
                    <a:pt x="0" y="418"/>
                  </a:cubicBezTo>
                  <a:close/>
                  <a:moveTo>
                    <a:pt x="166" y="413"/>
                  </a:moveTo>
                  <a:cubicBezTo>
                    <a:pt x="166" y="503"/>
                    <a:pt x="187" y="571"/>
                    <a:pt x="229" y="618"/>
                  </a:cubicBezTo>
                  <a:cubicBezTo>
                    <a:pt x="270" y="665"/>
                    <a:pt x="323" y="688"/>
                    <a:pt x="388" y="688"/>
                  </a:cubicBezTo>
                  <a:cubicBezTo>
                    <a:pt x="452" y="688"/>
                    <a:pt x="505" y="665"/>
                    <a:pt x="546" y="619"/>
                  </a:cubicBezTo>
                  <a:cubicBezTo>
                    <a:pt x="587" y="572"/>
                    <a:pt x="608" y="503"/>
                    <a:pt x="608" y="410"/>
                  </a:cubicBezTo>
                  <a:cubicBezTo>
                    <a:pt x="608" y="319"/>
                    <a:pt x="588" y="251"/>
                    <a:pt x="547" y="206"/>
                  </a:cubicBezTo>
                  <a:cubicBezTo>
                    <a:pt x="507" y="161"/>
                    <a:pt x="454" y="138"/>
                    <a:pt x="388" y="138"/>
                  </a:cubicBezTo>
                  <a:cubicBezTo>
                    <a:pt x="321" y="138"/>
                    <a:pt x="268" y="161"/>
                    <a:pt x="227" y="206"/>
                  </a:cubicBezTo>
                  <a:cubicBezTo>
                    <a:pt x="186" y="252"/>
                    <a:pt x="166" y="321"/>
                    <a:pt x="166" y="413"/>
                  </a:cubicBez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sp>
          <p:nvSpPr>
            <p:cNvPr id="411" name="Freeform 515"/>
            <p:cNvSpPr>
              <a:spLocks/>
            </p:cNvSpPr>
            <p:nvPr/>
          </p:nvSpPr>
          <p:spPr bwMode="auto">
            <a:xfrm>
              <a:off x="7646690" y="1792065"/>
              <a:ext cx="707052" cy="892031"/>
            </a:xfrm>
            <a:custGeom>
              <a:avLst/>
              <a:gdLst>
                <a:gd name="T0" fmla="*/ 0 w 859"/>
                <a:gd name="T1" fmla="*/ 1083 h 1083"/>
                <a:gd name="T2" fmla="*/ 0 w 859"/>
                <a:gd name="T3" fmla="*/ 0 h 1083"/>
                <a:gd name="T4" fmla="*/ 213 w 859"/>
                <a:gd name="T5" fmla="*/ 0 h 1083"/>
                <a:gd name="T6" fmla="*/ 656 w 859"/>
                <a:gd name="T7" fmla="*/ 723 h 1083"/>
                <a:gd name="T8" fmla="*/ 656 w 859"/>
                <a:gd name="T9" fmla="*/ 0 h 1083"/>
                <a:gd name="T10" fmla="*/ 859 w 859"/>
                <a:gd name="T11" fmla="*/ 0 h 1083"/>
                <a:gd name="T12" fmla="*/ 859 w 859"/>
                <a:gd name="T13" fmla="*/ 1083 h 1083"/>
                <a:gd name="T14" fmla="*/ 640 w 859"/>
                <a:gd name="T15" fmla="*/ 1083 h 1083"/>
                <a:gd name="T16" fmla="*/ 203 w 859"/>
                <a:gd name="T17" fmla="*/ 378 h 1083"/>
                <a:gd name="T18" fmla="*/ 203 w 859"/>
                <a:gd name="T19" fmla="*/ 1083 h 1083"/>
                <a:gd name="T20" fmla="*/ 0 w 859"/>
                <a:gd name="T21" fmla="*/ 1083 h 10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59" h="1083">
                  <a:moveTo>
                    <a:pt x="0" y="1083"/>
                  </a:moveTo>
                  <a:lnTo>
                    <a:pt x="0" y="0"/>
                  </a:lnTo>
                  <a:lnTo>
                    <a:pt x="213" y="0"/>
                  </a:lnTo>
                  <a:lnTo>
                    <a:pt x="656" y="723"/>
                  </a:lnTo>
                  <a:lnTo>
                    <a:pt x="656" y="0"/>
                  </a:lnTo>
                  <a:lnTo>
                    <a:pt x="859" y="0"/>
                  </a:lnTo>
                  <a:lnTo>
                    <a:pt x="859" y="1083"/>
                  </a:lnTo>
                  <a:lnTo>
                    <a:pt x="640" y="1083"/>
                  </a:lnTo>
                  <a:lnTo>
                    <a:pt x="203" y="378"/>
                  </a:lnTo>
                  <a:lnTo>
                    <a:pt x="203" y="1083"/>
                  </a:lnTo>
                  <a:lnTo>
                    <a:pt x="0" y="1083"/>
                  </a:lnTo>
                  <a:close/>
                </a:path>
              </a:pathLst>
            </a:custGeom>
            <a:solidFill>
              <a:schemeClr val="accent1"/>
            </a:solidFill>
            <a:ln>
              <a:noFill/>
            </a:ln>
            <a:effectLst/>
            <a:extLst/>
          </p:spPr>
          <p:txBody>
            <a:bodyPr wrap="none" anchor="ctr"/>
            <a:lstStyle/>
            <a:p>
              <a:pPr marL="44031" indent="-44031" algn="ctr" fontAlgn="base">
                <a:lnSpc>
                  <a:spcPct val="90000"/>
                </a:lnSpc>
                <a:spcBef>
                  <a:spcPct val="50000"/>
                </a:spcBef>
                <a:spcAft>
                  <a:spcPct val="0"/>
                </a:spcAft>
                <a:buClr>
                  <a:srgbClr val="667263"/>
                </a:buClr>
                <a:defRPr/>
              </a:pPr>
              <a:endParaRPr lang="en-US" sz="800" b="1" dirty="0">
                <a:solidFill>
                  <a:schemeClr val="accent1"/>
                </a:solidFill>
                <a:ea typeface="MS PGothic" pitchFamily="34" charset="-128"/>
                <a:cs typeface="Arial" pitchFamily="34" charset="0"/>
              </a:endParaRPr>
            </a:p>
          </p:txBody>
        </p:sp>
      </p:grpSp>
    </p:spTree>
    <p:extLst>
      <p:ext uri="{BB962C8B-B14F-4D97-AF65-F5344CB8AC3E}">
        <p14:creationId xmlns:p14="http://schemas.microsoft.com/office/powerpoint/2010/main" val="11250909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1200"/>
                                  </p:stCondLst>
                                  <p:childTnLst>
                                    <p:set>
                                      <p:cBhvr>
                                        <p:cTn id="6" dur="1" fill="hold">
                                          <p:stCondLst>
                                            <p:cond delay="0"/>
                                          </p:stCondLst>
                                        </p:cTn>
                                        <p:tgtEl>
                                          <p:spTgt spid="3"/>
                                        </p:tgtEl>
                                        <p:attrNameLst>
                                          <p:attrName>style.visibility</p:attrName>
                                        </p:attrNameLst>
                                      </p:cBhvr>
                                      <p:to>
                                        <p:strVal val="visible"/>
                                      </p:to>
                                    </p:set>
                                    <p:anim calcmode="lin" valueType="num">
                                      <p:cBhvr>
                                        <p:cTn id="7" dur="1650" fill="hold"/>
                                        <p:tgtEl>
                                          <p:spTgt spid="3"/>
                                        </p:tgtEl>
                                        <p:attrNameLst>
                                          <p:attrName>ppt_w</p:attrName>
                                        </p:attrNameLst>
                                      </p:cBhvr>
                                      <p:tavLst>
                                        <p:tav tm="0">
                                          <p:val>
                                            <p:fltVal val="0"/>
                                          </p:val>
                                        </p:tav>
                                        <p:tav tm="100000">
                                          <p:val>
                                            <p:strVal val="#ppt_w"/>
                                          </p:val>
                                        </p:tav>
                                      </p:tavLst>
                                    </p:anim>
                                    <p:anim calcmode="lin" valueType="num">
                                      <p:cBhvr>
                                        <p:cTn id="8" dur="1650" fill="hold"/>
                                        <p:tgtEl>
                                          <p:spTgt spid="3"/>
                                        </p:tgtEl>
                                        <p:attrNameLst>
                                          <p:attrName>ppt_h</p:attrName>
                                        </p:attrNameLst>
                                      </p:cBhvr>
                                      <p:tavLst>
                                        <p:tav tm="0">
                                          <p:val>
                                            <p:fltVal val="0"/>
                                          </p:val>
                                        </p:tav>
                                        <p:tav tm="100000">
                                          <p:val>
                                            <p:strVal val="#ppt_h"/>
                                          </p:val>
                                        </p:tav>
                                      </p:tavLst>
                                    </p:anim>
                                    <p:animEffect transition="in" filter="fade">
                                      <p:cBhvr>
                                        <p:cTn id="9" dur="1650"/>
                                        <p:tgtEl>
                                          <p:spTgt spid="3"/>
                                        </p:tgtEl>
                                      </p:cBhvr>
                                    </p:animEffect>
                                  </p:childTnLst>
                                </p:cTn>
                              </p:par>
                              <p:par>
                                <p:cTn id="10" presetID="53" presetClass="entr" presetSubtype="0" fill="hold" nodeType="withEffect">
                                  <p:stCondLst>
                                    <p:cond delay="700"/>
                                  </p:stCondLst>
                                  <p:childTnLst>
                                    <p:set>
                                      <p:cBhvr>
                                        <p:cTn id="11" dur="1" fill="hold">
                                          <p:stCondLst>
                                            <p:cond delay="0"/>
                                          </p:stCondLst>
                                        </p:cTn>
                                        <p:tgtEl>
                                          <p:spTgt spid="4"/>
                                        </p:tgtEl>
                                        <p:attrNameLst>
                                          <p:attrName>style.visibility</p:attrName>
                                        </p:attrNameLst>
                                      </p:cBhvr>
                                      <p:to>
                                        <p:strVal val="visible"/>
                                      </p:to>
                                    </p:set>
                                    <p:anim calcmode="lin" valueType="num">
                                      <p:cBhvr>
                                        <p:cTn id="12" dur="650" fill="hold"/>
                                        <p:tgtEl>
                                          <p:spTgt spid="4"/>
                                        </p:tgtEl>
                                        <p:attrNameLst>
                                          <p:attrName>ppt_w</p:attrName>
                                        </p:attrNameLst>
                                      </p:cBhvr>
                                      <p:tavLst>
                                        <p:tav tm="0">
                                          <p:val>
                                            <p:fltVal val="0"/>
                                          </p:val>
                                        </p:tav>
                                        <p:tav tm="100000">
                                          <p:val>
                                            <p:strVal val="#ppt_w"/>
                                          </p:val>
                                        </p:tav>
                                      </p:tavLst>
                                    </p:anim>
                                    <p:anim calcmode="lin" valueType="num">
                                      <p:cBhvr>
                                        <p:cTn id="13" dur="650" fill="hold"/>
                                        <p:tgtEl>
                                          <p:spTgt spid="4"/>
                                        </p:tgtEl>
                                        <p:attrNameLst>
                                          <p:attrName>ppt_h</p:attrName>
                                        </p:attrNameLst>
                                      </p:cBhvr>
                                      <p:tavLst>
                                        <p:tav tm="0">
                                          <p:val>
                                            <p:fltVal val="0"/>
                                          </p:val>
                                        </p:tav>
                                        <p:tav tm="100000">
                                          <p:val>
                                            <p:strVal val="#ppt_h"/>
                                          </p:val>
                                        </p:tav>
                                      </p:tavLst>
                                    </p:anim>
                                    <p:animEffect transition="in" filter="fade">
                                      <p:cBhvr>
                                        <p:cTn id="14" dur="650"/>
                                        <p:tgtEl>
                                          <p:spTgt spid="4"/>
                                        </p:tgtEl>
                                      </p:cBhvr>
                                    </p:animEffect>
                                  </p:childTnLst>
                                </p:cTn>
                              </p:par>
                              <p:par>
                                <p:cTn id="15" presetID="53"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2650" fill="hold"/>
                                        <p:tgtEl>
                                          <p:spTgt spid="5"/>
                                        </p:tgtEl>
                                        <p:attrNameLst>
                                          <p:attrName>ppt_w</p:attrName>
                                        </p:attrNameLst>
                                      </p:cBhvr>
                                      <p:tavLst>
                                        <p:tav tm="0">
                                          <p:val>
                                            <p:fltVal val="0"/>
                                          </p:val>
                                        </p:tav>
                                        <p:tav tm="100000">
                                          <p:val>
                                            <p:strVal val="#ppt_w"/>
                                          </p:val>
                                        </p:tav>
                                      </p:tavLst>
                                    </p:anim>
                                    <p:anim calcmode="lin" valueType="num">
                                      <p:cBhvr>
                                        <p:cTn id="18" dur="2650" fill="hold"/>
                                        <p:tgtEl>
                                          <p:spTgt spid="5"/>
                                        </p:tgtEl>
                                        <p:attrNameLst>
                                          <p:attrName>ppt_h</p:attrName>
                                        </p:attrNameLst>
                                      </p:cBhvr>
                                      <p:tavLst>
                                        <p:tav tm="0">
                                          <p:val>
                                            <p:fltVal val="0"/>
                                          </p:val>
                                        </p:tav>
                                        <p:tav tm="100000">
                                          <p:val>
                                            <p:strVal val="#ppt_h"/>
                                          </p:val>
                                        </p:tav>
                                      </p:tavLst>
                                    </p:anim>
                                    <p:animEffect transition="in" filter="fade">
                                      <p:cBhvr>
                                        <p:cTn id="19" dur="2650"/>
                                        <p:tgtEl>
                                          <p:spTgt spid="5"/>
                                        </p:tgtEl>
                                      </p:cBhvr>
                                    </p:animEffect>
                                  </p:childTnLst>
                                </p:cTn>
                              </p:par>
                              <p:par>
                                <p:cTn id="20" presetID="53" presetClass="entr" presetSubtype="0"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1800" fill="hold"/>
                                        <p:tgtEl>
                                          <p:spTgt spid="6"/>
                                        </p:tgtEl>
                                        <p:attrNameLst>
                                          <p:attrName>ppt_w</p:attrName>
                                        </p:attrNameLst>
                                      </p:cBhvr>
                                      <p:tavLst>
                                        <p:tav tm="0">
                                          <p:val>
                                            <p:fltVal val="0"/>
                                          </p:val>
                                        </p:tav>
                                        <p:tav tm="100000">
                                          <p:val>
                                            <p:strVal val="#ppt_w"/>
                                          </p:val>
                                        </p:tav>
                                      </p:tavLst>
                                    </p:anim>
                                    <p:anim calcmode="lin" valueType="num">
                                      <p:cBhvr>
                                        <p:cTn id="23" dur="1800" fill="hold"/>
                                        <p:tgtEl>
                                          <p:spTgt spid="6"/>
                                        </p:tgtEl>
                                        <p:attrNameLst>
                                          <p:attrName>ppt_h</p:attrName>
                                        </p:attrNameLst>
                                      </p:cBhvr>
                                      <p:tavLst>
                                        <p:tav tm="0">
                                          <p:val>
                                            <p:fltVal val="0"/>
                                          </p:val>
                                        </p:tav>
                                        <p:tav tm="100000">
                                          <p:val>
                                            <p:strVal val="#ppt_h"/>
                                          </p:val>
                                        </p:tav>
                                      </p:tavLst>
                                    </p:anim>
                                    <p:animEffect transition="in" filter="fade">
                                      <p:cBhvr>
                                        <p:cTn id="24" dur="1800"/>
                                        <p:tgtEl>
                                          <p:spTgt spid="6"/>
                                        </p:tgtEl>
                                      </p:cBhvr>
                                    </p:animEffect>
                                  </p:childTnLst>
                                </p:cTn>
                              </p:par>
                              <p:par>
                                <p:cTn id="25" presetID="53" presetClass="entr" presetSubtype="0" fill="hold" nodeType="withEffect">
                                  <p:stCondLst>
                                    <p:cond delay="700"/>
                                  </p:stCondLst>
                                  <p:childTnLst>
                                    <p:set>
                                      <p:cBhvr>
                                        <p:cTn id="26" dur="1" fill="hold">
                                          <p:stCondLst>
                                            <p:cond delay="0"/>
                                          </p:stCondLst>
                                        </p:cTn>
                                        <p:tgtEl>
                                          <p:spTgt spid="7"/>
                                        </p:tgtEl>
                                        <p:attrNameLst>
                                          <p:attrName>style.visibility</p:attrName>
                                        </p:attrNameLst>
                                      </p:cBhvr>
                                      <p:to>
                                        <p:strVal val="visible"/>
                                      </p:to>
                                    </p:set>
                                    <p:anim calcmode="lin" valueType="num">
                                      <p:cBhvr>
                                        <p:cTn id="27" dur="700" fill="hold"/>
                                        <p:tgtEl>
                                          <p:spTgt spid="7"/>
                                        </p:tgtEl>
                                        <p:attrNameLst>
                                          <p:attrName>ppt_w</p:attrName>
                                        </p:attrNameLst>
                                      </p:cBhvr>
                                      <p:tavLst>
                                        <p:tav tm="0">
                                          <p:val>
                                            <p:fltVal val="0"/>
                                          </p:val>
                                        </p:tav>
                                        <p:tav tm="100000">
                                          <p:val>
                                            <p:strVal val="#ppt_w"/>
                                          </p:val>
                                        </p:tav>
                                      </p:tavLst>
                                    </p:anim>
                                    <p:anim calcmode="lin" valueType="num">
                                      <p:cBhvr>
                                        <p:cTn id="28" dur="700" fill="hold"/>
                                        <p:tgtEl>
                                          <p:spTgt spid="7"/>
                                        </p:tgtEl>
                                        <p:attrNameLst>
                                          <p:attrName>ppt_h</p:attrName>
                                        </p:attrNameLst>
                                      </p:cBhvr>
                                      <p:tavLst>
                                        <p:tav tm="0">
                                          <p:val>
                                            <p:fltVal val="0"/>
                                          </p:val>
                                        </p:tav>
                                        <p:tav tm="100000">
                                          <p:val>
                                            <p:strVal val="#ppt_h"/>
                                          </p:val>
                                        </p:tav>
                                      </p:tavLst>
                                    </p:anim>
                                    <p:animEffect transition="in" filter="fade">
                                      <p:cBhvr>
                                        <p:cTn id="29" dur="700"/>
                                        <p:tgtEl>
                                          <p:spTgt spid="7"/>
                                        </p:tgtEl>
                                      </p:cBhvr>
                                    </p:animEffect>
                                  </p:childTnLst>
                                </p:cTn>
                              </p:par>
                              <p:par>
                                <p:cTn id="30" presetID="53"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300" fill="hold"/>
                                        <p:tgtEl>
                                          <p:spTgt spid="8"/>
                                        </p:tgtEl>
                                        <p:attrNameLst>
                                          <p:attrName>ppt_w</p:attrName>
                                        </p:attrNameLst>
                                      </p:cBhvr>
                                      <p:tavLst>
                                        <p:tav tm="0">
                                          <p:val>
                                            <p:fltVal val="0"/>
                                          </p:val>
                                        </p:tav>
                                        <p:tav tm="100000">
                                          <p:val>
                                            <p:strVal val="#ppt_w"/>
                                          </p:val>
                                        </p:tav>
                                      </p:tavLst>
                                    </p:anim>
                                    <p:anim calcmode="lin" valueType="num">
                                      <p:cBhvr>
                                        <p:cTn id="33" dur="1300" fill="hold"/>
                                        <p:tgtEl>
                                          <p:spTgt spid="8"/>
                                        </p:tgtEl>
                                        <p:attrNameLst>
                                          <p:attrName>ppt_h</p:attrName>
                                        </p:attrNameLst>
                                      </p:cBhvr>
                                      <p:tavLst>
                                        <p:tav tm="0">
                                          <p:val>
                                            <p:fltVal val="0"/>
                                          </p:val>
                                        </p:tav>
                                        <p:tav tm="100000">
                                          <p:val>
                                            <p:strVal val="#ppt_h"/>
                                          </p:val>
                                        </p:tav>
                                      </p:tavLst>
                                    </p:anim>
                                    <p:animEffect transition="in" filter="fade">
                                      <p:cBhvr>
                                        <p:cTn id="34" dur="1300"/>
                                        <p:tgtEl>
                                          <p:spTgt spid="8"/>
                                        </p:tgtEl>
                                      </p:cBhvr>
                                    </p:animEffect>
                                  </p:childTnLst>
                                </p:cTn>
                              </p:par>
                              <p:par>
                                <p:cTn id="35" presetID="53"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900" fill="hold"/>
                                        <p:tgtEl>
                                          <p:spTgt spid="11"/>
                                        </p:tgtEl>
                                        <p:attrNameLst>
                                          <p:attrName>ppt_w</p:attrName>
                                        </p:attrNameLst>
                                      </p:cBhvr>
                                      <p:tavLst>
                                        <p:tav tm="0">
                                          <p:val>
                                            <p:fltVal val="0"/>
                                          </p:val>
                                        </p:tav>
                                        <p:tav tm="100000">
                                          <p:val>
                                            <p:strVal val="#ppt_w"/>
                                          </p:val>
                                        </p:tav>
                                      </p:tavLst>
                                    </p:anim>
                                    <p:anim calcmode="lin" valueType="num">
                                      <p:cBhvr>
                                        <p:cTn id="38" dur="900" fill="hold"/>
                                        <p:tgtEl>
                                          <p:spTgt spid="11"/>
                                        </p:tgtEl>
                                        <p:attrNameLst>
                                          <p:attrName>ppt_h</p:attrName>
                                        </p:attrNameLst>
                                      </p:cBhvr>
                                      <p:tavLst>
                                        <p:tav tm="0">
                                          <p:val>
                                            <p:fltVal val="0"/>
                                          </p:val>
                                        </p:tav>
                                        <p:tav tm="100000">
                                          <p:val>
                                            <p:strVal val="#ppt_h"/>
                                          </p:val>
                                        </p:tav>
                                      </p:tavLst>
                                    </p:anim>
                                    <p:animEffect transition="in" filter="fade">
                                      <p:cBhvr>
                                        <p:cTn id="39" dur="900"/>
                                        <p:tgtEl>
                                          <p:spTgt spid="11"/>
                                        </p:tgtEl>
                                      </p:cBhvr>
                                    </p:animEffect>
                                  </p:childTnLst>
                                </p:cTn>
                              </p:par>
                              <p:par>
                                <p:cTn id="40" presetID="53" presetClass="entr" presetSubtype="0" fill="hold" nodeType="withEffect">
                                  <p:stCondLst>
                                    <p:cond delay="15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800" fill="hold"/>
                                        <p:tgtEl>
                                          <p:spTgt spid="12"/>
                                        </p:tgtEl>
                                        <p:attrNameLst>
                                          <p:attrName>ppt_w</p:attrName>
                                        </p:attrNameLst>
                                      </p:cBhvr>
                                      <p:tavLst>
                                        <p:tav tm="0">
                                          <p:val>
                                            <p:fltVal val="0"/>
                                          </p:val>
                                        </p:tav>
                                        <p:tav tm="100000">
                                          <p:val>
                                            <p:strVal val="#ppt_w"/>
                                          </p:val>
                                        </p:tav>
                                      </p:tavLst>
                                    </p:anim>
                                    <p:anim calcmode="lin" valueType="num">
                                      <p:cBhvr>
                                        <p:cTn id="43" dur="1800" fill="hold"/>
                                        <p:tgtEl>
                                          <p:spTgt spid="12"/>
                                        </p:tgtEl>
                                        <p:attrNameLst>
                                          <p:attrName>ppt_h</p:attrName>
                                        </p:attrNameLst>
                                      </p:cBhvr>
                                      <p:tavLst>
                                        <p:tav tm="0">
                                          <p:val>
                                            <p:fltVal val="0"/>
                                          </p:val>
                                        </p:tav>
                                        <p:tav tm="100000">
                                          <p:val>
                                            <p:strVal val="#ppt_h"/>
                                          </p:val>
                                        </p:tav>
                                      </p:tavLst>
                                    </p:anim>
                                    <p:animEffect transition="in" filter="fade">
                                      <p:cBhvr>
                                        <p:cTn id="44" dur="1800"/>
                                        <p:tgtEl>
                                          <p:spTgt spid="12"/>
                                        </p:tgtEl>
                                      </p:cBhvr>
                                    </p:animEffect>
                                  </p:childTnLst>
                                </p:cTn>
                              </p:par>
                              <p:par>
                                <p:cTn id="45" presetID="53" presetClass="entr" presetSubtype="0" fill="hold" nodeType="withEffect">
                                  <p:stCondLst>
                                    <p:cond delay="20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2000" fill="hold"/>
                                        <p:tgtEl>
                                          <p:spTgt spid="13"/>
                                        </p:tgtEl>
                                        <p:attrNameLst>
                                          <p:attrName>ppt_w</p:attrName>
                                        </p:attrNameLst>
                                      </p:cBhvr>
                                      <p:tavLst>
                                        <p:tav tm="0">
                                          <p:val>
                                            <p:fltVal val="0"/>
                                          </p:val>
                                        </p:tav>
                                        <p:tav tm="100000">
                                          <p:val>
                                            <p:strVal val="#ppt_w"/>
                                          </p:val>
                                        </p:tav>
                                      </p:tavLst>
                                    </p:anim>
                                    <p:anim calcmode="lin" valueType="num">
                                      <p:cBhvr>
                                        <p:cTn id="48" dur="2000" fill="hold"/>
                                        <p:tgtEl>
                                          <p:spTgt spid="13"/>
                                        </p:tgtEl>
                                        <p:attrNameLst>
                                          <p:attrName>ppt_h</p:attrName>
                                        </p:attrNameLst>
                                      </p:cBhvr>
                                      <p:tavLst>
                                        <p:tav tm="0">
                                          <p:val>
                                            <p:fltVal val="0"/>
                                          </p:val>
                                        </p:tav>
                                        <p:tav tm="100000">
                                          <p:val>
                                            <p:strVal val="#ppt_h"/>
                                          </p:val>
                                        </p:tav>
                                      </p:tavLst>
                                    </p:anim>
                                    <p:animEffect transition="in" filter="fade">
                                      <p:cBhvr>
                                        <p:cTn id="49" dur="2000"/>
                                        <p:tgtEl>
                                          <p:spTgt spid="13"/>
                                        </p:tgtEl>
                                      </p:cBhvr>
                                    </p:animEffect>
                                  </p:childTnLst>
                                </p:cTn>
                              </p:par>
                              <p:par>
                                <p:cTn id="50" presetID="53" presetClass="entr" presetSubtype="0" fill="hold" nodeType="withEffect">
                                  <p:stCondLst>
                                    <p:cond delay="700"/>
                                  </p:stCondLst>
                                  <p:childTnLst>
                                    <p:set>
                                      <p:cBhvr>
                                        <p:cTn id="51" dur="1" fill="hold">
                                          <p:stCondLst>
                                            <p:cond delay="0"/>
                                          </p:stCondLst>
                                        </p:cTn>
                                        <p:tgtEl>
                                          <p:spTgt spid="14"/>
                                        </p:tgtEl>
                                        <p:attrNameLst>
                                          <p:attrName>style.visibility</p:attrName>
                                        </p:attrNameLst>
                                      </p:cBhvr>
                                      <p:to>
                                        <p:strVal val="visible"/>
                                      </p:to>
                                    </p:set>
                                    <p:anim calcmode="lin" valueType="num">
                                      <p:cBhvr>
                                        <p:cTn id="52" dur="2250" fill="hold"/>
                                        <p:tgtEl>
                                          <p:spTgt spid="14"/>
                                        </p:tgtEl>
                                        <p:attrNameLst>
                                          <p:attrName>ppt_w</p:attrName>
                                        </p:attrNameLst>
                                      </p:cBhvr>
                                      <p:tavLst>
                                        <p:tav tm="0">
                                          <p:val>
                                            <p:fltVal val="0"/>
                                          </p:val>
                                        </p:tav>
                                        <p:tav tm="100000">
                                          <p:val>
                                            <p:strVal val="#ppt_w"/>
                                          </p:val>
                                        </p:tav>
                                      </p:tavLst>
                                    </p:anim>
                                    <p:anim calcmode="lin" valueType="num">
                                      <p:cBhvr>
                                        <p:cTn id="53" dur="2250" fill="hold"/>
                                        <p:tgtEl>
                                          <p:spTgt spid="14"/>
                                        </p:tgtEl>
                                        <p:attrNameLst>
                                          <p:attrName>ppt_h</p:attrName>
                                        </p:attrNameLst>
                                      </p:cBhvr>
                                      <p:tavLst>
                                        <p:tav tm="0">
                                          <p:val>
                                            <p:fltVal val="0"/>
                                          </p:val>
                                        </p:tav>
                                        <p:tav tm="100000">
                                          <p:val>
                                            <p:strVal val="#ppt_h"/>
                                          </p:val>
                                        </p:tav>
                                      </p:tavLst>
                                    </p:anim>
                                    <p:animEffect transition="in" filter="fade">
                                      <p:cBhvr>
                                        <p:cTn id="54" dur="2250"/>
                                        <p:tgtEl>
                                          <p:spTgt spid="14"/>
                                        </p:tgtEl>
                                      </p:cBhvr>
                                    </p:animEffect>
                                  </p:childTnLst>
                                </p:cTn>
                              </p:par>
                              <p:par>
                                <p:cTn id="55" presetID="53" presetClass="entr" presetSubtype="0" fill="hold" nodeType="withEffect">
                                  <p:stCondLst>
                                    <p:cond delay="1000"/>
                                  </p:stCondLst>
                                  <p:childTnLst>
                                    <p:set>
                                      <p:cBhvr>
                                        <p:cTn id="56" dur="1" fill="hold">
                                          <p:stCondLst>
                                            <p:cond delay="0"/>
                                          </p:stCondLst>
                                        </p:cTn>
                                        <p:tgtEl>
                                          <p:spTgt spid="15"/>
                                        </p:tgtEl>
                                        <p:attrNameLst>
                                          <p:attrName>style.visibility</p:attrName>
                                        </p:attrNameLst>
                                      </p:cBhvr>
                                      <p:to>
                                        <p:strVal val="visible"/>
                                      </p:to>
                                    </p:set>
                                    <p:anim calcmode="lin" valueType="num">
                                      <p:cBhvr>
                                        <p:cTn id="57" dur="1800" fill="hold"/>
                                        <p:tgtEl>
                                          <p:spTgt spid="15"/>
                                        </p:tgtEl>
                                        <p:attrNameLst>
                                          <p:attrName>ppt_w</p:attrName>
                                        </p:attrNameLst>
                                      </p:cBhvr>
                                      <p:tavLst>
                                        <p:tav tm="0">
                                          <p:val>
                                            <p:fltVal val="0"/>
                                          </p:val>
                                        </p:tav>
                                        <p:tav tm="100000">
                                          <p:val>
                                            <p:strVal val="#ppt_w"/>
                                          </p:val>
                                        </p:tav>
                                      </p:tavLst>
                                    </p:anim>
                                    <p:anim calcmode="lin" valueType="num">
                                      <p:cBhvr>
                                        <p:cTn id="58" dur="1800" fill="hold"/>
                                        <p:tgtEl>
                                          <p:spTgt spid="15"/>
                                        </p:tgtEl>
                                        <p:attrNameLst>
                                          <p:attrName>ppt_h</p:attrName>
                                        </p:attrNameLst>
                                      </p:cBhvr>
                                      <p:tavLst>
                                        <p:tav tm="0">
                                          <p:val>
                                            <p:fltVal val="0"/>
                                          </p:val>
                                        </p:tav>
                                        <p:tav tm="100000">
                                          <p:val>
                                            <p:strVal val="#ppt_h"/>
                                          </p:val>
                                        </p:tav>
                                      </p:tavLst>
                                    </p:anim>
                                    <p:animEffect transition="in" filter="fade">
                                      <p:cBhvr>
                                        <p:cTn id="59" dur="1800"/>
                                        <p:tgtEl>
                                          <p:spTgt spid="15"/>
                                        </p:tgtEl>
                                      </p:cBhvr>
                                    </p:animEffect>
                                  </p:childTnLst>
                                </p:cTn>
                              </p:par>
                              <p:par>
                                <p:cTn id="60" presetID="53" presetClass="entr" presetSubtype="0" fill="hold" nodeType="withEffect">
                                  <p:stCondLst>
                                    <p:cond delay="1000"/>
                                  </p:stCondLst>
                                  <p:childTnLst>
                                    <p:set>
                                      <p:cBhvr>
                                        <p:cTn id="61" dur="1" fill="hold">
                                          <p:stCondLst>
                                            <p:cond delay="0"/>
                                          </p:stCondLst>
                                        </p:cTn>
                                        <p:tgtEl>
                                          <p:spTgt spid="17"/>
                                        </p:tgtEl>
                                        <p:attrNameLst>
                                          <p:attrName>style.visibility</p:attrName>
                                        </p:attrNameLst>
                                      </p:cBhvr>
                                      <p:to>
                                        <p:strVal val="visible"/>
                                      </p:to>
                                    </p:set>
                                    <p:anim calcmode="lin" valueType="num">
                                      <p:cBhvr>
                                        <p:cTn id="62" dur="2100" fill="hold"/>
                                        <p:tgtEl>
                                          <p:spTgt spid="17"/>
                                        </p:tgtEl>
                                        <p:attrNameLst>
                                          <p:attrName>ppt_w</p:attrName>
                                        </p:attrNameLst>
                                      </p:cBhvr>
                                      <p:tavLst>
                                        <p:tav tm="0">
                                          <p:val>
                                            <p:fltVal val="0"/>
                                          </p:val>
                                        </p:tav>
                                        <p:tav tm="100000">
                                          <p:val>
                                            <p:strVal val="#ppt_w"/>
                                          </p:val>
                                        </p:tav>
                                      </p:tavLst>
                                    </p:anim>
                                    <p:anim calcmode="lin" valueType="num">
                                      <p:cBhvr>
                                        <p:cTn id="63" dur="2100" fill="hold"/>
                                        <p:tgtEl>
                                          <p:spTgt spid="17"/>
                                        </p:tgtEl>
                                        <p:attrNameLst>
                                          <p:attrName>ppt_h</p:attrName>
                                        </p:attrNameLst>
                                      </p:cBhvr>
                                      <p:tavLst>
                                        <p:tav tm="0">
                                          <p:val>
                                            <p:fltVal val="0"/>
                                          </p:val>
                                        </p:tav>
                                        <p:tav tm="100000">
                                          <p:val>
                                            <p:strVal val="#ppt_h"/>
                                          </p:val>
                                        </p:tav>
                                      </p:tavLst>
                                    </p:anim>
                                    <p:animEffect transition="in" filter="fade">
                                      <p:cBhvr>
                                        <p:cTn id="64" dur="2100"/>
                                        <p:tgtEl>
                                          <p:spTgt spid="17"/>
                                        </p:tgtEl>
                                      </p:cBhvr>
                                    </p:animEffect>
                                  </p:childTnLst>
                                </p:cTn>
                              </p:par>
                              <p:par>
                                <p:cTn id="65" presetID="53"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1800" fill="hold"/>
                                        <p:tgtEl>
                                          <p:spTgt spid="18"/>
                                        </p:tgtEl>
                                        <p:attrNameLst>
                                          <p:attrName>ppt_w</p:attrName>
                                        </p:attrNameLst>
                                      </p:cBhvr>
                                      <p:tavLst>
                                        <p:tav tm="0">
                                          <p:val>
                                            <p:fltVal val="0"/>
                                          </p:val>
                                        </p:tav>
                                        <p:tav tm="100000">
                                          <p:val>
                                            <p:strVal val="#ppt_w"/>
                                          </p:val>
                                        </p:tav>
                                      </p:tavLst>
                                    </p:anim>
                                    <p:anim calcmode="lin" valueType="num">
                                      <p:cBhvr>
                                        <p:cTn id="68" dur="1800" fill="hold"/>
                                        <p:tgtEl>
                                          <p:spTgt spid="18"/>
                                        </p:tgtEl>
                                        <p:attrNameLst>
                                          <p:attrName>ppt_h</p:attrName>
                                        </p:attrNameLst>
                                      </p:cBhvr>
                                      <p:tavLst>
                                        <p:tav tm="0">
                                          <p:val>
                                            <p:fltVal val="0"/>
                                          </p:val>
                                        </p:tav>
                                        <p:tav tm="100000">
                                          <p:val>
                                            <p:strVal val="#ppt_h"/>
                                          </p:val>
                                        </p:tav>
                                      </p:tavLst>
                                    </p:anim>
                                    <p:animEffect transition="in" filter="fade">
                                      <p:cBhvr>
                                        <p:cTn id="69" dur="1800"/>
                                        <p:tgtEl>
                                          <p:spTgt spid="18"/>
                                        </p:tgtEl>
                                      </p:cBhvr>
                                    </p:animEffect>
                                  </p:childTnLst>
                                </p:cTn>
                              </p:par>
                              <p:par>
                                <p:cTn id="70" presetID="53" presetClass="entr" presetSubtype="0" fill="hold" nodeType="withEffect">
                                  <p:stCondLst>
                                    <p:cond delay="1300"/>
                                  </p:stCondLst>
                                  <p:childTnLst>
                                    <p:set>
                                      <p:cBhvr>
                                        <p:cTn id="71" dur="1" fill="hold">
                                          <p:stCondLst>
                                            <p:cond delay="0"/>
                                          </p:stCondLst>
                                        </p:cTn>
                                        <p:tgtEl>
                                          <p:spTgt spid="19"/>
                                        </p:tgtEl>
                                        <p:attrNameLst>
                                          <p:attrName>style.visibility</p:attrName>
                                        </p:attrNameLst>
                                      </p:cBhvr>
                                      <p:to>
                                        <p:strVal val="visible"/>
                                      </p:to>
                                    </p:set>
                                    <p:anim calcmode="lin" valueType="num">
                                      <p:cBhvr>
                                        <p:cTn id="72" dur="2250" fill="hold"/>
                                        <p:tgtEl>
                                          <p:spTgt spid="19"/>
                                        </p:tgtEl>
                                        <p:attrNameLst>
                                          <p:attrName>ppt_w</p:attrName>
                                        </p:attrNameLst>
                                      </p:cBhvr>
                                      <p:tavLst>
                                        <p:tav tm="0">
                                          <p:val>
                                            <p:fltVal val="0"/>
                                          </p:val>
                                        </p:tav>
                                        <p:tav tm="100000">
                                          <p:val>
                                            <p:strVal val="#ppt_w"/>
                                          </p:val>
                                        </p:tav>
                                      </p:tavLst>
                                    </p:anim>
                                    <p:anim calcmode="lin" valueType="num">
                                      <p:cBhvr>
                                        <p:cTn id="73" dur="2250" fill="hold"/>
                                        <p:tgtEl>
                                          <p:spTgt spid="19"/>
                                        </p:tgtEl>
                                        <p:attrNameLst>
                                          <p:attrName>ppt_h</p:attrName>
                                        </p:attrNameLst>
                                      </p:cBhvr>
                                      <p:tavLst>
                                        <p:tav tm="0">
                                          <p:val>
                                            <p:fltVal val="0"/>
                                          </p:val>
                                        </p:tav>
                                        <p:tav tm="100000">
                                          <p:val>
                                            <p:strVal val="#ppt_h"/>
                                          </p:val>
                                        </p:tav>
                                      </p:tavLst>
                                    </p:anim>
                                    <p:animEffect transition="in" filter="fade">
                                      <p:cBhvr>
                                        <p:cTn id="74" dur="2250"/>
                                        <p:tgtEl>
                                          <p:spTgt spid="19"/>
                                        </p:tgtEl>
                                      </p:cBhvr>
                                    </p:animEffect>
                                  </p:childTnLst>
                                </p:cTn>
                              </p:par>
                              <p:par>
                                <p:cTn id="75" presetID="53" presetClass="entr" presetSubtype="0" fill="hold" nodeType="withEffect">
                                  <p:stCondLst>
                                    <p:cond delay="600"/>
                                  </p:stCondLst>
                                  <p:childTnLst>
                                    <p:set>
                                      <p:cBhvr>
                                        <p:cTn id="76" dur="1" fill="hold">
                                          <p:stCondLst>
                                            <p:cond delay="0"/>
                                          </p:stCondLst>
                                        </p:cTn>
                                        <p:tgtEl>
                                          <p:spTgt spid="20"/>
                                        </p:tgtEl>
                                        <p:attrNameLst>
                                          <p:attrName>style.visibility</p:attrName>
                                        </p:attrNameLst>
                                      </p:cBhvr>
                                      <p:to>
                                        <p:strVal val="visible"/>
                                      </p:to>
                                    </p:set>
                                    <p:anim calcmode="lin" valueType="num">
                                      <p:cBhvr>
                                        <p:cTn id="77" dur="600" fill="hold"/>
                                        <p:tgtEl>
                                          <p:spTgt spid="20"/>
                                        </p:tgtEl>
                                        <p:attrNameLst>
                                          <p:attrName>ppt_w</p:attrName>
                                        </p:attrNameLst>
                                      </p:cBhvr>
                                      <p:tavLst>
                                        <p:tav tm="0">
                                          <p:val>
                                            <p:fltVal val="0"/>
                                          </p:val>
                                        </p:tav>
                                        <p:tav tm="100000">
                                          <p:val>
                                            <p:strVal val="#ppt_w"/>
                                          </p:val>
                                        </p:tav>
                                      </p:tavLst>
                                    </p:anim>
                                    <p:anim calcmode="lin" valueType="num">
                                      <p:cBhvr>
                                        <p:cTn id="78" dur="600" fill="hold"/>
                                        <p:tgtEl>
                                          <p:spTgt spid="20"/>
                                        </p:tgtEl>
                                        <p:attrNameLst>
                                          <p:attrName>ppt_h</p:attrName>
                                        </p:attrNameLst>
                                      </p:cBhvr>
                                      <p:tavLst>
                                        <p:tav tm="0">
                                          <p:val>
                                            <p:fltVal val="0"/>
                                          </p:val>
                                        </p:tav>
                                        <p:tav tm="100000">
                                          <p:val>
                                            <p:strVal val="#ppt_h"/>
                                          </p:val>
                                        </p:tav>
                                      </p:tavLst>
                                    </p:anim>
                                    <p:animEffect transition="in" filter="fade">
                                      <p:cBhvr>
                                        <p:cTn id="79" dur="600"/>
                                        <p:tgtEl>
                                          <p:spTgt spid="20"/>
                                        </p:tgtEl>
                                      </p:cBhvr>
                                    </p:animEffect>
                                  </p:childTnLst>
                                </p:cTn>
                              </p:par>
                              <p:par>
                                <p:cTn id="80" presetID="53" presetClass="entr" presetSubtype="0" fill="hold" nodeType="withEffect">
                                  <p:stCondLst>
                                    <p:cond delay="1500"/>
                                  </p:stCondLst>
                                  <p:childTnLst>
                                    <p:set>
                                      <p:cBhvr>
                                        <p:cTn id="81" dur="1" fill="hold">
                                          <p:stCondLst>
                                            <p:cond delay="0"/>
                                          </p:stCondLst>
                                        </p:cTn>
                                        <p:tgtEl>
                                          <p:spTgt spid="21"/>
                                        </p:tgtEl>
                                        <p:attrNameLst>
                                          <p:attrName>style.visibility</p:attrName>
                                        </p:attrNameLst>
                                      </p:cBhvr>
                                      <p:to>
                                        <p:strVal val="visible"/>
                                      </p:to>
                                    </p:set>
                                    <p:anim calcmode="lin" valueType="num">
                                      <p:cBhvr>
                                        <p:cTn id="82" dur="1450" fill="hold"/>
                                        <p:tgtEl>
                                          <p:spTgt spid="21"/>
                                        </p:tgtEl>
                                        <p:attrNameLst>
                                          <p:attrName>ppt_w</p:attrName>
                                        </p:attrNameLst>
                                      </p:cBhvr>
                                      <p:tavLst>
                                        <p:tav tm="0">
                                          <p:val>
                                            <p:fltVal val="0"/>
                                          </p:val>
                                        </p:tav>
                                        <p:tav tm="100000">
                                          <p:val>
                                            <p:strVal val="#ppt_w"/>
                                          </p:val>
                                        </p:tav>
                                      </p:tavLst>
                                    </p:anim>
                                    <p:anim calcmode="lin" valueType="num">
                                      <p:cBhvr>
                                        <p:cTn id="83" dur="1450" fill="hold"/>
                                        <p:tgtEl>
                                          <p:spTgt spid="21"/>
                                        </p:tgtEl>
                                        <p:attrNameLst>
                                          <p:attrName>ppt_h</p:attrName>
                                        </p:attrNameLst>
                                      </p:cBhvr>
                                      <p:tavLst>
                                        <p:tav tm="0">
                                          <p:val>
                                            <p:fltVal val="0"/>
                                          </p:val>
                                        </p:tav>
                                        <p:tav tm="100000">
                                          <p:val>
                                            <p:strVal val="#ppt_h"/>
                                          </p:val>
                                        </p:tav>
                                      </p:tavLst>
                                    </p:anim>
                                    <p:animEffect transition="in" filter="fade">
                                      <p:cBhvr>
                                        <p:cTn id="84" dur="1450"/>
                                        <p:tgtEl>
                                          <p:spTgt spid="21"/>
                                        </p:tgtEl>
                                      </p:cBhvr>
                                    </p:animEffect>
                                  </p:childTnLst>
                                </p:cTn>
                              </p:par>
                              <p:par>
                                <p:cTn id="85" presetID="53" presetClass="entr" presetSubtype="0" fill="hold" nodeType="withEffect">
                                  <p:stCondLst>
                                    <p:cond delay="800"/>
                                  </p:stCondLst>
                                  <p:childTnLst>
                                    <p:set>
                                      <p:cBhvr>
                                        <p:cTn id="86" dur="1" fill="hold">
                                          <p:stCondLst>
                                            <p:cond delay="0"/>
                                          </p:stCondLst>
                                        </p:cTn>
                                        <p:tgtEl>
                                          <p:spTgt spid="22"/>
                                        </p:tgtEl>
                                        <p:attrNameLst>
                                          <p:attrName>style.visibility</p:attrName>
                                        </p:attrNameLst>
                                      </p:cBhvr>
                                      <p:to>
                                        <p:strVal val="visible"/>
                                      </p:to>
                                    </p:set>
                                    <p:anim calcmode="lin" valueType="num">
                                      <p:cBhvr>
                                        <p:cTn id="87" dur="1300" fill="hold"/>
                                        <p:tgtEl>
                                          <p:spTgt spid="22"/>
                                        </p:tgtEl>
                                        <p:attrNameLst>
                                          <p:attrName>ppt_w</p:attrName>
                                        </p:attrNameLst>
                                      </p:cBhvr>
                                      <p:tavLst>
                                        <p:tav tm="0">
                                          <p:val>
                                            <p:fltVal val="0"/>
                                          </p:val>
                                        </p:tav>
                                        <p:tav tm="100000">
                                          <p:val>
                                            <p:strVal val="#ppt_w"/>
                                          </p:val>
                                        </p:tav>
                                      </p:tavLst>
                                    </p:anim>
                                    <p:anim calcmode="lin" valueType="num">
                                      <p:cBhvr>
                                        <p:cTn id="88" dur="1300" fill="hold"/>
                                        <p:tgtEl>
                                          <p:spTgt spid="22"/>
                                        </p:tgtEl>
                                        <p:attrNameLst>
                                          <p:attrName>ppt_h</p:attrName>
                                        </p:attrNameLst>
                                      </p:cBhvr>
                                      <p:tavLst>
                                        <p:tav tm="0">
                                          <p:val>
                                            <p:fltVal val="0"/>
                                          </p:val>
                                        </p:tav>
                                        <p:tav tm="100000">
                                          <p:val>
                                            <p:strVal val="#ppt_h"/>
                                          </p:val>
                                        </p:tav>
                                      </p:tavLst>
                                    </p:anim>
                                    <p:animEffect transition="in" filter="fade">
                                      <p:cBhvr>
                                        <p:cTn id="89" dur="1300"/>
                                        <p:tgtEl>
                                          <p:spTgt spid="22"/>
                                        </p:tgtEl>
                                      </p:cBhvr>
                                    </p:animEffect>
                                  </p:childTnLst>
                                </p:cTn>
                              </p:par>
                              <p:par>
                                <p:cTn id="90" presetID="53" presetClass="entr" presetSubtype="0" fill="hold" nodeType="withEffect">
                                  <p:stCondLst>
                                    <p:cond delay="1000"/>
                                  </p:stCondLst>
                                  <p:childTnLst>
                                    <p:set>
                                      <p:cBhvr>
                                        <p:cTn id="91" dur="1" fill="hold">
                                          <p:stCondLst>
                                            <p:cond delay="0"/>
                                          </p:stCondLst>
                                        </p:cTn>
                                        <p:tgtEl>
                                          <p:spTgt spid="8196"/>
                                        </p:tgtEl>
                                        <p:attrNameLst>
                                          <p:attrName>style.visibility</p:attrName>
                                        </p:attrNameLst>
                                      </p:cBhvr>
                                      <p:to>
                                        <p:strVal val="visible"/>
                                      </p:to>
                                    </p:set>
                                    <p:anim calcmode="lin" valueType="num">
                                      <p:cBhvr>
                                        <p:cTn id="92" dur="2150" fill="hold"/>
                                        <p:tgtEl>
                                          <p:spTgt spid="8196"/>
                                        </p:tgtEl>
                                        <p:attrNameLst>
                                          <p:attrName>ppt_w</p:attrName>
                                        </p:attrNameLst>
                                      </p:cBhvr>
                                      <p:tavLst>
                                        <p:tav tm="0">
                                          <p:val>
                                            <p:fltVal val="0"/>
                                          </p:val>
                                        </p:tav>
                                        <p:tav tm="100000">
                                          <p:val>
                                            <p:strVal val="#ppt_w"/>
                                          </p:val>
                                        </p:tav>
                                      </p:tavLst>
                                    </p:anim>
                                    <p:anim calcmode="lin" valueType="num">
                                      <p:cBhvr>
                                        <p:cTn id="93" dur="2150" fill="hold"/>
                                        <p:tgtEl>
                                          <p:spTgt spid="8196"/>
                                        </p:tgtEl>
                                        <p:attrNameLst>
                                          <p:attrName>ppt_h</p:attrName>
                                        </p:attrNameLst>
                                      </p:cBhvr>
                                      <p:tavLst>
                                        <p:tav tm="0">
                                          <p:val>
                                            <p:fltVal val="0"/>
                                          </p:val>
                                        </p:tav>
                                        <p:tav tm="100000">
                                          <p:val>
                                            <p:strVal val="#ppt_h"/>
                                          </p:val>
                                        </p:tav>
                                      </p:tavLst>
                                    </p:anim>
                                    <p:animEffect transition="in" filter="fade">
                                      <p:cBhvr>
                                        <p:cTn id="94" dur="2150"/>
                                        <p:tgtEl>
                                          <p:spTgt spid="8196"/>
                                        </p:tgtEl>
                                      </p:cBhvr>
                                    </p:animEffect>
                                  </p:childTnLst>
                                </p:cTn>
                              </p:par>
                              <p:par>
                                <p:cTn id="95" presetID="53" presetClass="entr" presetSubtype="0" fill="hold" nodeType="withEffect">
                                  <p:stCondLst>
                                    <p:cond delay="2100"/>
                                  </p:stCondLst>
                                  <p:childTnLst>
                                    <p:set>
                                      <p:cBhvr>
                                        <p:cTn id="96" dur="1" fill="hold">
                                          <p:stCondLst>
                                            <p:cond delay="0"/>
                                          </p:stCondLst>
                                        </p:cTn>
                                        <p:tgtEl>
                                          <p:spTgt spid="23"/>
                                        </p:tgtEl>
                                        <p:attrNameLst>
                                          <p:attrName>style.visibility</p:attrName>
                                        </p:attrNameLst>
                                      </p:cBhvr>
                                      <p:to>
                                        <p:strVal val="visible"/>
                                      </p:to>
                                    </p:set>
                                    <p:anim calcmode="lin" valueType="num">
                                      <p:cBhvr>
                                        <p:cTn id="97" dur="2630" fill="hold"/>
                                        <p:tgtEl>
                                          <p:spTgt spid="23"/>
                                        </p:tgtEl>
                                        <p:attrNameLst>
                                          <p:attrName>ppt_w</p:attrName>
                                        </p:attrNameLst>
                                      </p:cBhvr>
                                      <p:tavLst>
                                        <p:tav tm="0">
                                          <p:val>
                                            <p:fltVal val="0"/>
                                          </p:val>
                                        </p:tav>
                                        <p:tav tm="100000">
                                          <p:val>
                                            <p:strVal val="#ppt_w"/>
                                          </p:val>
                                        </p:tav>
                                      </p:tavLst>
                                    </p:anim>
                                    <p:anim calcmode="lin" valueType="num">
                                      <p:cBhvr>
                                        <p:cTn id="98" dur="2630" fill="hold"/>
                                        <p:tgtEl>
                                          <p:spTgt spid="23"/>
                                        </p:tgtEl>
                                        <p:attrNameLst>
                                          <p:attrName>ppt_h</p:attrName>
                                        </p:attrNameLst>
                                      </p:cBhvr>
                                      <p:tavLst>
                                        <p:tav tm="0">
                                          <p:val>
                                            <p:fltVal val="0"/>
                                          </p:val>
                                        </p:tav>
                                        <p:tav tm="100000">
                                          <p:val>
                                            <p:strVal val="#ppt_h"/>
                                          </p:val>
                                        </p:tav>
                                      </p:tavLst>
                                    </p:anim>
                                    <p:animEffect transition="in" filter="fade">
                                      <p:cBhvr>
                                        <p:cTn id="99" dur="2630"/>
                                        <p:tgtEl>
                                          <p:spTgt spid="23"/>
                                        </p:tgtEl>
                                      </p:cBhvr>
                                    </p:animEffect>
                                  </p:childTnLst>
                                </p:cTn>
                              </p:par>
                              <p:par>
                                <p:cTn id="100" presetID="53" presetClass="entr" presetSubtype="0" fill="hold" nodeType="with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p:cTn id="102" dur="4000" fill="hold"/>
                                        <p:tgtEl>
                                          <p:spTgt spid="24"/>
                                        </p:tgtEl>
                                        <p:attrNameLst>
                                          <p:attrName>ppt_w</p:attrName>
                                        </p:attrNameLst>
                                      </p:cBhvr>
                                      <p:tavLst>
                                        <p:tav tm="0">
                                          <p:val>
                                            <p:fltVal val="0"/>
                                          </p:val>
                                        </p:tav>
                                        <p:tav tm="100000">
                                          <p:val>
                                            <p:strVal val="#ppt_w"/>
                                          </p:val>
                                        </p:tav>
                                      </p:tavLst>
                                    </p:anim>
                                    <p:anim calcmode="lin" valueType="num">
                                      <p:cBhvr>
                                        <p:cTn id="103" dur="4000" fill="hold"/>
                                        <p:tgtEl>
                                          <p:spTgt spid="24"/>
                                        </p:tgtEl>
                                        <p:attrNameLst>
                                          <p:attrName>ppt_h</p:attrName>
                                        </p:attrNameLst>
                                      </p:cBhvr>
                                      <p:tavLst>
                                        <p:tav tm="0">
                                          <p:val>
                                            <p:fltVal val="0"/>
                                          </p:val>
                                        </p:tav>
                                        <p:tav tm="100000">
                                          <p:val>
                                            <p:strVal val="#ppt_h"/>
                                          </p:val>
                                        </p:tav>
                                      </p:tavLst>
                                    </p:anim>
                                    <p:animEffect transition="in" filter="fade">
                                      <p:cBhvr>
                                        <p:cTn id="104" dur="4000"/>
                                        <p:tgtEl>
                                          <p:spTgt spid="24"/>
                                        </p:tgtEl>
                                      </p:cBhvr>
                                    </p:animEffect>
                                  </p:childTnLst>
                                </p:cTn>
                              </p:par>
                              <p:par>
                                <p:cTn id="105" presetID="53" presetClass="entr" presetSubtype="0" fill="hold" nodeType="withEffect">
                                  <p:stCondLst>
                                    <p:cond delay="160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1950" fill="hold"/>
                                        <p:tgtEl>
                                          <p:spTgt spid="25"/>
                                        </p:tgtEl>
                                        <p:attrNameLst>
                                          <p:attrName>ppt_w</p:attrName>
                                        </p:attrNameLst>
                                      </p:cBhvr>
                                      <p:tavLst>
                                        <p:tav tm="0">
                                          <p:val>
                                            <p:fltVal val="0"/>
                                          </p:val>
                                        </p:tav>
                                        <p:tav tm="100000">
                                          <p:val>
                                            <p:strVal val="#ppt_w"/>
                                          </p:val>
                                        </p:tav>
                                      </p:tavLst>
                                    </p:anim>
                                    <p:anim calcmode="lin" valueType="num">
                                      <p:cBhvr>
                                        <p:cTn id="108" dur="1950" fill="hold"/>
                                        <p:tgtEl>
                                          <p:spTgt spid="25"/>
                                        </p:tgtEl>
                                        <p:attrNameLst>
                                          <p:attrName>ppt_h</p:attrName>
                                        </p:attrNameLst>
                                      </p:cBhvr>
                                      <p:tavLst>
                                        <p:tav tm="0">
                                          <p:val>
                                            <p:fltVal val="0"/>
                                          </p:val>
                                        </p:tav>
                                        <p:tav tm="100000">
                                          <p:val>
                                            <p:strVal val="#ppt_h"/>
                                          </p:val>
                                        </p:tav>
                                      </p:tavLst>
                                    </p:anim>
                                    <p:animEffect transition="in" filter="fade">
                                      <p:cBhvr>
                                        <p:cTn id="109" dur="1950"/>
                                        <p:tgtEl>
                                          <p:spTgt spid="25"/>
                                        </p:tgtEl>
                                      </p:cBhvr>
                                    </p:animEffect>
                                  </p:childTnLst>
                                </p:cTn>
                              </p:par>
                              <p:par>
                                <p:cTn id="110" presetID="53" presetClass="entr" presetSubtype="0" fill="hold" nodeType="withEffect">
                                  <p:stCondLst>
                                    <p:cond delay="1700"/>
                                  </p:stCondLst>
                                  <p:childTnLst>
                                    <p:set>
                                      <p:cBhvr>
                                        <p:cTn id="111" dur="1" fill="hold">
                                          <p:stCondLst>
                                            <p:cond delay="0"/>
                                          </p:stCondLst>
                                        </p:cTn>
                                        <p:tgtEl>
                                          <p:spTgt spid="26"/>
                                        </p:tgtEl>
                                        <p:attrNameLst>
                                          <p:attrName>style.visibility</p:attrName>
                                        </p:attrNameLst>
                                      </p:cBhvr>
                                      <p:to>
                                        <p:strVal val="visible"/>
                                      </p:to>
                                    </p:set>
                                    <p:anim calcmode="lin" valueType="num">
                                      <p:cBhvr>
                                        <p:cTn id="112" dur="1700" fill="hold"/>
                                        <p:tgtEl>
                                          <p:spTgt spid="26"/>
                                        </p:tgtEl>
                                        <p:attrNameLst>
                                          <p:attrName>ppt_w</p:attrName>
                                        </p:attrNameLst>
                                      </p:cBhvr>
                                      <p:tavLst>
                                        <p:tav tm="0">
                                          <p:val>
                                            <p:fltVal val="0"/>
                                          </p:val>
                                        </p:tav>
                                        <p:tav tm="100000">
                                          <p:val>
                                            <p:strVal val="#ppt_w"/>
                                          </p:val>
                                        </p:tav>
                                      </p:tavLst>
                                    </p:anim>
                                    <p:anim calcmode="lin" valueType="num">
                                      <p:cBhvr>
                                        <p:cTn id="113" dur="1700" fill="hold"/>
                                        <p:tgtEl>
                                          <p:spTgt spid="26"/>
                                        </p:tgtEl>
                                        <p:attrNameLst>
                                          <p:attrName>ppt_h</p:attrName>
                                        </p:attrNameLst>
                                      </p:cBhvr>
                                      <p:tavLst>
                                        <p:tav tm="0">
                                          <p:val>
                                            <p:fltVal val="0"/>
                                          </p:val>
                                        </p:tav>
                                        <p:tav tm="100000">
                                          <p:val>
                                            <p:strVal val="#ppt_h"/>
                                          </p:val>
                                        </p:tav>
                                      </p:tavLst>
                                    </p:anim>
                                    <p:animEffect transition="in" filter="fade">
                                      <p:cBhvr>
                                        <p:cTn id="114" dur="1700"/>
                                        <p:tgtEl>
                                          <p:spTgt spid="26"/>
                                        </p:tgtEl>
                                      </p:cBhvr>
                                    </p:animEffect>
                                  </p:childTnLst>
                                </p:cTn>
                              </p:par>
                              <p:par>
                                <p:cTn id="115" presetID="53" presetClass="entr" presetSubtype="0" fill="hold" nodeType="withEffect">
                                  <p:stCondLst>
                                    <p:cond delay="100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1800" fill="hold"/>
                                        <p:tgtEl>
                                          <p:spTgt spid="27"/>
                                        </p:tgtEl>
                                        <p:attrNameLst>
                                          <p:attrName>ppt_w</p:attrName>
                                        </p:attrNameLst>
                                      </p:cBhvr>
                                      <p:tavLst>
                                        <p:tav tm="0">
                                          <p:val>
                                            <p:fltVal val="0"/>
                                          </p:val>
                                        </p:tav>
                                        <p:tav tm="100000">
                                          <p:val>
                                            <p:strVal val="#ppt_w"/>
                                          </p:val>
                                        </p:tav>
                                      </p:tavLst>
                                    </p:anim>
                                    <p:anim calcmode="lin" valueType="num">
                                      <p:cBhvr>
                                        <p:cTn id="118" dur="1800" fill="hold"/>
                                        <p:tgtEl>
                                          <p:spTgt spid="27"/>
                                        </p:tgtEl>
                                        <p:attrNameLst>
                                          <p:attrName>ppt_h</p:attrName>
                                        </p:attrNameLst>
                                      </p:cBhvr>
                                      <p:tavLst>
                                        <p:tav tm="0">
                                          <p:val>
                                            <p:fltVal val="0"/>
                                          </p:val>
                                        </p:tav>
                                        <p:tav tm="100000">
                                          <p:val>
                                            <p:strVal val="#ppt_h"/>
                                          </p:val>
                                        </p:tav>
                                      </p:tavLst>
                                    </p:anim>
                                    <p:animEffect transition="in" filter="fade">
                                      <p:cBhvr>
                                        <p:cTn id="119" dur="1800"/>
                                        <p:tgtEl>
                                          <p:spTgt spid="27"/>
                                        </p:tgtEl>
                                      </p:cBhvr>
                                    </p:animEffect>
                                  </p:childTnLst>
                                </p:cTn>
                              </p:par>
                              <p:par>
                                <p:cTn id="120" presetID="23" presetClass="entr" presetSubtype="16" fill="hold" nodeType="withEffect">
                                  <p:stCondLst>
                                    <p:cond delay="1400"/>
                                  </p:stCondLst>
                                  <p:childTnLst>
                                    <p:set>
                                      <p:cBhvr>
                                        <p:cTn id="121" dur="1" fill="hold">
                                          <p:stCondLst>
                                            <p:cond delay="0"/>
                                          </p:stCondLst>
                                        </p:cTn>
                                        <p:tgtEl>
                                          <p:spTgt spid="9"/>
                                        </p:tgtEl>
                                        <p:attrNameLst>
                                          <p:attrName>style.visibility</p:attrName>
                                        </p:attrNameLst>
                                      </p:cBhvr>
                                      <p:to>
                                        <p:strVal val="visible"/>
                                      </p:to>
                                    </p:set>
                                    <p:anim calcmode="lin" valueType="num">
                                      <p:cBhvr>
                                        <p:cTn id="122" dur="2400" fill="hold"/>
                                        <p:tgtEl>
                                          <p:spTgt spid="9"/>
                                        </p:tgtEl>
                                        <p:attrNameLst>
                                          <p:attrName>ppt_w</p:attrName>
                                        </p:attrNameLst>
                                      </p:cBhvr>
                                      <p:tavLst>
                                        <p:tav tm="0">
                                          <p:val>
                                            <p:fltVal val="0"/>
                                          </p:val>
                                        </p:tav>
                                        <p:tav tm="100000">
                                          <p:val>
                                            <p:strVal val="#ppt_w"/>
                                          </p:val>
                                        </p:tav>
                                      </p:tavLst>
                                    </p:anim>
                                    <p:anim calcmode="lin" valueType="num">
                                      <p:cBhvr>
                                        <p:cTn id="123" dur="2400" fill="hold"/>
                                        <p:tgtEl>
                                          <p:spTgt spid="9"/>
                                        </p:tgtEl>
                                        <p:attrNameLst>
                                          <p:attrName>ppt_h</p:attrName>
                                        </p:attrNameLst>
                                      </p:cBhvr>
                                      <p:tavLst>
                                        <p:tav tm="0">
                                          <p:val>
                                            <p:fltVal val="0"/>
                                          </p:val>
                                        </p:tav>
                                        <p:tav tm="100000">
                                          <p:val>
                                            <p:strVal val="#ppt_h"/>
                                          </p:val>
                                        </p:tav>
                                      </p:tavLst>
                                    </p:anim>
                                  </p:childTnLst>
                                </p:cTn>
                              </p:par>
                              <p:par>
                                <p:cTn id="124" presetID="23" presetClass="entr" presetSubtype="16" fill="hold" nodeType="withEffect">
                                  <p:stCondLst>
                                    <p:cond delay="1400"/>
                                  </p:stCondLst>
                                  <p:childTnLst>
                                    <p:set>
                                      <p:cBhvr>
                                        <p:cTn id="125" dur="1" fill="hold">
                                          <p:stCondLst>
                                            <p:cond delay="0"/>
                                          </p:stCondLst>
                                        </p:cTn>
                                        <p:tgtEl>
                                          <p:spTgt spid="16"/>
                                        </p:tgtEl>
                                        <p:attrNameLst>
                                          <p:attrName>style.visibility</p:attrName>
                                        </p:attrNameLst>
                                      </p:cBhvr>
                                      <p:to>
                                        <p:strVal val="visible"/>
                                      </p:to>
                                    </p:set>
                                    <p:anim calcmode="lin" valueType="num">
                                      <p:cBhvr>
                                        <p:cTn id="126" dur="1850" fill="hold"/>
                                        <p:tgtEl>
                                          <p:spTgt spid="16"/>
                                        </p:tgtEl>
                                        <p:attrNameLst>
                                          <p:attrName>ppt_w</p:attrName>
                                        </p:attrNameLst>
                                      </p:cBhvr>
                                      <p:tavLst>
                                        <p:tav tm="0">
                                          <p:val>
                                            <p:fltVal val="0"/>
                                          </p:val>
                                        </p:tav>
                                        <p:tav tm="100000">
                                          <p:val>
                                            <p:strVal val="#ppt_w"/>
                                          </p:val>
                                        </p:tav>
                                      </p:tavLst>
                                    </p:anim>
                                    <p:anim calcmode="lin" valueType="num">
                                      <p:cBhvr>
                                        <p:cTn id="127" dur="1850" fill="hold"/>
                                        <p:tgtEl>
                                          <p:spTgt spid="16"/>
                                        </p:tgtEl>
                                        <p:attrNameLst>
                                          <p:attrName>ppt_h</p:attrName>
                                        </p:attrNameLst>
                                      </p:cBhvr>
                                      <p:tavLst>
                                        <p:tav tm="0">
                                          <p:val>
                                            <p:fltVal val="0"/>
                                          </p:val>
                                        </p:tav>
                                        <p:tav tm="100000">
                                          <p:val>
                                            <p:strVal val="#ppt_h"/>
                                          </p:val>
                                        </p:tav>
                                      </p:tavLst>
                                    </p:anim>
                                  </p:childTnLst>
                                </p:cTn>
                              </p:par>
                              <p:par>
                                <p:cTn id="128" presetID="53" presetClass="entr" presetSubtype="0" fill="hold" nodeType="withEffect">
                                  <p:stCondLst>
                                    <p:cond delay="1500"/>
                                  </p:stCondLst>
                                  <p:childTnLst>
                                    <p:set>
                                      <p:cBhvr>
                                        <p:cTn id="129" dur="1" fill="hold">
                                          <p:stCondLst>
                                            <p:cond delay="0"/>
                                          </p:stCondLst>
                                        </p:cTn>
                                        <p:tgtEl>
                                          <p:spTgt spid="28"/>
                                        </p:tgtEl>
                                        <p:attrNameLst>
                                          <p:attrName>style.visibility</p:attrName>
                                        </p:attrNameLst>
                                      </p:cBhvr>
                                      <p:to>
                                        <p:strVal val="visible"/>
                                      </p:to>
                                    </p:set>
                                    <p:anim calcmode="lin" valueType="num">
                                      <p:cBhvr>
                                        <p:cTn id="130" dur="1450" fill="hold"/>
                                        <p:tgtEl>
                                          <p:spTgt spid="28"/>
                                        </p:tgtEl>
                                        <p:attrNameLst>
                                          <p:attrName>ppt_w</p:attrName>
                                        </p:attrNameLst>
                                      </p:cBhvr>
                                      <p:tavLst>
                                        <p:tav tm="0">
                                          <p:val>
                                            <p:fltVal val="0"/>
                                          </p:val>
                                        </p:tav>
                                        <p:tav tm="100000">
                                          <p:val>
                                            <p:strVal val="#ppt_w"/>
                                          </p:val>
                                        </p:tav>
                                      </p:tavLst>
                                    </p:anim>
                                    <p:anim calcmode="lin" valueType="num">
                                      <p:cBhvr>
                                        <p:cTn id="131" dur="1450" fill="hold"/>
                                        <p:tgtEl>
                                          <p:spTgt spid="28"/>
                                        </p:tgtEl>
                                        <p:attrNameLst>
                                          <p:attrName>ppt_h</p:attrName>
                                        </p:attrNameLst>
                                      </p:cBhvr>
                                      <p:tavLst>
                                        <p:tav tm="0">
                                          <p:val>
                                            <p:fltVal val="0"/>
                                          </p:val>
                                        </p:tav>
                                        <p:tav tm="100000">
                                          <p:val>
                                            <p:strVal val="#ppt_h"/>
                                          </p:val>
                                        </p:tav>
                                      </p:tavLst>
                                    </p:anim>
                                    <p:animEffect transition="in" filter="fade">
                                      <p:cBhvr>
                                        <p:cTn id="132" dur="1450"/>
                                        <p:tgtEl>
                                          <p:spTgt spid="28"/>
                                        </p:tgtEl>
                                      </p:cBhvr>
                                    </p:animEffect>
                                  </p:childTnLst>
                                </p:cTn>
                              </p:par>
                              <p:par>
                                <p:cTn id="133" presetID="53" presetClass="entr" presetSubtype="0" fill="hold" nodeType="withEffect">
                                  <p:stCondLst>
                                    <p:cond delay="400"/>
                                  </p:stCondLst>
                                  <p:childTnLst>
                                    <p:set>
                                      <p:cBhvr>
                                        <p:cTn id="134" dur="1" fill="hold">
                                          <p:stCondLst>
                                            <p:cond delay="0"/>
                                          </p:stCondLst>
                                        </p:cTn>
                                        <p:tgtEl>
                                          <p:spTgt spid="29"/>
                                        </p:tgtEl>
                                        <p:attrNameLst>
                                          <p:attrName>style.visibility</p:attrName>
                                        </p:attrNameLst>
                                      </p:cBhvr>
                                      <p:to>
                                        <p:strVal val="visible"/>
                                      </p:to>
                                    </p:set>
                                    <p:anim calcmode="lin" valueType="num">
                                      <p:cBhvr>
                                        <p:cTn id="135" dur="550" fill="hold"/>
                                        <p:tgtEl>
                                          <p:spTgt spid="29"/>
                                        </p:tgtEl>
                                        <p:attrNameLst>
                                          <p:attrName>ppt_w</p:attrName>
                                        </p:attrNameLst>
                                      </p:cBhvr>
                                      <p:tavLst>
                                        <p:tav tm="0">
                                          <p:val>
                                            <p:fltVal val="0"/>
                                          </p:val>
                                        </p:tav>
                                        <p:tav tm="100000">
                                          <p:val>
                                            <p:strVal val="#ppt_w"/>
                                          </p:val>
                                        </p:tav>
                                      </p:tavLst>
                                    </p:anim>
                                    <p:anim calcmode="lin" valueType="num">
                                      <p:cBhvr>
                                        <p:cTn id="136" dur="550" fill="hold"/>
                                        <p:tgtEl>
                                          <p:spTgt spid="29"/>
                                        </p:tgtEl>
                                        <p:attrNameLst>
                                          <p:attrName>ppt_h</p:attrName>
                                        </p:attrNameLst>
                                      </p:cBhvr>
                                      <p:tavLst>
                                        <p:tav tm="0">
                                          <p:val>
                                            <p:fltVal val="0"/>
                                          </p:val>
                                        </p:tav>
                                        <p:tav tm="100000">
                                          <p:val>
                                            <p:strVal val="#ppt_h"/>
                                          </p:val>
                                        </p:tav>
                                      </p:tavLst>
                                    </p:anim>
                                    <p:animEffect transition="in" filter="fade">
                                      <p:cBhvr>
                                        <p:cTn id="137" dur="550"/>
                                        <p:tgtEl>
                                          <p:spTgt spid="29"/>
                                        </p:tgtEl>
                                      </p:cBhvr>
                                    </p:animEffect>
                                  </p:childTnLst>
                                </p:cTn>
                              </p:par>
                              <p:par>
                                <p:cTn id="138" presetID="53" presetClass="entr" presetSubtype="0" fill="hold" nodeType="withEffect">
                                  <p:stCondLst>
                                    <p:cond delay="2400"/>
                                  </p:stCondLst>
                                  <p:childTnLst>
                                    <p:set>
                                      <p:cBhvr>
                                        <p:cTn id="139" dur="1" fill="hold">
                                          <p:stCondLst>
                                            <p:cond delay="0"/>
                                          </p:stCondLst>
                                        </p:cTn>
                                        <p:tgtEl>
                                          <p:spTgt spid="30"/>
                                        </p:tgtEl>
                                        <p:attrNameLst>
                                          <p:attrName>style.visibility</p:attrName>
                                        </p:attrNameLst>
                                      </p:cBhvr>
                                      <p:to>
                                        <p:strVal val="visible"/>
                                      </p:to>
                                    </p:set>
                                    <p:anim calcmode="lin" valueType="num">
                                      <p:cBhvr>
                                        <p:cTn id="140" dur="2650" fill="hold"/>
                                        <p:tgtEl>
                                          <p:spTgt spid="30"/>
                                        </p:tgtEl>
                                        <p:attrNameLst>
                                          <p:attrName>ppt_w</p:attrName>
                                        </p:attrNameLst>
                                      </p:cBhvr>
                                      <p:tavLst>
                                        <p:tav tm="0">
                                          <p:val>
                                            <p:fltVal val="0"/>
                                          </p:val>
                                        </p:tav>
                                        <p:tav tm="100000">
                                          <p:val>
                                            <p:strVal val="#ppt_w"/>
                                          </p:val>
                                        </p:tav>
                                      </p:tavLst>
                                    </p:anim>
                                    <p:anim calcmode="lin" valueType="num">
                                      <p:cBhvr>
                                        <p:cTn id="141" dur="2650" fill="hold"/>
                                        <p:tgtEl>
                                          <p:spTgt spid="30"/>
                                        </p:tgtEl>
                                        <p:attrNameLst>
                                          <p:attrName>ppt_h</p:attrName>
                                        </p:attrNameLst>
                                      </p:cBhvr>
                                      <p:tavLst>
                                        <p:tav tm="0">
                                          <p:val>
                                            <p:fltVal val="0"/>
                                          </p:val>
                                        </p:tav>
                                        <p:tav tm="100000">
                                          <p:val>
                                            <p:strVal val="#ppt_h"/>
                                          </p:val>
                                        </p:tav>
                                      </p:tavLst>
                                    </p:anim>
                                    <p:animEffect transition="in" filter="fade">
                                      <p:cBhvr>
                                        <p:cTn id="142" dur="2650"/>
                                        <p:tgtEl>
                                          <p:spTgt spid="30"/>
                                        </p:tgtEl>
                                      </p:cBhvr>
                                    </p:animEffect>
                                  </p:childTnLst>
                                </p:cTn>
                              </p:par>
                              <p:par>
                                <p:cTn id="143" presetID="23" presetClass="entr" presetSubtype="16" fill="hold" nodeType="withEffect">
                                  <p:stCondLst>
                                    <p:cond delay="300"/>
                                  </p:stCondLst>
                                  <p:childTnLst>
                                    <p:set>
                                      <p:cBhvr>
                                        <p:cTn id="144" dur="1" fill="hold">
                                          <p:stCondLst>
                                            <p:cond delay="0"/>
                                          </p:stCondLst>
                                        </p:cTn>
                                        <p:tgtEl>
                                          <p:spTgt spid="31"/>
                                        </p:tgtEl>
                                        <p:attrNameLst>
                                          <p:attrName>style.visibility</p:attrName>
                                        </p:attrNameLst>
                                      </p:cBhvr>
                                      <p:to>
                                        <p:strVal val="visible"/>
                                      </p:to>
                                    </p:set>
                                    <p:anim calcmode="lin" valueType="num">
                                      <p:cBhvr>
                                        <p:cTn id="145" dur="1850" fill="hold"/>
                                        <p:tgtEl>
                                          <p:spTgt spid="31"/>
                                        </p:tgtEl>
                                        <p:attrNameLst>
                                          <p:attrName>ppt_w</p:attrName>
                                        </p:attrNameLst>
                                      </p:cBhvr>
                                      <p:tavLst>
                                        <p:tav tm="0">
                                          <p:val>
                                            <p:fltVal val="0"/>
                                          </p:val>
                                        </p:tav>
                                        <p:tav tm="100000">
                                          <p:val>
                                            <p:strVal val="#ppt_w"/>
                                          </p:val>
                                        </p:tav>
                                      </p:tavLst>
                                    </p:anim>
                                    <p:anim calcmode="lin" valueType="num">
                                      <p:cBhvr>
                                        <p:cTn id="146" dur="1850" fill="hold"/>
                                        <p:tgtEl>
                                          <p:spTgt spid="31"/>
                                        </p:tgtEl>
                                        <p:attrNameLst>
                                          <p:attrName>ppt_h</p:attrName>
                                        </p:attrNameLst>
                                      </p:cBhvr>
                                      <p:tavLst>
                                        <p:tav tm="0">
                                          <p:val>
                                            <p:fltVal val="0"/>
                                          </p:val>
                                        </p:tav>
                                        <p:tav tm="100000">
                                          <p:val>
                                            <p:strVal val="#ppt_h"/>
                                          </p:val>
                                        </p:tav>
                                      </p:tavLst>
                                    </p:anim>
                                  </p:childTnLst>
                                </p:cTn>
                              </p:par>
                              <p:par>
                                <p:cTn id="147" presetID="53" presetClass="entr" presetSubtype="0" fill="hold" nodeType="withEffect">
                                  <p:stCondLst>
                                    <p:cond delay="1000"/>
                                  </p:stCondLst>
                                  <p:childTnLst>
                                    <p:set>
                                      <p:cBhvr>
                                        <p:cTn id="148" dur="1" fill="hold">
                                          <p:stCondLst>
                                            <p:cond delay="0"/>
                                          </p:stCondLst>
                                        </p:cTn>
                                        <p:tgtEl>
                                          <p:spTgt spid="8192"/>
                                        </p:tgtEl>
                                        <p:attrNameLst>
                                          <p:attrName>style.visibility</p:attrName>
                                        </p:attrNameLst>
                                      </p:cBhvr>
                                      <p:to>
                                        <p:strVal val="visible"/>
                                      </p:to>
                                    </p:set>
                                    <p:anim calcmode="lin" valueType="num">
                                      <p:cBhvr>
                                        <p:cTn id="149" dur="1800" fill="hold"/>
                                        <p:tgtEl>
                                          <p:spTgt spid="8192"/>
                                        </p:tgtEl>
                                        <p:attrNameLst>
                                          <p:attrName>ppt_w</p:attrName>
                                        </p:attrNameLst>
                                      </p:cBhvr>
                                      <p:tavLst>
                                        <p:tav tm="0">
                                          <p:val>
                                            <p:fltVal val="0"/>
                                          </p:val>
                                        </p:tav>
                                        <p:tav tm="100000">
                                          <p:val>
                                            <p:strVal val="#ppt_w"/>
                                          </p:val>
                                        </p:tav>
                                      </p:tavLst>
                                    </p:anim>
                                    <p:anim calcmode="lin" valueType="num">
                                      <p:cBhvr>
                                        <p:cTn id="150" dur="1800" fill="hold"/>
                                        <p:tgtEl>
                                          <p:spTgt spid="8192"/>
                                        </p:tgtEl>
                                        <p:attrNameLst>
                                          <p:attrName>ppt_h</p:attrName>
                                        </p:attrNameLst>
                                      </p:cBhvr>
                                      <p:tavLst>
                                        <p:tav tm="0">
                                          <p:val>
                                            <p:fltVal val="0"/>
                                          </p:val>
                                        </p:tav>
                                        <p:tav tm="100000">
                                          <p:val>
                                            <p:strVal val="#ppt_h"/>
                                          </p:val>
                                        </p:tav>
                                      </p:tavLst>
                                    </p:anim>
                                    <p:animEffect transition="in" filter="fade">
                                      <p:cBhvr>
                                        <p:cTn id="151" dur="1800"/>
                                        <p:tgtEl>
                                          <p:spTgt spid="8192"/>
                                        </p:tgtEl>
                                      </p:cBhvr>
                                    </p:animEffect>
                                  </p:childTnLst>
                                </p:cTn>
                              </p:par>
                              <p:par>
                                <p:cTn id="152" presetID="53" presetClass="entr" presetSubtype="0" fill="hold" nodeType="withEffect">
                                  <p:stCondLst>
                                    <p:cond delay="1000"/>
                                  </p:stCondLst>
                                  <p:childTnLst>
                                    <p:set>
                                      <p:cBhvr>
                                        <p:cTn id="153" dur="1" fill="hold">
                                          <p:stCondLst>
                                            <p:cond delay="0"/>
                                          </p:stCondLst>
                                        </p:cTn>
                                        <p:tgtEl>
                                          <p:spTgt spid="2"/>
                                        </p:tgtEl>
                                        <p:attrNameLst>
                                          <p:attrName>style.visibility</p:attrName>
                                        </p:attrNameLst>
                                      </p:cBhvr>
                                      <p:to>
                                        <p:strVal val="visible"/>
                                      </p:to>
                                    </p:set>
                                    <p:anim calcmode="lin" valueType="num">
                                      <p:cBhvr>
                                        <p:cTn id="154" dur="2150" fill="hold"/>
                                        <p:tgtEl>
                                          <p:spTgt spid="2"/>
                                        </p:tgtEl>
                                        <p:attrNameLst>
                                          <p:attrName>ppt_w</p:attrName>
                                        </p:attrNameLst>
                                      </p:cBhvr>
                                      <p:tavLst>
                                        <p:tav tm="0">
                                          <p:val>
                                            <p:fltVal val="0"/>
                                          </p:val>
                                        </p:tav>
                                        <p:tav tm="100000">
                                          <p:val>
                                            <p:strVal val="#ppt_w"/>
                                          </p:val>
                                        </p:tav>
                                      </p:tavLst>
                                    </p:anim>
                                    <p:anim calcmode="lin" valueType="num">
                                      <p:cBhvr>
                                        <p:cTn id="155" dur="2150" fill="hold"/>
                                        <p:tgtEl>
                                          <p:spTgt spid="2"/>
                                        </p:tgtEl>
                                        <p:attrNameLst>
                                          <p:attrName>ppt_h</p:attrName>
                                        </p:attrNameLst>
                                      </p:cBhvr>
                                      <p:tavLst>
                                        <p:tav tm="0">
                                          <p:val>
                                            <p:fltVal val="0"/>
                                          </p:val>
                                        </p:tav>
                                        <p:tav tm="100000">
                                          <p:val>
                                            <p:strVal val="#ppt_h"/>
                                          </p:val>
                                        </p:tav>
                                      </p:tavLst>
                                    </p:anim>
                                    <p:animEffect transition="in" filter="fade">
                                      <p:cBhvr>
                                        <p:cTn id="156" dur="2150"/>
                                        <p:tgtEl>
                                          <p:spTgt spid="2"/>
                                        </p:tgtEl>
                                      </p:cBhvr>
                                    </p:animEffect>
                                  </p:childTnLst>
                                </p:cTn>
                              </p:par>
                              <p:par>
                                <p:cTn id="157" presetID="53" presetClass="entr" presetSubtype="0" fill="hold" nodeType="withEffect">
                                  <p:stCondLst>
                                    <p:cond delay="1300"/>
                                  </p:stCondLst>
                                  <p:childTnLst>
                                    <p:set>
                                      <p:cBhvr>
                                        <p:cTn id="158" dur="1" fill="hold">
                                          <p:stCondLst>
                                            <p:cond delay="0"/>
                                          </p:stCondLst>
                                        </p:cTn>
                                        <p:tgtEl>
                                          <p:spTgt spid="8193"/>
                                        </p:tgtEl>
                                        <p:attrNameLst>
                                          <p:attrName>style.visibility</p:attrName>
                                        </p:attrNameLst>
                                      </p:cBhvr>
                                      <p:to>
                                        <p:strVal val="visible"/>
                                      </p:to>
                                    </p:set>
                                    <p:anim calcmode="lin" valueType="num">
                                      <p:cBhvr>
                                        <p:cTn id="159" dur="2250" fill="hold"/>
                                        <p:tgtEl>
                                          <p:spTgt spid="8193"/>
                                        </p:tgtEl>
                                        <p:attrNameLst>
                                          <p:attrName>ppt_w</p:attrName>
                                        </p:attrNameLst>
                                      </p:cBhvr>
                                      <p:tavLst>
                                        <p:tav tm="0">
                                          <p:val>
                                            <p:fltVal val="0"/>
                                          </p:val>
                                        </p:tav>
                                        <p:tav tm="100000">
                                          <p:val>
                                            <p:strVal val="#ppt_w"/>
                                          </p:val>
                                        </p:tav>
                                      </p:tavLst>
                                    </p:anim>
                                    <p:anim calcmode="lin" valueType="num">
                                      <p:cBhvr>
                                        <p:cTn id="160" dur="2250" fill="hold"/>
                                        <p:tgtEl>
                                          <p:spTgt spid="8193"/>
                                        </p:tgtEl>
                                        <p:attrNameLst>
                                          <p:attrName>ppt_h</p:attrName>
                                        </p:attrNameLst>
                                      </p:cBhvr>
                                      <p:tavLst>
                                        <p:tav tm="0">
                                          <p:val>
                                            <p:fltVal val="0"/>
                                          </p:val>
                                        </p:tav>
                                        <p:tav tm="100000">
                                          <p:val>
                                            <p:strVal val="#ppt_h"/>
                                          </p:val>
                                        </p:tav>
                                      </p:tavLst>
                                    </p:anim>
                                    <p:animEffect transition="in" filter="fade">
                                      <p:cBhvr>
                                        <p:cTn id="161" dur="2250"/>
                                        <p:tgtEl>
                                          <p:spTgt spid="8193"/>
                                        </p:tgtEl>
                                      </p:cBhvr>
                                    </p:animEffect>
                                  </p:childTnLst>
                                </p:cTn>
                              </p:par>
                              <p:par>
                                <p:cTn id="162" presetID="53" presetClass="entr" presetSubtype="0" fill="hold" nodeType="withEffect">
                                  <p:stCondLst>
                                    <p:cond delay="0"/>
                                  </p:stCondLst>
                                  <p:childTnLst>
                                    <p:set>
                                      <p:cBhvr>
                                        <p:cTn id="163" dur="1" fill="hold">
                                          <p:stCondLst>
                                            <p:cond delay="0"/>
                                          </p:stCondLst>
                                        </p:cTn>
                                        <p:tgtEl>
                                          <p:spTgt spid="8195"/>
                                        </p:tgtEl>
                                        <p:attrNameLst>
                                          <p:attrName>style.visibility</p:attrName>
                                        </p:attrNameLst>
                                      </p:cBhvr>
                                      <p:to>
                                        <p:strVal val="visible"/>
                                      </p:to>
                                    </p:set>
                                    <p:anim calcmode="lin" valueType="num">
                                      <p:cBhvr>
                                        <p:cTn id="164" dur="2650" fill="hold"/>
                                        <p:tgtEl>
                                          <p:spTgt spid="8195"/>
                                        </p:tgtEl>
                                        <p:attrNameLst>
                                          <p:attrName>ppt_w</p:attrName>
                                        </p:attrNameLst>
                                      </p:cBhvr>
                                      <p:tavLst>
                                        <p:tav tm="0">
                                          <p:val>
                                            <p:fltVal val="0"/>
                                          </p:val>
                                        </p:tav>
                                        <p:tav tm="100000">
                                          <p:val>
                                            <p:strVal val="#ppt_w"/>
                                          </p:val>
                                        </p:tav>
                                      </p:tavLst>
                                    </p:anim>
                                    <p:anim calcmode="lin" valueType="num">
                                      <p:cBhvr>
                                        <p:cTn id="165" dur="2650" fill="hold"/>
                                        <p:tgtEl>
                                          <p:spTgt spid="8195"/>
                                        </p:tgtEl>
                                        <p:attrNameLst>
                                          <p:attrName>ppt_h</p:attrName>
                                        </p:attrNameLst>
                                      </p:cBhvr>
                                      <p:tavLst>
                                        <p:tav tm="0">
                                          <p:val>
                                            <p:fltVal val="0"/>
                                          </p:val>
                                        </p:tav>
                                        <p:tav tm="100000">
                                          <p:val>
                                            <p:strVal val="#ppt_h"/>
                                          </p:val>
                                        </p:tav>
                                      </p:tavLst>
                                    </p:anim>
                                    <p:animEffect transition="in" filter="fade">
                                      <p:cBhvr>
                                        <p:cTn id="166" dur="2650"/>
                                        <p:tgtEl>
                                          <p:spTgt spid="8195"/>
                                        </p:tgtEl>
                                      </p:cBhvr>
                                    </p:animEffect>
                                  </p:childTnLst>
                                </p:cTn>
                              </p:par>
                            </p:childTnLst>
                          </p:cTn>
                        </p:par>
                        <p:par>
                          <p:cTn id="167" fill="hold">
                            <p:stCondLst>
                              <p:cond delay="5050"/>
                            </p:stCondLst>
                            <p:childTnLst>
                              <p:par>
                                <p:cTn id="168" presetID="53" presetClass="entr" presetSubtype="0" fill="hold" nodeType="afterEffect">
                                  <p:stCondLst>
                                    <p:cond delay="0"/>
                                  </p:stCondLst>
                                  <p:childTnLst>
                                    <p:set>
                                      <p:cBhvr>
                                        <p:cTn id="169" dur="1" fill="hold">
                                          <p:stCondLst>
                                            <p:cond delay="0"/>
                                          </p:stCondLst>
                                        </p:cTn>
                                        <p:tgtEl>
                                          <p:spTgt spid="8197"/>
                                        </p:tgtEl>
                                        <p:attrNameLst>
                                          <p:attrName>style.visibility</p:attrName>
                                        </p:attrNameLst>
                                      </p:cBhvr>
                                      <p:to>
                                        <p:strVal val="visible"/>
                                      </p:to>
                                    </p:set>
                                    <p:anim calcmode="lin" valueType="num">
                                      <p:cBhvr>
                                        <p:cTn id="170" dur="2000" fill="hold"/>
                                        <p:tgtEl>
                                          <p:spTgt spid="8197"/>
                                        </p:tgtEl>
                                        <p:attrNameLst>
                                          <p:attrName>ppt_w</p:attrName>
                                        </p:attrNameLst>
                                      </p:cBhvr>
                                      <p:tavLst>
                                        <p:tav tm="0">
                                          <p:val>
                                            <p:fltVal val="0"/>
                                          </p:val>
                                        </p:tav>
                                        <p:tav tm="100000">
                                          <p:val>
                                            <p:strVal val="#ppt_w"/>
                                          </p:val>
                                        </p:tav>
                                      </p:tavLst>
                                    </p:anim>
                                    <p:anim calcmode="lin" valueType="num">
                                      <p:cBhvr>
                                        <p:cTn id="171" dur="2000" fill="hold"/>
                                        <p:tgtEl>
                                          <p:spTgt spid="8197"/>
                                        </p:tgtEl>
                                        <p:attrNameLst>
                                          <p:attrName>ppt_h</p:attrName>
                                        </p:attrNameLst>
                                      </p:cBhvr>
                                      <p:tavLst>
                                        <p:tav tm="0">
                                          <p:val>
                                            <p:fltVal val="0"/>
                                          </p:val>
                                        </p:tav>
                                        <p:tav tm="100000">
                                          <p:val>
                                            <p:strVal val="#ppt_h"/>
                                          </p:val>
                                        </p:tav>
                                      </p:tavLst>
                                    </p:anim>
                                    <p:animEffect transition="in" filter="fade">
                                      <p:cBhvr>
                                        <p:cTn id="172" dur="20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88805"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92194" y="1997834"/>
            <a:ext cx="745671" cy="1141333"/>
          </a:xfrm>
          <a:prstGeom prst="rect">
            <a:avLst/>
          </a:prstGeom>
          <a:noFill/>
          <a:ln w="9525">
            <a:noFill/>
            <a:miter lim="800000"/>
            <a:headEnd/>
            <a:tailEnd/>
          </a:ln>
        </p:spPr>
      </p:pic>
      <p:pic>
        <p:nvPicPr>
          <p:cNvPr id="58880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392817"/>
            <a:ext cx="1567543" cy="128127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a:xfrm>
            <a:off x="872671" y="0"/>
            <a:ext cx="8271329" cy="642938"/>
          </a:xfrm>
        </p:spPr>
        <p:txBody>
          <a:bodyPr/>
          <a:lstStyle/>
          <a:p>
            <a:r>
              <a:rPr lang="en-US" dirty="0" smtClean="0"/>
              <a:t>Starting Point: Many Sources of Ideas – </a:t>
            </a:r>
            <a:br>
              <a:rPr lang="en-US" dirty="0" smtClean="0"/>
            </a:br>
            <a:r>
              <a:rPr lang="en-US" sz="2000" i="1" dirty="0" smtClean="0">
                <a:solidFill>
                  <a:schemeClr val="tx2"/>
                </a:solidFill>
              </a:rPr>
              <a:t>    ... where to invest to maximize return on product development?</a:t>
            </a:r>
            <a:endParaRPr lang="en-US" sz="2000" i="1" dirty="0">
              <a:solidFill>
                <a:schemeClr val="tx2"/>
              </a:solidFill>
            </a:endParaRPr>
          </a:p>
        </p:txBody>
      </p:sp>
      <p:pic>
        <p:nvPicPr>
          <p:cNvPr id="3" name="Picture 2" descr="Brita_Spou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590" y="772002"/>
            <a:ext cx="1833757" cy="1130277"/>
          </a:xfrm>
          <a:prstGeom prst="cloud">
            <a:avLst/>
          </a:prstGeom>
          <a:solidFill>
            <a:schemeClr val="tx2"/>
          </a:solidFill>
          <a:ln>
            <a:headEnd type="none" w="med" len="med"/>
            <a:tailEnd type="none" w="med" len="med"/>
          </a:ln>
          <a:effectLst>
            <a:outerShdw blurRad="50800" dist="38100" dir="2700000" algn="tl" rotWithShape="0">
              <a:prstClr val="black">
                <a:alpha val="40000"/>
              </a:prstClr>
            </a:outerShdw>
          </a:effectLst>
        </p:spPr>
      </p:pic>
      <p:sp>
        <p:nvSpPr>
          <p:cNvPr id="8" name="Cloud 7"/>
          <p:cNvSpPr/>
          <p:nvPr/>
        </p:nvSpPr>
        <p:spPr bwMode="auto">
          <a:xfrm>
            <a:off x="176893" y="3605893"/>
            <a:ext cx="734786" cy="303167"/>
          </a:xfrm>
          <a:prstGeom prst="cloud">
            <a:avLst/>
          </a:prstGeom>
          <a:solidFill>
            <a:schemeClr val="bg1">
              <a:lumMod val="95000"/>
            </a:schemeClr>
          </a:soli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lang="en-US" sz="300" b="1" dirty="0" smtClean="0">
              <a:latin typeface="Arial" charset="0"/>
            </a:endParaRPr>
          </a:p>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sz="300" b="1" dirty="0" smtClean="0">
                <a:latin typeface="Arial" charset="0"/>
              </a:rPr>
              <a:t>New idea</a:t>
            </a:r>
            <a:endParaRPr kumimoji="0" lang="en-US" sz="300" b="1" i="0" u="none" strike="noStrike" cap="none" normalizeH="0" baseline="0" dirty="0" smtClean="0">
              <a:ln>
                <a:noFill/>
              </a:ln>
              <a:solidFill>
                <a:schemeClr val="tx1"/>
              </a:solidFill>
              <a:effectLst/>
              <a:latin typeface="Arial" charset="0"/>
            </a:endParaRPr>
          </a:p>
        </p:txBody>
      </p:sp>
      <p:pic>
        <p:nvPicPr>
          <p:cNvPr id="588803"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7444" y="3886199"/>
            <a:ext cx="2057814" cy="74295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4" descr="Brita_idea.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0820" y="2847611"/>
            <a:ext cx="1594217" cy="905646"/>
          </a:xfrm>
          <a:prstGeom prst="cloud">
            <a:avLst/>
          </a:prstGeom>
          <a:effectLst>
            <a:outerShdw blurRad="50800" dist="38100" dir="2700000" algn="tl" rotWithShape="0">
              <a:prstClr val="black">
                <a:alpha val="40000"/>
              </a:prstClr>
            </a:outerShdw>
          </a:effectLst>
        </p:spPr>
      </p:pic>
      <p:pic>
        <p:nvPicPr>
          <p:cNvPr id="16" name="Picture 15" descr="new service offering.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69320" y="1434713"/>
            <a:ext cx="1330352" cy="830220"/>
          </a:xfrm>
          <a:prstGeom prst="cloud">
            <a:avLst/>
          </a:prstGeom>
        </p:spPr>
      </p:pic>
      <p:pic>
        <p:nvPicPr>
          <p:cNvPr id="17" name="Picture 16" descr="new idea.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4299" y="3340414"/>
            <a:ext cx="1494280" cy="921344"/>
          </a:xfrm>
          <a:prstGeom prst="cloud">
            <a:avLst/>
          </a:prstGeom>
        </p:spPr>
      </p:pic>
      <p:pic>
        <p:nvPicPr>
          <p:cNvPr id="18" name="Picture 17" descr="feature.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101" y="1519117"/>
            <a:ext cx="1448002" cy="800021"/>
          </a:xfrm>
          <a:prstGeom prst="cloud">
            <a:avLst/>
          </a:prstGeom>
        </p:spPr>
      </p:pic>
      <p:pic>
        <p:nvPicPr>
          <p:cNvPr id="58880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47006" y="2113871"/>
            <a:ext cx="1807698" cy="57217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5" name="Picture 14" descr="improvemen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609" y="508057"/>
            <a:ext cx="1307059" cy="822960"/>
          </a:xfrm>
          <a:prstGeom prst="cloud">
            <a:avLst/>
          </a:prstGeom>
        </p:spPr>
      </p:pic>
      <p:pic>
        <p:nvPicPr>
          <p:cNvPr id="19" name="Picture 18" descr="feature.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3299" y="1671517"/>
            <a:ext cx="1448002" cy="800021"/>
          </a:xfrm>
          <a:prstGeom prst="cloud">
            <a:avLst/>
          </a:prstGeom>
        </p:spPr>
      </p:pic>
      <p:pic>
        <p:nvPicPr>
          <p:cNvPr id="6" name="Picture 50" descr="C:\Users\sdelzell.ST-USERS\AppData\Local\Microsoft\Windows\Temporary Internet Files\Content.IE5\9OXSVZ6A\MC900439595[1].png"/>
          <p:cNvPicPr>
            <a:picLocks noChangeAspect="1" noChangeArrowheads="1"/>
          </p:cNvPicPr>
          <p:nvPr/>
        </p:nvPicPr>
        <p:blipFill>
          <a:blip r:embed="rId12" cstate="print"/>
          <a:srcRect/>
          <a:stretch>
            <a:fillRect/>
          </a:stretch>
        </p:blipFill>
        <p:spPr bwMode="auto">
          <a:xfrm rot="16200000">
            <a:off x="3521968" y="-115140"/>
            <a:ext cx="3984171" cy="5586043"/>
          </a:xfrm>
          <a:prstGeom prst="rect">
            <a:avLst/>
          </a:prstGeom>
          <a:noFill/>
        </p:spPr>
      </p:pic>
      <p:sp>
        <p:nvSpPr>
          <p:cNvPr id="20" name="Rounded Rectangle 19"/>
          <p:cNvSpPr/>
          <p:nvPr/>
        </p:nvSpPr>
        <p:spPr bwMode="auto">
          <a:xfrm>
            <a:off x="244551" y="1085851"/>
            <a:ext cx="2471731" cy="1019396"/>
          </a:xfrm>
          <a:prstGeom prst="roundRect">
            <a:avLst>
              <a:gd name="adj" fmla="val 7911"/>
            </a:avLst>
          </a:prstGeom>
          <a:solidFill>
            <a:schemeClr val="bg1">
              <a:lumMod val="95000"/>
            </a:schemeClr>
          </a:solidFill>
          <a:ln w="31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92075" tIns="46038" rIns="92075" bIns="46038" anchor="ctr" anchorCtr="0">
            <a:noAutofit/>
          </a:bodyPr>
          <a:lstStyle/>
          <a:p>
            <a:pPr algn="ctr" fontAlgn="base">
              <a:lnSpc>
                <a:spcPct val="90000"/>
              </a:lnSpc>
              <a:spcBef>
                <a:spcPct val="50000"/>
              </a:spcBef>
              <a:spcAft>
                <a:spcPct val="0"/>
              </a:spcAft>
              <a:buClr>
                <a:srgbClr val="667263"/>
              </a:buClr>
              <a:defRPr/>
            </a:pPr>
            <a:r>
              <a:rPr lang="en-US" sz="2000" dirty="0" smtClean="0">
                <a:solidFill>
                  <a:srgbClr val="000000"/>
                </a:solidFill>
              </a:rPr>
              <a:t>Thousands of Transactional </a:t>
            </a:r>
            <a:br>
              <a:rPr lang="en-US" sz="2000" dirty="0" smtClean="0">
                <a:solidFill>
                  <a:srgbClr val="000000"/>
                </a:solidFill>
              </a:rPr>
            </a:br>
            <a:r>
              <a:rPr lang="en-US" sz="2000" dirty="0" smtClean="0">
                <a:solidFill>
                  <a:srgbClr val="000000"/>
                </a:solidFill>
              </a:rPr>
              <a:t>Records</a:t>
            </a:r>
            <a:endParaRPr lang="en-US" sz="2000" dirty="0">
              <a:solidFill>
                <a:srgbClr val="000000"/>
              </a:solidFill>
            </a:endParaRPr>
          </a:p>
        </p:txBody>
      </p:sp>
      <p:sp>
        <p:nvSpPr>
          <p:cNvPr id="21" name="Rounded Rectangle 20"/>
          <p:cNvSpPr/>
          <p:nvPr/>
        </p:nvSpPr>
        <p:spPr bwMode="auto">
          <a:xfrm>
            <a:off x="656016" y="3500470"/>
            <a:ext cx="2925384" cy="728630"/>
          </a:xfrm>
          <a:prstGeom prst="roundRect">
            <a:avLst/>
          </a:prstGeom>
          <a:solidFill>
            <a:schemeClr val="bg1">
              <a:lumMod val="95000"/>
            </a:schemeClr>
          </a:solidFill>
          <a:ln w="31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92075" tIns="46038" rIns="92075" bIns="46038" anchor="ctr" anchorCtr="0">
            <a:noAutofit/>
          </a:bodyPr>
          <a:lstStyle/>
          <a:p>
            <a:pPr algn="ctr" fontAlgn="base">
              <a:lnSpc>
                <a:spcPct val="90000"/>
              </a:lnSpc>
              <a:spcBef>
                <a:spcPct val="50000"/>
              </a:spcBef>
              <a:spcAft>
                <a:spcPct val="0"/>
              </a:spcAft>
              <a:buClr>
                <a:srgbClr val="667263"/>
              </a:buClr>
              <a:defRPr/>
            </a:pPr>
            <a:r>
              <a:rPr lang="en-US" sz="2000" dirty="0" smtClean="0">
                <a:solidFill>
                  <a:srgbClr val="000000"/>
                </a:solidFill>
              </a:rPr>
              <a:t>Available resources quickly over loaded …</a:t>
            </a:r>
            <a:endParaRPr lang="en-US" sz="2000" dirty="0">
              <a:solidFill>
                <a:srgbClr val="000000"/>
              </a:solidFill>
            </a:endParaRPr>
          </a:p>
        </p:txBody>
      </p:sp>
      <p:sp>
        <p:nvSpPr>
          <p:cNvPr id="22" name="Rounded Rectangle 21"/>
          <p:cNvSpPr/>
          <p:nvPr/>
        </p:nvSpPr>
        <p:spPr bwMode="auto">
          <a:xfrm>
            <a:off x="4800600" y="1028702"/>
            <a:ext cx="3733800" cy="1073233"/>
          </a:xfrm>
          <a:prstGeom prst="roundRect">
            <a:avLst/>
          </a:prstGeom>
          <a:solidFill>
            <a:schemeClr val="bg1">
              <a:lumMod val="95000"/>
            </a:schemeClr>
          </a:solidFill>
          <a:ln w="31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92075" tIns="46038" rIns="92075" bIns="46038" anchor="ctr" anchorCtr="0">
            <a:noAutofit/>
          </a:bodyPr>
          <a:lstStyle/>
          <a:p>
            <a:pPr algn="ctr" fontAlgn="base">
              <a:lnSpc>
                <a:spcPct val="90000"/>
              </a:lnSpc>
              <a:spcBef>
                <a:spcPct val="50000"/>
              </a:spcBef>
              <a:spcAft>
                <a:spcPct val="0"/>
              </a:spcAft>
              <a:buClr>
                <a:srgbClr val="667263"/>
              </a:buClr>
              <a:defRPr/>
            </a:pPr>
            <a:r>
              <a:rPr lang="en-US" sz="2000" dirty="0" smtClean="0">
                <a:solidFill>
                  <a:srgbClr val="000000"/>
                </a:solidFill>
              </a:rPr>
              <a:t>…difficult to identify the most important opportunities, investments</a:t>
            </a:r>
            <a:endParaRPr lang="en-US" sz="2000" dirty="0">
              <a:solidFill>
                <a:srgbClr val="000000"/>
              </a:solidFill>
            </a:endParaRPr>
          </a:p>
        </p:txBody>
      </p:sp>
      <p:sp>
        <p:nvSpPr>
          <p:cNvPr id="23" name="Rounded Rectangle 22"/>
          <p:cNvSpPr/>
          <p:nvPr/>
        </p:nvSpPr>
        <p:spPr bwMode="auto">
          <a:xfrm>
            <a:off x="5358811" y="3086099"/>
            <a:ext cx="3632791" cy="1198821"/>
          </a:xfrm>
          <a:prstGeom prst="roundRect">
            <a:avLst/>
          </a:prstGeom>
          <a:solidFill>
            <a:schemeClr val="bg1">
              <a:lumMod val="95000"/>
            </a:schemeClr>
          </a:solidFill>
          <a:ln w="31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lIns="92075" tIns="46038" rIns="92075" bIns="46038" anchor="ctr" anchorCtr="0">
            <a:noAutofit/>
          </a:bodyPr>
          <a:lstStyle/>
          <a:p>
            <a:pPr algn="ctr">
              <a:lnSpc>
                <a:spcPct val="90000"/>
              </a:lnSpc>
              <a:spcBef>
                <a:spcPct val="50000"/>
              </a:spcBef>
              <a:buClr>
                <a:srgbClr val="667263"/>
              </a:buClr>
              <a:defRPr/>
            </a:pPr>
            <a:r>
              <a:rPr lang="en-US" sz="2000" dirty="0" smtClean="0">
                <a:solidFill>
                  <a:srgbClr val="000000"/>
                </a:solidFill>
              </a:rPr>
              <a:t>…scattered input from key functional teams</a:t>
            </a:r>
            <a:endParaRPr lang="en-US" sz="2000" dirty="0">
              <a:solidFill>
                <a:srgbClr val="000000"/>
              </a:solidFill>
            </a:endParaRPr>
          </a:p>
        </p:txBody>
      </p:sp>
    </p:spTree>
    <p:extLst>
      <p:ext uri="{BB962C8B-B14F-4D97-AF65-F5344CB8AC3E}">
        <p14:creationId xmlns:p14="http://schemas.microsoft.com/office/powerpoint/2010/main" val="8632621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0" presetClass="path" presetSubtype="0" accel="50000" decel="50000" fill="hold" nodeType="afterEffect">
                                  <p:stCondLst>
                                    <p:cond delay="0"/>
                                  </p:stCondLst>
                                  <p:childTnLst>
                                    <p:animMotion origin="layout" path="M 3.33333E-6 6.17284E-7 C 0.01284 0.00216 0.02569 0.00216 0.03836 0.00617 C 0.04878 0.00957 0.05642 0.03796 0.0625 0.05062 C 0.06336 0.05648 0.0677 0.0821 0.06875 0.09198 C 0.06944 0.09938 0.07048 0.1142 0.07048 0.1142 C 0.071 0.12932 0.071 0.14846 0.07395 0.16327 C 0.0743 0.16512 0.07552 0.17191 0.07673 0.17284 C 0.08385 0.17809 0.09513 0.18303 0.1026 0.18549 C 0.11406 0.19599 0.12916 0.2034 0.13923 0.21728 C 0.15573 0.24012 0.17222 0.25988 0.1875 0.28549 C 0.18941 0.29661 0.19097 0.30401 0.19635 0.31111 C 0.2026 0.31049 0.20885 0.31019 0.2151 0.30926 C 0.22048 0.30864 0.23125 0.30617 0.23125 0.30617 C 0.23923 0.30278 0.24722 0.30247 0.2552 0.3 C 0.26406 0.29414 0.27343 0.29043 0.28211 0.28395 C 0.28958 0.2784 0.29652 0.2713 0.30434 0.26667 C 0.30694 0.26204 0.30625 0.26204 0.31145 0.26173 C 0.32604 0.26142 0.34062 0.26173 0.3552 0.26173 L 0.34635 0.26327 " pathEditMode="relative" ptsTypes="fffffffffffffffffAA">
                                      <p:cBhvr>
                                        <p:cTn id="10" dur="2000" fill="hold"/>
                                        <p:tgtEl>
                                          <p:spTgt spid="3"/>
                                        </p:tgtEl>
                                        <p:attrNameLst>
                                          <p:attrName>ppt_x</p:attrName>
                                          <p:attrName>ppt_y</p:attrName>
                                        </p:attrNameLst>
                                      </p:cBhvr>
                                    </p:animMotion>
                                  </p:childTnLst>
                                </p:cTn>
                              </p:par>
                            </p:childTnLst>
                          </p:cTn>
                        </p:par>
                        <p:par>
                          <p:cTn id="11" fill="hold">
                            <p:stCondLst>
                              <p:cond delay="4000"/>
                            </p:stCondLst>
                            <p:childTnLst>
                              <p:par>
                                <p:cTn id="12" presetID="0" presetClass="path" presetSubtype="0" accel="50000" decel="50000" fill="hold" nodeType="afterEffect">
                                  <p:stCondLst>
                                    <p:cond delay="0"/>
                                  </p:stCondLst>
                                  <p:childTnLst>
                                    <p:animMotion origin="layout" path="M 3.33333E-6 6.04938E-6 C 0.02448 0.01081 0.03559 0.02871 0.05173 0.06174 C 0.05972 0.07809 0.06632 0.10988 0.07934 0.11575 C 0.0934 0.11359 0.10659 0.10556 0.12048 0.10155 C 0.1243 0.09939 0.1276 0.09476 0.13125 0.09198 C 0.13437 0.08951 0.13784 0.08797 0.14097 0.0855 C 0.15798 0.05649 0.16267 0.01019 0.17135 -0.02715 C 0.17604 -0.04691 0.18663 -0.06296 0.19635 -0.07468 C 0.19965 -0.08364 0.20486 -0.08456 0.21059 -0.0858 C 0.23038 -0.08487 0.24548 -0.08364 0.26423 -0.07931 C 0.27187 -0.07499 0.2677 -0.07654 0.27673 -0.07468 C 0.28385 -0.07036 0.28819 -0.07314 0.29635 -0.07314 " pathEditMode="relative" ptsTypes="fffffffffffA">
                                      <p:cBhvr>
                                        <p:cTn id="13" dur="1000" fill="hold"/>
                                        <p:tgtEl>
                                          <p:spTgt spid="5"/>
                                        </p:tgtEl>
                                        <p:attrNameLst>
                                          <p:attrName>ppt_x</p:attrName>
                                          <p:attrName>ppt_y</p:attrName>
                                        </p:attrNameLst>
                                      </p:cBhvr>
                                    </p:animMotion>
                                  </p:childTnLst>
                                </p:cTn>
                              </p:par>
                            </p:childTnLst>
                          </p:cTn>
                        </p:par>
                        <p:par>
                          <p:cTn id="14" fill="hold">
                            <p:stCondLst>
                              <p:cond delay="5000"/>
                            </p:stCondLst>
                            <p:childTnLst>
                              <p:par>
                                <p:cTn id="15" presetID="0" presetClass="path" presetSubtype="0" accel="50000" decel="50000" fill="hold" nodeType="afterEffect">
                                  <p:stCondLst>
                                    <p:cond delay="0"/>
                                  </p:stCondLst>
                                  <p:childTnLst>
                                    <p:animMotion origin="layout" path="M 0.10035 0.02068 C 0.10243 0.01913 0.10469 0.01821 0.1066 0.01605 C 0.11493 0.00555 0.10364 0.01204 0.11285 0.00802 C 0.11545 0.00339 0.11719 0.00031 0.12083 -0.00154 C 0.125 -0.01266 0.11944 0.00062 0.12621 -0.00957 C 0.12708 -0.0108 0.12726 -0.01296 0.12795 -0.0142 C 0.12899 -0.01605 0.13038 -0.01729 0.1316 -0.01883 C 0.13576 -0.03056 0.13264 -0.02253 0.14305 -0.04105 C 0.14687 -0.04784 0.15035 -0.05741 0.15469 -0.06327 C 0.15712 -0.06667 0.16024 -0.06821 0.16285 -0.0713 C 0.1691 -0.07901 0.17413 -0.08642 0.1816 -0.09043 C 0.19045 -0.10093 0.19983 -0.10432 0.21007 -0.10772 C 0.21614 -0.10648 0.2217 -0.10401 0.22708 -0.09846 C 0.22951 -0.09599 0.2342 -0.09043 0.2342 -0.09043 C 0.23611 -0.08488 0.23906 -0.08056 0.24045 -0.07438 C 0.24253 -0.06543 0.24496 -0.05679 0.24844 -0.04908 C 0.25434 -0.03611 0.26389 -0.02994 0.27257 -0.02531 C 0.2783 -0.02222 0.28385 -0.01883 0.28958 -0.01574 C 0.2908 -0.01512 0.29792 -0.01204 0.30035 -0.01111 C 0.30156 -0.0105 0.30382 -0.00957 0.30382 -0.00957 C 0.31094 -0.01019 0.31823 -0.01019 0.32535 -0.01111 C 0.33177 -0.01173 0.3276 -0.01204 0.33246 -0.01574 C 0.3342 -0.01698 0.33785 -0.01883 0.33785 -0.01883 C 0.34323 -0.02562 0.34826 -0.03272 0.35295 -0.04105 " pathEditMode="relative" ptsTypes="fffffffffffffffffffffffA">
                                      <p:cBhvr>
                                        <p:cTn id="16" dur="2000" fill="hold"/>
                                        <p:tgtEl>
                                          <p:spTgt spid="588802"/>
                                        </p:tgtEl>
                                        <p:attrNameLst>
                                          <p:attrName>ppt_x</p:attrName>
                                          <p:attrName>ppt_y</p:attrName>
                                        </p:attrNameLst>
                                      </p:cBhvr>
                                    </p:animMotion>
                                  </p:childTnLst>
                                </p:cTn>
                              </p:par>
                            </p:childTnLst>
                          </p:cTn>
                        </p:par>
                        <p:par>
                          <p:cTn id="17" fill="hold">
                            <p:stCondLst>
                              <p:cond delay="7000"/>
                            </p:stCondLst>
                            <p:childTnLst>
                              <p:par>
                                <p:cTn id="18" presetID="0" presetClass="path" presetSubtype="0" accel="50000" decel="50000" fill="hold" nodeType="afterEffect">
                                  <p:stCondLst>
                                    <p:cond delay="0"/>
                                  </p:stCondLst>
                                  <p:childTnLst>
                                    <p:animMotion origin="layout" path="M 1.38778E-17 8.64198E-7 C 0.02048 -0.03981 0.04704 -0.0645 0.07048 -0.09846 C 0.09982 -0.14105 0.07187 -0.10154 0.12309 -0.16667 C 0.1375 -0.18488 0.15017 -0.20771 0.16597 -0.22222 C 0.19323 -0.24722 0.22638 -0.26296 0.25711 -0.26667 C 0.27448 -0.26574 0.28489 -0.2716 0.29722 -0.25401 C 0.29305 -0.25216 0.29496 -0.25247 0.29184 -0.25247 " pathEditMode="relative" ptsTypes="ffffffA">
                                      <p:cBhvr>
                                        <p:cTn id="19" dur="2000" fill="hold"/>
                                        <p:tgtEl>
                                          <p:spTgt spid="588803"/>
                                        </p:tgtEl>
                                        <p:attrNameLst>
                                          <p:attrName>ppt_x</p:attrName>
                                          <p:attrName>ppt_y</p:attrName>
                                        </p:attrNameLst>
                                      </p:cBhvr>
                                    </p:animMotion>
                                  </p:childTnLst>
                                </p:cTn>
                              </p:par>
                            </p:childTnLst>
                          </p:cTn>
                        </p:par>
                        <p:par>
                          <p:cTn id="20" fill="hold">
                            <p:stCondLst>
                              <p:cond delay="9000"/>
                            </p:stCondLst>
                            <p:childTnLst>
                              <p:par>
                                <p:cTn id="21" presetID="0" presetClass="path" presetSubtype="0" accel="50000" decel="50000" fill="hold" nodeType="afterEffect">
                                  <p:stCondLst>
                                    <p:cond delay="0"/>
                                  </p:stCondLst>
                                  <p:childTnLst>
                                    <p:animMotion origin="layout" path="M 0.15903 -0.01605 C 0.1908 -0.04876 0.22431 -0.06512 0.2599 -0.08086 C 0.27899 -0.08919 0.29653 -0.0966 0.31615 -0.1 C 0.32274 -0.09907 0.32934 -0.09876 0.33577 -0.09691 C 0.33958 -0.09568 0.34306 -0.08086 0.34306 -0.08055 C 0.34948 -0.04568 0.35434 -0.00031 0.34202 0.03179 C 0.33629 0.06204 0.37587 0.03982 0.37952 0.03951 C 0.3875 0.03673 0.38767 0.03334 0.39392 0.02531 C 0.40365 0.01297 0.41476 0.00402 0.42327 -0.01111 C 0.42396 -0.0145 0.42517 -0.01852 0.42517 -0.02222 " pathEditMode="relative" rAng="0" ptsTypes="fffffffffA">
                                      <p:cBhvr>
                                        <p:cTn id="22" dur="2000" fill="hold"/>
                                        <p:tgtEl>
                                          <p:spTgt spid="588804"/>
                                        </p:tgtEl>
                                        <p:attrNameLst>
                                          <p:attrName>ppt_x</p:attrName>
                                          <p:attrName>ppt_y</p:attrName>
                                        </p:attrNameLst>
                                      </p:cBhvr>
                                      <p:rCtr x="13300" y="-300"/>
                                    </p:animMotion>
                                  </p:childTnLst>
                                </p:cTn>
                              </p:par>
                            </p:childTnLst>
                          </p:cTn>
                        </p:par>
                        <p:par>
                          <p:cTn id="23" fill="hold">
                            <p:stCondLst>
                              <p:cond delay="11000"/>
                            </p:stCondLst>
                            <p:childTnLst>
                              <p:par>
                                <p:cTn id="24" presetID="0" presetClass="path" presetSubtype="0" accel="50000" decel="50000" fill="hold" nodeType="afterEffect">
                                  <p:stCondLst>
                                    <p:cond delay="0"/>
                                  </p:stCondLst>
                                  <p:childTnLst>
                                    <p:animMotion origin="layout" path="M -6.38889E-6 -7.16049E-6 C 0.01544 0.00061 0.03089 0.0003 0.04635 0.00154 C 0.06614 0.00308 0.08228 0.03147 0.09912 0.04598 C 0.10208 0.05123 0.10451 0.05802 0.10798 0.06203 C 0.10971 0.06419 0.1118 0.06573 0.11336 0.0682 C 0.11996 0.07839 0.12534 0.09258 0.13385 0.09845 C 0.14062 0.10308 0.14826 0.10493 0.15537 0.10647 C 0.17916 0.10524 0.20225 0.10339 0.22586 0.10154 C 0.25346 0.09721 0.20937 0.10431 0.25798 0.09536 C 0.2651 0.09413 0.27951 0.09197 0.27951 0.09197 C 0.29096 0.08765 0.3019 0.08333 0.31162 0.07129 C 0.31301 0.06758 0.31458 0.06388 0.31596 0.06018 C 0.31753 0.05617 0.3177 0.04783 0.31961 0.04444 C 0.3203 0.0432 0.32135 0.04351 0.32221 0.04289 C 0.33801 0.04536 0.32777 0.04104 0.33471 0.04752 C 0.33767 0.0503 0.34374 0.05555 0.34374 0.05555 C 0.34895 0.06481 0.35642 0.07191 0.36076 0.0824 C 0.3611 0.08394 0.3611 0.08579 0.36162 0.08734 C 0.36614 0.09968 0.36596 0.08209 0.36787 0.07777 C 0.36857 0.07623 0.36961 0.07561 0.37048 0.07468 C 0.37239 0.06913 0.37846 0.06234 0.37846 0.05709 " pathEditMode="relative" ptsTypes="ffffffffffffffffffffA">
                                      <p:cBhvr>
                                        <p:cTn id="25" dur="2000" fill="hold"/>
                                        <p:tgtEl>
                                          <p:spTgt spid="19"/>
                                        </p:tgtEl>
                                        <p:attrNameLst>
                                          <p:attrName>ppt_x</p:attrName>
                                          <p:attrName>ppt_y</p:attrName>
                                        </p:attrNameLst>
                                      </p:cBhvr>
                                    </p:animMotion>
                                  </p:childTnLst>
                                </p:cTn>
                              </p:par>
                            </p:childTnLst>
                          </p:cTn>
                        </p:par>
                        <p:par>
                          <p:cTn id="26" fill="hold">
                            <p:stCondLst>
                              <p:cond delay="13000"/>
                            </p:stCondLst>
                            <p:childTnLst>
                              <p:par>
                                <p:cTn id="27" presetID="4" presetClass="entr" presetSubtype="16"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ox(in)">
                                      <p:cBhvr>
                                        <p:cTn id="29" dur="500"/>
                                        <p:tgtEl>
                                          <p:spTgt spid="20"/>
                                        </p:tgtEl>
                                      </p:cBhvr>
                                    </p:animEffect>
                                  </p:childTnLst>
                                </p:cTn>
                              </p:par>
                            </p:childTnLst>
                          </p:cTn>
                        </p:par>
                        <p:par>
                          <p:cTn id="30" fill="hold">
                            <p:stCondLst>
                              <p:cond delay="13500"/>
                            </p:stCondLst>
                            <p:childTnLst>
                              <p:par>
                                <p:cTn id="31" presetID="4"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ox(in)">
                                      <p:cBhvr>
                                        <p:cTn id="33" dur="500"/>
                                        <p:tgtEl>
                                          <p:spTgt spid="21"/>
                                        </p:tgtEl>
                                      </p:cBhvr>
                                    </p:animEffect>
                                  </p:childTnLst>
                                </p:cTn>
                              </p:par>
                            </p:childTnLst>
                          </p:cTn>
                        </p:par>
                        <p:par>
                          <p:cTn id="34" fill="hold">
                            <p:stCondLst>
                              <p:cond delay="14000"/>
                            </p:stCondLst>
                            <p:childTnLst>
                              <p:par>
                                <p:cTn id="35" presetID="4" presetClass="entr" presetSubtype="16" fill="hold" grpId="0" nodeType="afterEffect">
                                  <p:stCondLst>
                                    <p:cond delay="1500"/>
                                  </p:stCondLst>
                                  <p:childTnLst>
                                    <p:set>
                                      <p:cBhvr>
                                        <p:cTn id="36" dur="1" fill="hold">
                                          <p:stCondLst>
                                            <p:cond delay="0"/>
                                          </p:stCondLst>
                                        </p:cTn>
                                        <p:tgtEl>
                                          <p:spTgt spid="22"/>
                                        </p:tgtEl>
                                        <p:attrNameLst>
                                          <p:attrName>style.visibility</p:attrName>
                                        </p:attrNameLst>
                                      </p:cBhvr>
                                      <p:to>
                                        <p:strVal val="visible"/>
                                      </p:to>
                                    </p:set>
                                    <p:animEffect transition="in" filter="box(in)">
                                      <p:cBhvr>
                                        <p:cTn id="37" dur="500"/>
                                        <p:tgtEl>
                                          <p:spTgt spid="22"/>
                                        </p:tgtEl>
                                      </p:cBhvr>
                                    </p:animEffect>
                                  </p:childTnLst>
                                </p:cTn>
                              </p:par>
                            </p:childTnLst>
                          </p:cTn>
                        </p:par>
                        <p:par>
                          <p:cTn id="38" fill="hold">
                            <p:stCondLst>
                              <p:cond delay="16000"/>
                            </p:stCondLst>
                            <p:childTnLst>
                              <p:par>
                                <p:cTn id="39" presetID="4" presetClass="entr" presetSubtype="16"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ox(in)">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574792" y="2039841"/>
            <a:ext cx="1307628" cy="1198660"/>
          </a:xfrm>
          <a:prstGeom prst="rect">
            <a:avLst/>
          </a:prstGeom>
          <a:noFill/>
          <a:ln w="9525">
            <a:noFill/>
            <a:miter lim="800000"/>
            <a:headEnd/>
            <a:tailEnd/>
          </a:ln>
        </p:spPr>
      </p:pic>
      <p:sp>
        <p:nvSpPr>
          <p:cNvPr id="122" name="Title 1"/>
          <p:cNvSpPr>
            <a:spLocks noGrp="1"/>
          </p:cNvSpPr>
          <p:nvPr>
            <p:ph type="title"/>
          </p:nvPr>
        </p:nvSpPr>
        <p:spPr>
          <a:xfrm>
            <a:off x="804347" y="245540"/>
            <a:ext cx="8229586" cy="406395"/>
          </a:xfrm>
        </p:spPr>
        <p:txBody>
          <a:bodyPr/>
          <a:lstStyle/>
          <a:p>
            <a:r>
              <a:rPr lang="en-GB" dirty="0" smtClean="0"/>
              <a:t>Oracle Fusion Innovation Management</a:t>
            </a:r>
            <a:endParaRPr lang="en-US" dirty="0"/>
          </a:p>
        </p:txBody>
      </p:sp>
      <p:sp>
        <p:nvSpPr>
          <p:cNvPr id="123" name="Text Placeholder 3"/>
          <p:cNvSpPr>
            <a:spLocks noGrp="1"/>
          </p:cNvSpPr>
          <p:nvPr>
            <p:ph type="body" sz="quarter" idx="13"/>
          </p:nvPr>
        </p:nvSpPr>
        <p:spPr>
          <a:xfrm>
            <a:off x="804347" y="648216"/>
            <a:ext cx="8229600" cy="304800"/>
          </a:xfrm>
        </p:spPr>
        <p:txBody>
          <a:bodyPr/>
          <a:lstStyle/>
          <a:p>
            <a:r>
              <a:rPr lang="en-GB" dirty="0" smtClean="0"/>
              <a:t>Closing the loop between Strategy and Product Development Execution</a:t>
            </a:r>
            <a:endParaRPr lang="en-US" dirty="0"/>
          </a:p>
        </p:txBody>
      </p:sp>
      <p:grpSp>
        <p:nvGrpSpPr>
          <p:cNvPr id="2" name="Group 131"/>
          <p:cNvGrpSpPr/>
          <p:nvPr/>
        </p:nvGrpSpPr>
        <p:grpSpPr>
          <a:xfrm>
            <a:off x="244160" y="904875"/>
            <a:ext cx="8709340" cy="3581400"/>
            <a:chOff x="520385" y="1584325"/>
            <a:chExt cx="6445700" cy="2444750"/>
          </a:xfrm>
          <a:effectLst>
            <a:outerShdw blurRad="50800" dist="38100" dir="2700000" algn="tl" rotWithShape="0">
              <a:prstClr val="black">
                <a:alpha val="40000"/>
              </a:prstClr>
            </a:outerShdw>
          </a:effectLst>
        </p:grpSpPr>
        <p:sp>
          <p:nvSpPr>
            <p:cNvPr id="153" name="AutoShape 5"/>
            <p:cNvSpPr>
              <a:spLocks noChangeArrowheads="1"/>
            </p:cNvSpPr>
            <p:nvPr/>
          </p:nvSpPr>
          <p:spPr bwMode="auto">
            <a:xfrm rot="5400000" flipH="1">
              <a:off x="4891759" y="1055760"/>
              <a:ext cx="612000" cy="3496649"/>
            </a:xfrm>
            <a:prstGeom prst="rect">
              <a:avLst/>
            </a:prstGeom>
            <a:solidFill>
              <a:schemeClr val="bg2">
                <a:lumMod val="40000"/>
                <a:lumOff val="60000"/>
              </a:schemeClr>
            </a:solidFill>
            <a:ln w="9525">
              <a:noFill/>
              <a:miter lim="800000"/>
              <a:headEnd/>
              <a:tailEnd/>
            </a:ln>
          </p:spPr>
          <p:txBody>
            <a:bodyPr wrap="none" anchor="ctr"/>
            <a:lstStyle/>
            <a:p>
              <a:pPr fontAlgn="auto">
                <a:spcBef>
                  <a:spcPts val="0"/>
                </a:spcBef>
                <a:spcAft>
                  <a:spcPts val="0"/>
                </a:spcAft>
              </a:pPr>
              <a:endParaRPr lang="en-US" dirty="0">
                <a:solidFill>
                  <a:srgbClr val="000000"/>
                </a:solidFill>
                <a:latin typeface="Arial"/>
                <a:ea typeface="Arial Unicode MS"/>
                <a:cs typeface="Arial" charset="0"/>
              </a:endParaRPr>
            </a:p>
          </p:txBody>
        </p:sp>
        <p:sp>
          <p:nvSpPr>
            <p:cNvPr id="154" name="AutoShape 5"/>
            <p:cNvSpPr>
              <a:spLocks noChangeArrowheads="1"/>
            </p:cNvSpPr>
            <p:nvPr/>
          </p:nvSpPr>
          <p:spPr bwMode="auto">
            <a:xfrm rot="5400000" flipH="1">
              <a:off x="2580472" y="-356537"/>
              <a:ext cx="2435225" cy="6336000"/>
            </a:xfrm>
            <a:prstGeom prst="trapezoid">
              <a:avLst>
                <a:gd name="adj" fmla="val 50000"/>
              </a:avLst>
            </a:prstGeom>
            <a:solidFill>
              <a:schemeClr val="bg2">
                <a:lumMod val="40000"/>
                <a:lumOff val="60000"/>
              </a:schemeClr>
            </a:solidFill>
            <a:ln w="9525">
              <a:noFill/>
              <a:miter lim="800000"/>
              <a:headEnd/>
              <a:tailEnd/>
            </a:ln>
          </p:spPr>
          <p:txBody>
            <a:bodyPr wrap="none" anchor="ctr"/>
            <a:lstStyle/>
            <a:p>
              <a:pPr fontAlgn="auto">
                <a:spcBef>
                  <a:spcPts val="0"/>
                </a:spcBef>
                <a:spcAft>
                  <a:spcPts val="0"/>
                </a:spcAft>
              </a:pPr>
              <a:endParaRPr lang="en-US" dirty="0">
                <a:solidFill>
                  <a:srgbClr val="000000"/>
                </a:solidFill>
                <a:latin typeface="Arial"/>
                <a:ea typeface="Arial Unicode MS"/>
                <a:cs typeface="Arial" charset="0"/>
              </a:endParaRPr>
            </a:p>
          </p:txBody>
        </p:sp>
        <p:sp>
          <p:nvSpPr>
            <p:cNvPr id="155" name="Oval 6"/>
            <p:cNvSpPr>
              <a:spLocks noChangeArrowheads="1"/>
            </p:cNvSpPr>
            <p:nvPr/>
          </p:nvSpPr>
          <p:spPr bwMode="auto">
            <a:xfrm>
              <a:off x="520385" y="1584325"/>
              <a:ext cx="174940" cy="2435225"/>
            </a:xfrm>
            <a:prstGeom prst="ellipse">
              <a:avLst/>
            </a:prstGeom>
            <a:solidFill>
              <a:schemeClr val="tx1">
                <a:lumMod val="50000"/>
                <a:lumOff val="50000"/>
              </a:schemeClr>
            </a:solidFill>
            <a:ln w="9525">
              <a:solidFill>
                <a:srgbClr val="7F7F7F"/>
              </a:solidFill>
              <a:round/>
              <a:headEnd/>
              <a:tailEnd/>
            </a:ln>
          </p:spPr>
          <p:txBody>
            <a:bodyPr wrap="none" anchor="ctr"/>
            <a:lstStyle/>
            <a:p>
              <a:pPr fontAlgn="auto">
                <a:spcBef>
                  <a:spcPts val="0"/>
                </a:spcBef>
                <a:spcAft>
                  <a:spcPts val="0"/>
                </a:spcAft>
              </a:pPr>
              <a:endParaRPr lang="en-US" dirty="0">
                <a:solidFill>
                  <a:srgbClr val="000000"/>
                </a:solidFill>
                <a:latin typeface="Arial"/>
                <a:ea typeface="Arial Unicode MS"/>
                <a:cs typeface="Arial" charset="0"/>
              </a:endParaRPr>
            </a:p>
          </p:txBody>
        </p:sp>
      </p:grpSp>
      <p:sp>
        <p:nvSpPr>
          <p:cNvPr id="1028" name="AutoShape 4" descr="data:image/jpeg;base64,/9j/4AAQSkZJRgABAQAAAQABAAD/2wCEAAkGBhQSERQUEhQWFBQUFBcVFxUVFBcXFBUXFRUWFRUXFxUXHCYfFxkkGRQXHy8gIycpLCwsFR4xNTAsNSYrLCkBCQoKDgwOFw8PGikkHBwpKSwpKSkpLCkpLCkpKSkpLCkpKSkpKSkpLCwpKSwsLCwpKSkpKSksLCwpKSwsLCkpLP/AABEIAOEA4QMBIgACEQEDEQH/xAAcAAEAAgMBAQEAAAAAAAAAAAAABQYDBAcBAgj/xABGEAABAwEEBgUKAwYGAgMBAAABAAIDEQQFITEGEkFRYXEHIjKBkRMjM0JSYnKhscGCstEUJHOSo/BDY6KzwuFTZDSD8RX/xAAXAQEBAQEAAAAAAAAAAAAAAAAAAgED/8QAHBEBAQEAAgMBAAAAAAAAAAAAAAERAjESIUFR/9oADAMBAAIRAxEAPwDuKIiAiIgIiICIiAiIgIixWi1MjFXuDRvJA4/ZBlRV+26ZRNwjBkP8rfE4/JQFt0onkwDtQbmYf6s1U41N5RdLbekUXpHgcM3eAxUHLp5E14rHIY9sgAJbxMY6xb8NTwVRJrniUoq8U+bp9jtjJWNfG9r2OFQ5pBaeRCzLldkmkgeZIH+TcTVwpWOT+JHUVPvCjuOxXK5NMo5iI5R5GY4BpNY5D/lyYVPumjuG1RZipy1YkRFihERAREQEREBERAREQEREBERAREQEWleN8wwRSSyPAZEKvIxLa4AUGNSTQDbVVdvSPHOzWsoDhkXOzadzmZtPNbJrLcXRzqYnBRNu0ogjwDtc7mY/6slS7ZeksvpHk8Mm+AwWrRVOKLz/ABP23TKV2EYDBv7TvE4fJc607jtsz2TtkdL5JtGtb1JWYklzdWgcccaAEgDDCqs9EoqyM8qpNw6fg9S08vKtbSn8Vg7J4tw4bVdInhwDmkOaRUEEEEbwRgVBaQaHRWmr2+am/wDI0drg9vrc8+ap0NstV2yarwA0mtDUwS8Wn1HeB37lm2NyV1BFWo+kGzeT1na7X7Y9Ul1eDsGkcajkoO8ekKV51YGCOuAJ68h5ClK8KFb5RnjV+ntDY2lz3NY0bXEAeJVYvbTyzgFrGmeuBqKRnmXCp8O9QFn0StlqdrzEtr607iXd0eJ7jqqy3ZoDZ46GSszvfwZ3Rtz/ABErPdb6iR6Nek+d8ohmrJBUjylHudBmWgvxLm5DrVPFdfsN4xzM14nte2tKtNaEZg7iNxxXM44g0BrQGtGQAAA5AYBIi6N/lIXmKTa5uIcBkJGHCRvPEbCFni3ydURVm5dM2vIjtAEMhwDq+ZkPuuPZcfYdjuLs1ZlCxERAREQEREBERARFjnmDGuc7JrS48gKn6IMiwWq3MjFXuDeZ+gzK5izpd/aHmMD9nBPm3Eg642AvyY7h86r6keXGriSdpJJPzVTjqbyxbrbpqwYRNLzvd1W+GZ+SgLbpBNLm8gey3qj9T3qOovaK5IjytR97XJHaGFrwQSO000cNox2iuND8jiqDb7stN3yeUDjq5CZgqCPZlbt5H55rp6+ZIw4EEAgihBFQRuIOaWaS4rmj+mcc9GS0jlOWPm5Pgccj7p7iclZaKi6S6ChofLZqBoBc+Fx6tBiS0nLDZ9cloXBpxLENRzTM1owDnUkYB71DrMoNow2EZLNztub06Sta3XlFCKyvazdU4nk0YnuC55emn08mDCIQcAGYvP4jjX4QFr2LRS12g6xYWB2JknJaTx1cXu8E8vw8f1Y7y6RGjCCMuPtP6rf5RifEKq2u87TbnanWmINRHG3qtrhU0wGG1x71cLs6OYWUM7nTu3HqR/ytNT3nuVos9mZG0NY1rGjJrWhrR3DBMt7Nk6cgvHRm1WcB0serFtLC15aDTAlpNBUZZZ0Vj0P0iggaGPY1tSaWhgqTU5SesKZYbsRmV0Atrgca4cKcVUL90Ca4mSykRvOJjPon8vZPy5LMzo3e1tjeHAFpBBFQQQQQciCMCOS+ly67L8nschjoWGtXQSdh28sOwneM+Kvty6RxWkUYS14FXRu7Y3ke0OI7wFsrLEoi8e8AEkgAZkmgHMnJV28tOrPFUMJmd7mDP5z9gVu4zFiewEEEAg4EEVBG4g5pHpz/APzqB8gkiw8w51ZmjKsTjjQDHVfhhgW5LmVt00tVodqRVbXAMhBLjzf2vCnJZrt0CtEvWmcIQcx25D3ZDvKm3VSY/RdyX5Fa4WzQP12O7iCM2uByI3LfXHblugWVgbDLO2h1qiZw62ArqDqHADAtKul0abUoy10bsE7RSM/xG/4R44t4tyWXjYqcotyLxjwQCDUHEEZEHaF6pUIiICIiAsFuYDG8HEFjgeRaVnWK1DqO+E/QoOVaW9FzX60liAY71oDhG/4CeweBw5Km3ZpFLZXGKdr3NYdUscKTRU2Cvab7p7iMl3UFQek2h8Ftb5wasgFGSt7bdwPtN4HuIVJ7Vmx2xkrA+Nwe07Rv3EHEHgcVmVHvC5bVds4qQ3XNGyDGCYDY4bDwNCPmoi3aY2md3k2ONSaBkDTV34sXHxoq8k+LoV433DB6WRrT7Ob/AOUYqq3p0j5iCOg9uX7MB+p7lH3boDaJetM5sIOJHblPcDQd57lbbq0Ls0FCGeUePXl65rwHZHcE909RSWw26349d7Paf5uEchQA9wJUsOjCrOvPSShpqN6gqMiSakd3cr5RE8YeVcuu/wArdk/XiaSRq1PrtBzjlp1T/wDhGxdCui+4rS3WidiO0w4PZ8TfuKhbNrsTJWFkjQ9p2H6jaDxCo976Hy2Z3lrK5zg3Eap87H4dtv8AdKYp0dr8iqVwadtfRlpox2QlApG74h6h49nkraP++7fyWz2zMEUNeel1ngqC/XcPVj6x7z2R3lVm0aaWq0u1LLGW8WjXf3uI1W+HemmLRpHY7NJFS1FrW+q4kNePgOZ5UPJcumtIjkOq9z2Nd1JQC2UCvVNMz9VbLHoFNK7ylrlIJzAOvIeBecB3VVquzR6Cz+ijAd7Z6zz+I5d1FOWt3HJrZfEs5673vDTSshJAPw7CrrdHR5EQ180vlgRUCM0iPJwxcPBTl+aKxWnrdiWnpGjPg9uTxzx4qmtfartfTDUccjUwScjmx/gfomZ23ddCsV3xwt1YmNYNzRSvM5nvWwoi49J4rTgOpKM4ndrjqn1xyx4BS1VaK9RfNUJQbF13rLZT5kgsrUwur5M79QjGI8qt3t2q73JpJFaRRpLJAKuifQPbxFMHN95pI+i5JeemNnhqA7yjvZjofF/ZHz5KrWzTKeVzXRDyXk3a7THUvaQM9fZgcgBXbVRcXx1+mkUNobeb7RYbPNIavkia5xApU5VpxpVTKhYiIgL4mHVPI/Rfa8cMEEQ3JfQXwzIch9F9BUlVulCIG7J6itDGRwPlGivg4jvK41dNxzss7bZGxwjbI4eVZQljgaEubnq0IFSKbF2rpIFbstPws/3Y1FdDjq3bTdPKPHUP3WfWq1cWmTZKMn1Y5DgH5RSd57DuBw47FZSFraX9FrZNaWxgMecXQHCJ/wAHsHhlyVKuvSOayOMMzHuYw6pjdhLFT2Scx7p7qKpU3ivyLVsd6RSx+Uje0s2mtNXeHA9k81C3pp5Z4qhhMzvcwZ3vOHgCq1OLIo+87/gs/pZAD7Ixf/KMR30VAtmmFqtJ1IqtB9WEGp/H2j3eCz3Z0fTyYzOEQOJHaef74kclm/jc/UfpLfUU82vHF5PPWOGtJ7xYMB861xUbJeEwa2MmRkZyDnuEe3JtaUOGe0rqF1aJWeChawOd7b+sa7wMh4VUjbrCyZhZK0Padh2cQcweIWeLfJRdDrlssuEpLpgT5px1W0GRaB28OOG7ab7BZ2sbqsaGtGxoAHgFzy/NDZbP14daWJuNB6WKm0EZgcPkt24NPCKNtB12ZeWA67eEjdvPP4lsuMvtekWOGdr2hzHBzTiHNNQeRX3VUkWOeFr2lr2hzXCha4VB5hfTngAk4AZk5Dmdir956bQRVDCZXbmdnvecPCqGaiL70GLevZakDERF1Ht/hP8A+J7ivLj05c3q2mr2jDygb5xvCVm3nn8Sjrbpdap6hh8m3dHge+Q4/RVi8y5hAqQT1SQc2uFSCRmFz38XJ+ugXl0hsGEDC4+0/qtH4Rie8hVy2XjabT6R5DD6vZZ/IM+ePNY7vgaGNNMSAanOpFcNy2lWW9s2TprxXe0Z9Y8cB4D7lZ5OyeDTwAwOxfS+LQeo74T9CtzGa/QfR8yl2WMf+vGfEV+6sKhtC2Uu+xj/ANaH/baplcnUREQEREHN39I0EVtms0oLI436jZj2Q4YOa8DstrgHbhjvVwY4EAgggioIxBByIO0KsaVaBQ2wOc2kM4c+kjRg467sJGjtCu3McclRLq0gtdzy+QtDC6HPydcKV7dnkOFPdOFfZKpjofSC2t22r+GD4SMKgOhV/wC4SDdaX/NkRUtpBfENruq1SQPD2GF1djmkUJa9pxa7gfpioXoSd+5zjdaT84o/0T6OiKC0n0QgtrfODVkaKMlaOu3cD7TeB7iFOrwoPzXpPdj7PajZnBmu00MgyeHAOa6hy6pr3rb0WuWCSUstLiHYajSaNkzrR2W6gzNc1Z9KbvZNpFFHIKskdEHCpFQYcqjEZLNpd0ZvhBkswM0OZjOMsfFvtt5Y7xtWRlTdksEcQ1Y2NYOAoTzOZ71nVFubS18IDZqyxDAPzlj4H2hz7jsV0strZIwPjcHNORGX/R4HFdIizGZeJVeLWPaqs6QaFsmJkhIim3gdR/B7fuFM3he8UArK8N4ZuPJoxKqd59IRPVs7PxPFXdzBh4k8llsbJULd94WixzeTpqPJFYXYxS7i01zOwg9+xTds6RerSOGj9uu6oaduDaE99FUb7nlka6SVxc4jMnEUxGAyGa+7iaNSu2ue3Ifqom9Kudtu2W20Wn0rjTYD1WDkwfWnevI7A0Z9Y8cB4f8Aa2F7RVOLNeAbMhuGXgq9f/pBzH0ViVdv70o5j8oTl0ce05Yx5tnwt+gWeixWQdRnwt+gWVVEix2s+bf8J+iyBYbcfNu4ig5nAJSP0royyljsw3WeIf02qSWtdkOpDE0+rGxvg0D7LZXF2EREBERBEHN3xO/MVpXxcsNqjMU7A9py2Oafaa7NruPjUYLdd2nfE76lFTHEtKtDbRd+uY3udZ5BqF7aira4MnaDvyOW6mSnuhS3sa21Wcub5USiQN1gdZmoGlzd4BGNMqhX/SGIOsloBFQYJcD/AA3EfOi4Dodck9otEn7MQJYmeVB19Q9V1Oq7Y6rhtHNYP0eEVA0Y6SOt+z3gPJStOr5Rw1QTlSUeo73uydtNt+Wscm0lw0ksp3vs/wA20XWAuUaXimkNjO91m/MQusBI1T9LOjyO0kywUhnzJp5uT4wMj7w7wc1y7UtFhnLaGKTDWid6OQbCNh4EHkV+gVB6YXLHabLKJGglkb3sdTrMc1pcCDuqMRtQc5OnkLWVeyRsgwMdMiPeNMO6vBQNu0ztE1REPJN93td8hy7qKvXdHrSPLutt62JJJ21zUuAqm1NyNNtgqavcXE54583HErZjiDR1QB/e/avuiLcTqNv30R/vYUuH0Z+L7BL+9Eef2K9uEea/EfoFn1vxIovUVJeKt356Xv8A+IVkVZvmUeVrXafygfVTy6Vx7WOAdVvwj6BJZ2tFXGig3XzI4AMbSgprHL5r4iu18hq4l1dpwb/381nl+Hj+tu0aQDKNpcd+xLqvWWK0RzkgmJ4eGEBzajYQcFs2a6Wtzx4DBv6n5LYtMfU1QKAuaKDAYuGwJlvbdnx+pIX1aDlUA+IqvtfLG0AG4UX0oWIiICIiCJl7b/i+wP3XipPSDpfabFbWOZGDZ9QNdVpDZXmriPKeq9raU5mtRlYtH9I4bZH5SF1aYPYcJI3ey9uznkdhVMbN7trZ5hvhlH9Ny470MvpeUg32d3yewrs1uHmpP4b/AMhXE+iF1L1pvglHhQ/ZZ9PjqulOhsNuZ1xqyAUbK0DWHBw9dvA9xCpF235arnkFntTTJZz2CDUBu+F52D/xupT3dvVgtW87sjtEbo5mB7HZg7DsIObXDeMVo5LpLfEVovqxSwPD261mFQCKHypq0ggEEAioXYguEac6POuy0QuiOuC9ssLndppjcCWOAwdjq47t2K6tonpvDbm0Hm52ir4XHrD3mH12cRltokFhWpe3oJv4Un5HLcK1L09DL/Ck/I5B+bbq7b+Q+qlFGXV238h9VJquPSL28XqLxUlHX/6L+9xX1cfovxH6BY9IZAI6Vx/sfdaVjvFzWaredaZd5/RRuVeek++QAVJAHFaFovhowYNY/wB7P1otJlkklxNTxODfHM9y34LqaM8eAwb8sSm29GSdo90ssppjyaPrsCjp4/OAbafMFW5rQBQCg4YBVW0Yz/37RWWY2VYbPd7W7NY7zj4DJbS9Xi6SOdovY49aSJvtTxDxeF4tq6Wa1rsjd9qgH+sLL02dv0uiIuTqIiICIiCFvaxMl8pHK0PY6gc1wqCNUfpmMRsXKNINELRdsv7VYnuMbdoxfG3a2RuUkXHxoaE9etfpDyCxFUxUNGdP4rZG6OSkVo1HVYT1JOqauiccxvacRxzXNOil1L2j4xTD+mT9lc9NujMODprG0AirnwDBppiXRey73ct24820Uv1livKGaQ60Y1g8tadZokYWuNNpbWuG7BYP0kEKwWG3RzRtkie17HirXNNWkc/tsWdaOZdMEAdLYAcnSPaeRdED9Vo6WdHEllPlrGXuZGdYap/eICPWa4dtvzG0UxUl0wYPsB3TP+sK6Q7M81g5zoj0pB+rFbi1jjQMtAwjecqSD/Dfx7J4K+XhjDJxjf8AkKqWmHRuy0a0tn1Y5ji5tKRS/EPVd7wwO3eqRdul1ru4SWaSN0jA1zfIyEiSGoIBjdjrR411cRTIhaKhdXbfyH1Umq/BeGo51MailKFeS2uSTAmgOwZlbLkTZqXtN5MZmancMVHT3s93ZGoN5z/vwXtmuc5nq8Ti7w/VSUNgY3ZU73Y/LIJ7p6iv2iA6pc6p2gnmMlMXZZG6gcQCTvxpjTALHfw6g7/+K2rt9E3l9yknst9NpF4itD1VV2M/h+ZWkKrxD94HNv5lHJXFaSiLWtVvZH2nY7hifBWlsqV0RsjpLwsbWNLi2dkjqDJkZ1nOO4cd6qE97vd2BqDe7Pw2K1dEUsjb2s5q/wA55RpJrRzfJudTcRUA9wUXkqcX6RREUOgiIgIiII62jr/hH1csCzXk7VcCcjQV2VrgCdla4ccM6Vwqox6BiOYX540Y0b/bLfJCHiMiOV4cW6wq1zaAjcdbHhXAr9ENzHMfVcQ6MzS+nDfHOPDVP2WHxhsNutlz2gtDaAmr7O4+alGWvE7YeI5EHJdd0Z0qgt0XlIHYigfG7CSN257foRgfpnvq4orXEY5m6wzBGDmH2mO2H5HbVchv3Ri1XXOJ4XkAGjLQ0dVwP+HOzLHccDsO7RaOmUdSxndO75hn6Loy4dpnp423QWdjozFPHLrPFaxkEAB0bsyCdhy3nNdvYcByQeqB0u0ditUDy8UkjY50cgwexzQXDHa2oxGXfip5a9vFYpP4b/ylKPzLZYvKve55NSdY0pUlx+SlYoGt7IA+vjmo65838m/dSirjEcr7F6vF6qSi797A5H6sW1d3omcvuVq372B3/Vq27v8ARM5KfqvjYRYLTbmR9twHDb4KMnvl7vRt1R7Ts+4LbZGSamHyBoq4gDecFU2WoCbWb1qEU40xW2yyOkd1taR3HLw/VYmQ60zW5VoMPiKi3VyY25rdI/CuoD6rcXHvWSzXQ4401eJxce79aKWggazsinHb3nNZFXj+p8vxggsDGY0qd7sT4ZBWvo2ZW9rLwbO7+kR91XArb0Ux1vVh9mzzHxLG/dL6hPddzREXN0EREBERB8vYHAggEEUIOIIOYI2qKnshixFXR95czntc3jmNtRiJdEEQw4juXD9AjS/qcbSP6bz9l3O1WAsOtEKjN0eA41jJwB900B4GpPCtDwW6QNDmuYTJaKtcKOFYZTQjYVrHcljmha9pa4BzXCjmuAIIOYIOBCyJRaOHdKui7LEWeRHm5i4ta7ExPYW1DHZ6pDhStaY54K96DdILLS1kM5EdooGg/wCHMQKdU+q80rqHPZXIQfToPN2Q+/L9IlnvroxbJBHLY6NkMTC6JxJZLVgNQXHqvrxp8O3B0qqxWsebf8Lvylcz0U6RnwO/Z7fr0adXyjgfKxEYUlGb2+92htrmOmGUPjq0hzXNqCCCCCMCCMCFrH5muftP5N+6k6qMuftP5D7qSVcek8u3tV7VadpvJjMCan2RifBaE96yO7NIx4u/QLbYyRl0glAYK+HeP0+S047bKWBoIY0DMYuPfsWvaouoSQTX1nZnEZFS902JpYHEVNTQHIUwy296jur6jRs13lxq1pcdrnfqVJw3WB2jXgMB45n5LeAXqqcU3k8Y2mAFBuGSrtmxtI5j6uKsgVbsP/yB3fRxTl8J9WNepRFSQK7dD0dbxefZsjvnLGPsqhZLE+VwZGxz3HJrQST3Bda6NNCJrI+SeejXSRtY1gNS0Bxc4uIwqergK5KeXSuM9r+iIuboIiICIiAiIgLStV0xvdr6jBLQUl1Gl4pkNalabKVyJC3UQQ2IOq4Ud8iN7TtHzG3YT9KTns4eKOFdu4g7wRkeKjJojGaOxGQd9A7cfkeGSrWOY9OTfMWU/wCbJ+Vn6LoFyOrZoDvgi/22qhdOQ/drP/Ff+Qforxo06tjsx/yIv9tqDQ0r0LhtranzczRRkzRiNwcPXbwzGw7+dWa97bc8hhkaHRuqWscT5F/vwv8AVNc2+IBxXZlpXrdEdpiMUzQ5rt4xacg5p2OFc0H5jhtpie4FpJOFMqbcar5mtkj8zqj2WZ97lsCEyTPDnHDbUk0bRoAryCk4LK1nZHft8UktTciJst1OOzUG89o92fipKC7mN2ax3ux8Bktpe0VTjE7aidIewP72tW1dHohzP1K1dIey3v8Aq1bd0jzTeZ/MU+t+NtF7RKKkirl2NraP79hXm49FbTazSGMkbXnqxjm84dwqeC6bcvQ1YYmxOkYZJWMAe7XeGSO2uLAe6m4CqjlV8Y5VdVxz2l2rBG6Q7aDAfE44N7yuh3D0O5Otcn/1xfR0h+w710my2NkTQyNjWNGTWgADuCzLLybOMaN13JDZm6sEbYxt1RificcXd5W8iKVCIiAiIgIiICIiAiIgLxzQQQRUHAg5EL1EHPek7QOe2QMbZnNPk3l3k3mjsRq9WQ4UA2HxyCl9GGFtjs7Tm2JjTwLRqkeIKtajrVYCKujGZJczAVJxJacg4nGhwJ3EkrYxgRuY5j6r4jkBFRy3EEZgg4g8CvpuY5hUPzJZx+8S83fnCk6LQibS1Tj3n/KRSAC3j0jl28Xq9ovQ1UlDaQ9lvP8A5NW7dQ803v8AzFX7Rfoofa3B9sY6ODUdQVLZXONNUgbAKVxzwwK6Ho50b2OxgajDI4ZPmIeRtwFA0c6VUblXmxyy4NArVaqFsepGf8SSrW03tGbu4d66RcHRZZYKOl/eH++KRg8I9v4iVdEU21UkfMcYaAGgADAACgA4AZL6RFjRERAREQEREBERAREQEREBERAREQEREGlbbu1usw6r9+xwGx42jjmNm0HQjk62q4arxQlp3VzB9ZvEd9Dgpxa9rsTZBR2BGLXDBzTvB+2R2ghbKx+XZGUttpG6SUf1St2KFziGtBc44AAVJ5ALpVl6EP3qSWW1F8b3F1AwCQlztY6zq6ox2gdwV/uXRmz2UUgia07XZvPN5xWy5GXjtcsuDoptM1HT0gZuIrIfwbO89y6RcGg9lslDHHrSD/Ef1n92xvcAp9FlutkwREWNEREBERAREQEREBERAREQEREBERAREQEREBERAREQEREBERAREQEREBERAREQEREBERAREQf/2Q=="/>
          <p:cNvSpPr>
            <a:spLocks noChangeAspect="1" noChangeArrowheads="1"/>
          </p:cNvSpPr>
          <p:nvPr/>
        </p:nvSpPr>
        <p:spPr bwMode="auto">
          <a:xfrm>
            <a:off x="60" y="-1036638"/>
            <a:ext cx="2143125" cy="2143126"/>
          </a:xfrm>
          <a:prstGeom prst="rect">
            <a:avLst/>
          </a:prstGeom>
          <a:noFill/>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000000"/>
              </a:solidFill>
              <a:latin typeface="Arial"/>
              <a:ea typeface="MS PGothic" pitchFamily="34" charset="-128"/>
              <a:cs typeface="Arial" charset="0"/>
            </a:endParaRPr>
          </a:p>
        </p:txBody>
      </p:sp>
      <p:grpSp>
        <p:nvGrpSpPr>
          <p:cNvPr id="3" name="Group 67"/>
          <p:cNvGrpSpPr/>
          <p:nvPr/>
        </p:nvGrpSpPr>
        <p:grpSpPr>
          <a:xfrm>
            <a:off x="-221083" y="1685973"/>
            <a:ext cx="1909362" cy="2028778"/>
            <a:chOff x="-221083" y="1685972"/>
            <a:chExt cx="1909362" cy="2028778"/>
          </a:xfrm>
        </p:grpSpPr>
        <p:pic>
          <p:nvPicPr>
            <p:cNvPr id="117" name="Picture 2" descr="http://ksj.mit.edu/sites/default/files/images/tracker/2009/lightbulb.png"/>
            <p:cNvPicPr preferRelativeResize="0">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1083" y="2230907"/>
              <a:ext cx="828000" cy="828000"/>
            </a:xfrm>
            <a:prstGeom prst="rect">
              <a:avLst/>
            </a:prstGeom>
            <a:noFill/>
            <a:effectLst>
              <a:outerShdw blurRad="50800" dist="38100" dir="2700000" algn="tl" rotWithShape="0">
                <a:prstClr val="black">
                  <a:alpha val="40000"/>
                </a:prstClr>
              </a:outerShdw>
            </a:effectLst>
          </p:spPr>
        </p:pic>
        <p:sp>
          <p:nvSpPr>
            <p:cNvPr id="150" name="Rectangle 149"/>
            <p:cNvSpPr/>
            <p:nvPr/>
          </p:nvSpPr>
          <p:spPr>
            <a:xfrm>
              <a:off x="-54385" y="2471990"/>
              <a:ext cx="551753" cy="276999"/>
            </a:xfrm>
            <a:prstGeom prst="rect">
              <a:avLst/>
            </a:prstGeom>
          </p:spPr>
          <p:txBody>
            <a:bodyPr wrap="none">
              <a:spAutoFit/>
            </a:bodyPr>
            <a:lstStyle/>
            <a:p>
              <a:pPr algn="ctr" fontAlgn="auto">
                <a:spcBef>
                  <a:spcPts val="0"/>
                </a:spcBef>
                <a:spcAft>
                  <a:spcPts val="0"/>
                </a:spcAft>
              </a:pPr>
              <a:r>
                <a:rPr lang="en-GB" sz="1200" b="1" dirty="0" smtClean="0">
                  <a:solidFill>
                    <a:srgbClr val="000000"/>
                  </a:solidFill>
                  <a:effectLst>
                    <a:glow rad="101600">
                      <a:srgbClr val="FFFF00">
                        <a:alpha val="60000"/>
                      </a:srgbClr>
                    </a:glow>
                  </a:effectLst>
                  <a:latin typeface="Arial"/>
                  <a:ea typeface="MS PGothic" pitchFamily="34" charset="-128"/>
                  <a:cs typeface="Arial" charset="0"/>
                </a:rPr>
                <a:t>IDEA</a:t>
              </a:r>
              <a:endParaRPr lang="en-US" sz="1200" b="1" dirty="0">
                <a:solidFill>
                  <a:srgbClr val="000000"/>
                </a:solidFill>
                <a:effectLst>
                  <a:glow rad="101600">
                    <a:srgbClr val="FFFF00">
                      <a:alpha val="60000"/>
                    </a:srgbClr>
                  </a:glow>
                </a:effectLst>
                <a:latin typeface="Arial"/>
                <a:ea typeface="MS PGothic" pitchFamily="34" charset="-128"/>
                <a:cs typeface="Arial" charset="0"/>
              </a:endParaRPr>
            </a:p>
          </p:txBody>
        </p:sp>
        <p:sp>
          <p:nvSpPr>
            <p:cNvPr id="160" name="TextBox 159"/>
            <p:cNvSpPr txBox="1">
              <a:spLocks noChangeArrowheads="1"/>
            </p:cNvSpPr>
            <p:nvPr/>
          </p:nvSpPr>
          <p:spPr bwMode="auto">
            <a:xfrm>
              <a:off x="500279" y="2958750"/>
              <a:ext cx="1188000" cy="756000"/>
            </a:xfrm>
            <a:prstGeom prst="rect">
              <a:avLst/>
            </a:prstGeom>
            <a:gradFill rotWithShape="1">
              <a:gsLst>
                <a:gs pos="0">
                  <a:schemeClr val="accent1"/>
                </a:gs>
                <a:gs pos="100000">
                  <a:srgbClr val="B80000"/>
                </a:gs>
              </a:gsLst>
              <a:lin ang="5400000" scaled="1"/>
            </a:gradFill>
            <a:ln>
              <a:noFill/>
            </a:ln>
            <a:effectLst>
              <a:outerShdw blurRad="50800" dist="38100" dir="2700000" algn="tl" rotWithShape="0">
                <a:prstClr val="black">
                  <a:alpha val="40000"/>
                </a:prstClr>
              </a:outerShdw>
            </a:effectLst>
            <a:extLst/>
          </p:spPr>
          <p:txBody>
            <a:bodyPr wrap="square" lIns="0" rIns="0" anchor="ctr" anchorCtr="1">
              <a:noAutofit/>
            </a:bodyPr>
            <a:lstStyle>
              <a:defPPr>
                <a:defRPr lang="en-US"/>
              </a:defPPr>
              <a:lvl1pPr algn="ctr">
                <a:defRPr sz="1600">
                  <a:solidFill>
                    <a:schemeClr val="bg1"/>
                  </a:solidFill>
                  <a:cs typeface="Arial" charset="0"/>
                </a:defRPr>
              </a:lvl1pPr>
            </a:lstStyle>
            <a:p>
              <a:pPr fontAlgn="auto">
                <a:spcBef>
                  <a:spcPts val="0"/>
                </a:spcBef>
                <a:spcAft>
                  <a:spcPts val="0"/>
                </a:spcAft>
              </a:pPr>
              <a:r>
                <a:rPr lang="en-US" sz="1100" b="1" dirty="0" smtClean="0">
                  <a:solidFill>
                    <a:prstClr val="white"/>
                  </a:solidFill>
                  <a:latin typeface="Arial"/>
                  <a:ea typeface="MS PGothic" pitchFamily="34" charset="-128"/>
                </a:rPr>
                <a:t>CAPTURE &amp; PRIORITIZE IDEAS</a:t>
              </a:r>
              <a:endParaRPr lang="en-US" sz="1100" b="1" dirty="0">
                <a:solidFill>
                  <a:prstClr val="white"/>
                </a:solidFill>
                <a:latin typeface="Arial"/>
                <a:ea typeface="MS PGothic" pitchFamily="34" charset="-128"/>
              </a:endParaRPr>
            </a:p>
          </p:txBody>
        </p:sp>
        <p:pic>
          <p:nvPicPr>
            <p:cNvPr id="1033" name="Picture 9"/>
            <p:cNvPicPr preferRelativeResize="0">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2179" y="1685972"/>
              <a:ext cx="1188000" cy="75600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cxnSp>
          <p:nvCxnSpPr>
            <p:cNvPr id="316" name="Straight Connector 315"/>
            <p:cNvCxnSpPr/>
            <p:nvPr/>
          </p:nvCxnSpPr>
          <p:spPr bwMode="auto">
            <a:xfrm>
              <a:off x="1056179" y="2472776"/>
              <a:ext cx="1096" cy="441876"/>
            </a:xfrm>
            <a:prstGeom prst="line">
              <a:avLst/>
            </a:prstGeom>
            <a:solidFill>
              <a:schemeClr val="accent1"/>
            </a:solidFill>
            <a:ln w="19050" cap="flat" cmpd="sng" algn="ctr">
              <a:solidFill>
                <a:schemeClr val="accent1">
                  <a:lumMod val="75000"/>
                </a:schemeClr>
              </a:solidFill>
              <a:prstDash val="solid"/>
              <a:round/>
              <a:headEnd type="none" w="med" len="med"/>
              <a:tailEnd type="none" w="med" len="med"/>
            </a:ln>
            <a:effectLst/>
          </p:spPr>
        </p:cxnSp>
      </p:grpSp>
      <p:sp>
        <p:nvSpPr>
          <p:cNvPr id="266" name="TextBox 265"/>
          <p:cNvSpPr txBox="1">
            <a:spLocks noChangeArrowheads="1"/>
          </p:cNvSpPr>
          <p:nvPr/>
        </p:nvSpPr>
        <p:spPr bwMode="auto">
          <a:xfrm>
            <a:off x="7265148" y="2480625"/>
            <a:ext cx="1542323" cy="46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a:extLst/>
        </p:spPr>
        <p:txBody>
          <a:bodyPr wrap="none" lIns="0" rIns="0" anchor="ctr" anchorCtr="1">
            <a:noAutofit/>
          </a:bodyPr>
          <a:lstStyle>
            <a:defPPr>
              <a:defRPr lang="en-US"/>
            </a:defPPr>
            <a:lvl1pPr algn="ctr">
              <a:defRPr sz="1600">
                <a:solidFill>
                  <a:schemeClr val="bg1"/>
                </a:solidFill>
                <a:cs typeface="Arial" charset="0"/>
              </a:defRPr>
            </a:lvl1pPr>
          </a:lstStyle>
          <a:p>
            <a:pPr fontAlgn="auto">
              <a:spcBef>
                <a:spcPts val="0"/>
              </a:spcBef>
              <a:spcAft>
                <a:spcPts val="0"/>
              </a:spcAft>
            </a:pPr>
            <a:r>
              <a:rPr lang="en-GB" sz="1200" b="1" dirty="0" smtClean="0">
                <a:solidFill>
                  <a:prstClr val="white"/>
                </a:solidFill>
                <a:latin typeface="Arial"/>
                <a:ea typeface="MS PGothic" pitchFamily="34" charset="-128"/>
              </a:rPr>
              <a:t>IN-MARKET </a:t>
            </a:r>
          </a:p>
          <a:p>
            <a:pPr fontAlgn="auto">
              <a:spcBef>
                <a:spcPts val="0"/>
              </a:spcBef>
              <a:spcAft>
                <a:spcPts val="0"/>
              </a:spcAft>
            </a:pPr>
            <a:r>
              <a:rPr lang="en-GB" sz="1200" b="1" dirty="0" smtClean="0">
                <a:solidFill>
                  <a:prstClr val="white"/>
                </a:solidFill>
                <a:latin typeface="Arial"/>
                <a:ea typeface="MS PGothic" pitchFamily="34" charset="-128"/>
              </a:rPr>
              <a:t>PRODUCTS</a:t>
            </a:r>
            <a:endParaRPr lang="en-US" sz="1200" b="1" dirty="0" smtClean="0">
              <a:solidFill>
                <a:prstClr val="white"/>
              </a:solidFill>
              <a:latin typeface="Arial"/>
              <a:ea typeface="MS PGothic" pitchFamily="34" charset="-128"/>
            </a:endParaRPr>
          </a:p>
        </p:txBody>
      </p:sp>
      <p:sp>
        <p:nvSpPr>
          <p:cNvPr id="149" name="Diamond 148"/>
          <p:cNvSpPr>
            <a:spLocks noChangeAspect="1"/>
          </p:cNvSpPr>
          <p:nvPr/>
        </p:nvSpPr>
        <p:spPr bwMode="auto">
          <a:xfrm>
            <a:off x="8632825" y="2426625"/>
            <a:ext cx="576000" cy="576000"/>
          </a:xfrm>
          <a:prstGeom prst="diamond">
            <a:avLst/>
          </a:prstGeom>
          <a:solidFill>
            <a:schemeClr val="bg2">
              <a:lumMod val="50000"/>
            </a:schemeClr>
          </a:solidFill>
          <a:ln w="9525" cap="flat" cmpd="sng" algn="ctr">
            <a:solidFill>
              <a:schemeClr val="bg2">
                <a:lumMod val="50000"/>
              </a:schemeClr>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1" compatLnSpc="1">
            <a:prstTxWarp prst="textNoShape">
              <a:avLst/>
            </a:prstTxWarp>
          </a:bodyPr>
          <a:lstStyle/>
          <a:p>
            <a:pPr algn="ctr" eaLnBrk="0" hangingPunct="0">
              <a:defRPr/>
            </a:pPr>
            <a:r>
              <a:rPr lang="en-US" sz="900" b="1" kern="0" dirty="0" smtClean="0">
                <a:solidFill>
                  <a:srgbClr val="FFFFFF"/>
                </a:solidFill>
                <a:latin typeface="Arial"/>
                <a:ea typeface="MS PGothic" pitchFamily="34" charset="-128"/>
                <a:cs typeface="Arial" charset="0"/>
              </a:rPr>
              <a:t>End of Life</a:t>
            </a:r>
            <a:endParaRPr lang="en-US" sz="900" b="1" kern="0" dirty="0">
              <a:solidFill>
                <a:srgbClr val="FFFFFF"/>
              </a:solidFill>
              <a:latin typeface="Arial"/>
              <a:ea typeface="MS PGothic" pitchFamily="34" charset="-128"/>
              <a:cs typeface="Arial" charset="0"/>
            </a:endParaRPr>
          </a:p>
        </p:txBody>
      </p:sp>
      <p:grpSp>
        <p:nvGrpSpPr>
          <p:cNvPr id="4" name="Group 76"/>
          <p:cNvGrpSpPr/>
          <p:nvPr/>
        </p:nvGrpSpPr>
        <p:grpSpPr>
          <a:xfrm>
            <a:off x="1482113" y="1685979"/>
            <a:ext cx="1461147" cy="2017666"/>
            <a:chOff x="1482101" y="1685978"/>
            <a:chExt cx="1461147" cy="2017666"/>
          </a:xfrm>
        </p:grpSpPr>
        <p:grpSp>
          <p:nvGrpSpPr>
            <p:cNvPr id="5" name="Group 68"/>
            <p:cNvGrpSpPr/>
            <p:nvPr/>
          </p:nvGrpSpPr>
          <p:grpSpPr>
            <a:xfrm>
              <a:off x="1482101" y="1685978"/>
              <a:ext cx="1461147" cy="2017666"/>
              <a:chOff x="1482101" y="1685978"/>
              <a:chExt cx="1461147" cy="2017666"/>
            </a:xfrm>
          </p:grpSpPr>
          <p:pic>
            <p:nvPicPr>
              <p:cNvPr id="137"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95495" y="1685978"/>
                <a:ext cx="1247753" cy="787949"/>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grpSp>
            <p:nvGrpSpPr>
              <p:cNvPr id="6" name="Group 143"/>
              <p:cNvGrpSpPr/>
              <p:nvPr/>
            </p:nvGrpSpPr>
            <p:grpSpPr>
              <a:xfrm>
                <a:off x="1482101" y="2473927"/>
                <a:ext cx="1453213" cy="1229717"/>
                <a:chOff x="1805909" y="2550106"/>
                <a:chExt cx="1453213" cy="1229717"/>
              </a:xfrm>
            </p:grpSpPr>
            <p:sp>
              <p:nvSpPr>
                <p:cNvPr id="126" name="TextBox 125"/>
                <p:cNvSpPr txBox="1">
                  <a:spLocks noChangeArrowheads="1"/>
                </p:cNvSpPr>
                <p:nvPr/>
              </p:nvSpPr>
              <p:spPr bwMode="auto">
                <a:xfrm>
                  <a:off x="2071122" y="3023823"/>
                  <a:ext cx="1188000" cy="756000"/>
                </a:xfrm>
                <a:prstGeom prst="rect">
                  <a:avLst/>
                </a:prstGeom>
                <a:gradFill rotWithShape="1">
                  <a:gsLst>
                    <a:gs pos="0">
                      <a:schemeClr val="accent1"/>
                    </a:gs>
                    <a:gs pos="100000">
                      <a:srgbClr val="B80000"/>
                    </a:gs>
                  </a:gsLst>
                  <a:lin ang="5400000" scaled="1"/>
                </a:gradFill>
                <a:ln>
                  <a:noFill/>
                </a:ln>
                <a:effectLst>
                  <a:outerShdw blurRad="50800" dist="38100" dir="2700000" algn="tl" rotWithShape="0">
                    <a:prstClr val="black">
                      <a:alpha val="40000"/>
                    </a:prstClr>
                  </a:outerShdw>
                </a:effectLst>
                <a:extLst/>
              </p:spPr>
              <p:txBody>
                <a:bodyPr wrap="none" lIns="0" tIns="0" rIns="36000" bIns="0" anchor="ctr" anchorCtr="0">
                  <a:noAutofit/>
                </a:bodyPr>
                <a:lstStyle>
                  <a:defPPr>
                    <a:defRPr lang="en-US"/>
                  </a:defPPr>
                  <a:lvl1pPr algn="ctr">
                    <a:defRPr sz="1600">
                      <a:solidFill>
                        <a:schemeClr val="bg1"/>
                      </a:solidFill>
                      <a:cs typeface="Arial" charset="0"/>
                    </a:defRPr>
                  </a:lvl1pPr>
                </a:lstStyle>
                <a:p>
                  <a:pPr fontAlgn="auto">
                    <a:spcBef>
                      <a:spcPts val="0"/>
                    </a:spcBef>
                    <a:spcAft>
                      <a:spcPts val="0"/>
                    </a:spcAft>
                  </a:pPr>
                  <a:r>
                    <a:rPr lang="en-US" sz="1100" b="1" dirty="0" smtClean="0">
                      <a:solidFill>
                        <a:prstClr val="white"/>
                      </a:solidFill>
                      <a:latin typeface="Arial"/>
                      <a:ea typeface="MS PGothic" pitchFamily="34" charset="-128"/>
                    </a:rPr>
                    <a:t>INITIATE</a:t>
                  </a:r>
                </a:p>
                <a:p>
                  <a:pPr fontAlgn="auto">
                    <a:spcBef>
                      <a:spcPts val="0"/>
                    </a:spcBef>
                    <a:spcAft>
                      <a:spcPts val="0"/>
                    </a:spcAft>
                  </a:pPr>
                  <a:r>
                    <a:rPr lang="en-US" sz="1100" b="1" dirty="0" smtClean="0">
                      <a:solidFill>
                        <a:prstClr val="white"/>
                      </a:solidFill>
                      <a:latin typeface="Arial"/>
                      <a:ea typeface="MS PGothic" pitchFamily="34" charset="-128"/>
                    </a:rPr>
                    <a:t>PRODUCT </a:t>
                  </a:r>
                </a:p>
                <a:p>
                  <a:pPr fontAlgn="auto">
                    <a:spcBef>
                      <a:spcPts val="0"/>
                    </a:spcBef>
                    <a:spcAft>
                      <a:spcPts val="0"/>
                    </a:spcAft>
                  </a:pPr>
                  <a:r>
                    <a:rPr lang="en-US" sz="1100" b="1" dirty="0" smtClean="0">
                      <a:solidFill>
                        <a:prstClr val="white"/>
                      </a:solidFill>
                      <a:latin typeface="Arial"/>
                      <a:ea typeface="MS PGothic" pitchFamily="34" charset="-128"/>
                    </a:rPr>
                    <a:t>PROPOSALS</a:t>
                  </a:r>
                  <a:endParaRPr lang="en-US" sz="1100" b="1" dirty="0">
                    <a:solidFill>
                      <a:prstClr val="white"/>
                    </a:solidFill>
                    <a:latin typeface="Arial"/>
                    <a:ea typeface="MS PGothic" pitchFamily="34" charset="-128"/>
                  </a:endParaRPr>
                </a:p>
              </p:txBody>
            </p:sp>
            <p:sp>
              <p:nvSpPr>
                <p:cNvPr id="127" name="Diamond 126"/>
                <p:cNvSpPr>
                  <a:spLocks noChangeAspect="1"/>
                </p:cNvSpPr>
                <p:nvPr/>
              </p:nvSpPr>
              <p:spPr bwMode="auto">
                <a:xfrm>
                  <a:off x="1805909" y="2609517"/>
                  <a:ext cx="360000" cy="360000"/>
                </a:xfrm>
                <a:prstGeom prst="diamond">
                  <a:avLst/>
                </a:prstGeom>
                <a:solidFill>
                  <a:schemeClr val="bg2">
                    <a:lumMod val="50000"/>
                  </a:schemeClr>
                </a:solidFill>
                <a:ln w="9525" cap="flat" cmpd="sng" algn="ctr">
                  <a:solidFill>
                    <a:schemeClr val="bg2">
                      <a:lumMod val="50000"/>
                    </a:schemeClr>
                  </a:solidFill>
                  <a:prstDash val="solid"/>
                  <a:headEnd type="none" w="med" len="med"/>
                  <a:tailEnd type="none" w="med" len="med"/>
                </a:ln>
                <a:effectLst>
                  <a:outerShdw blurRad="50800" dist="38100" dir="2700000" algn="tl" rotWithShape="0">
                    <a:prstClr val="black">
                      <a:alpha val="40000"/>
                    </a:prstClr>
                  </a:outerShdw>
                </a:effectLst>
              </p:spPr>
              <p:txBody>
                <a:bodyPr vert="horz" wrap="none" lIns="0" tIns="0" rIns="0" bIns="0" numCol="1" rtlCol="0" anchor="ctr" anchorCtr="1" compatLnSpc="1">
                  <a:prstTxWarp prst="textNoShape">
                    <a:avLst/>
                  </a:prstTxWarp>
                </a:bodyPr>
                <a:lstStyle/>
                <a:p>
                  <a:pPr algn="ctr" eaLnBrk="0" hangingPunct="0">
                    <a:lnSpc>
                      <a:spcPts val="800"/>
                    </a:lnSpc>
                    <a:defRPr/>
                  </a:pPr>
                  <a:r>
                    <a:rPr lang="en-US" sz="700" b="1" kern="0" dirty="0" smtClean="0">
                      <a:solidFill>
                        <a:srgbClr val="FFFFFF"/>
                      </a:solidFill>
                      <a:latin typeface="Arial"/>
                      <a:ea typeface="MS PGothic" pitchFamily="34" charset="-128"/>
                      <a:cs typeface="Arial" charset="0"/>
                    </a:rPr>
                    <a:t>Idea</a:t>
                  </a:r>
                </a:p>
                <a:p>
                  <a:pPr algn="ctr" eaLnBrk="0" hangingPunct="0">
                    <a:lnSpc>
                      <a:spcPts val="800"/>
                    </a:lnSpc>
                    <a:defRPr/>
                  </a:pPr>
                  <a:r>
                    <a:rPr lang="en-US" sz="700" b="1" kern="0" dirty="0" smtClean="0">
                      <a:solidFill>
                        <a:srgbClr val="FFFFFF"/>
                      </a:solidFill>
                      <a:latin typeface="Arial"/>
                      <a:ea typeface="MS PGothic" pitchFamily="34" charset="-128"/>
                      <a:cs typeface="Arial" charset="0"/>
                    </a:rPr>
                    <a:t>Screen</a:t>
                  </a:r>
                  <a:endParaRPr lang="en-US" sz="700" b="1" kern="0" dirty="0">
                    <a:solidFill>
                      <a:srgbClr val="FFFFFF"/>
                    </a:solidFill>
                    <a:latin typeface="Arial"/>
                    <a:ea typeface="MS PGothic" pitchFamily="34" charset="-128"/>
                    <a:cs typeface="Arial" charset="0"/>
                  </a:endParaRPr>
                </a:p>
              </p:txBody>
            </p:sp>
            <p:cxnSp>
              <p:nvCxnSpPr>
                <p:cNvPr id="129" name="Straight Connector 128"/>
                <p:cNvCxnSpPr>
                  <a:stCxn id="137" idx="2"/>
                  <a:endCxn id="126" idx="0"/>
                </p:cNvCxnSpPr>
                <p:nvPr/>
              </p:nvCxnSpPr>
              <p:spPr bwMode="auto">
                <a:xfrm>
                  <a:off x="2643193" y="2550106"/>
                  <a:ext cx="21929" cy="473717"/>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sp>
            <p:nvSpPr>
              <p:cNvPr id="135" name="Freeform 321"/>
              <p:cNvSpPr>
                <a:spLocks/>
              </p:cNvSpPr>
              <p:nvPr/>
            </p:nvSpPr>
            <p:spPr bwMode="auto">
              <a:xfrm flipH="1">
                <a:off x="1513072" y="2137372"/>
                <a:ext cx="382588" cy="185814"/>
              </a:xfrm>
              <a:custGeom>
                <a:avLst/>
                <a:gdLst>
                  <a:gd name="T0" fmla="*/ 149092449 w 939"/>
                  <a:gd name="T1" fmla="*/ 149689176 h 434"/>
                  <a:gd name="T2" fmla="*/ 149092449 w 939"/>
                  <a:gd name="T3" fmla="*/ 149689176 h 434"/>
                  <a:gd name="T4" fmla="*/ 0 w 939"/>
                  <a:gd name="T5" fmla="*/ 149689176 h 434"/>
                  <a:gd name="T6" fmla="*/ 149092449 w 939"/>
                  <a:gd name="T7" fmla="*/ 149689176 h 434"/>
                  <a:gd name="T8" fmla="*/ 149092449 w 939"/>
                  <a:gd name="T9" fmla="*/ 0 h 434"/>
                  <a:gd name="T10" fmla="*/ 149092449 w 939"/>
                  <a:gd name="T11" fmla="*/ 0 h 434"/>
                  <a:gd name="T12" fmla="*/ 149092449 w 939"/>
                  <a:gd name="T13" fmla="*/ 149689176 h 434"/>
                  <a:gd name="T14" fmla="*/ 0 60000 65536"/>
                  <a:gd name="T15" fmla="*/ 0 60000 65536"/>
                  <a:gd name="T16" fmla="*/ 0 60000 65536"/>
                  <a:gd name="T17" fmla="*/ 0 60000 65536"/>
                  <a:gd name="T18" fmla="*/ 0 60000 65536"/>
                  <a:gd name="T19" fmla="*/ 0 60000 65536"/>
                  <a:gd name="T20" fmla="*/ 0 60000 65536"/>
                  <a:gd name="T21" fmla="*/ 0 w 939"/>
                  <a:gd name="T22" fmla="*/ 0 h 434"/>
                  <a:gd name="T23" fmla="*/ 939 w 939"/>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9" h="434">
                    <a:moveTo>
                      <a:pt x="453" y="354"/>
                    </a:moveTo>
                    <a:cubicBezTo>
                      <a:pt x="287" y="354"/>
                      <a:pt x="145" y="256"/>
                      <a:pt x="80" y="114"/>
                    </a:cubicBezTo>
                    <a:cubicBezTo>
                      <a:pt x="0" y="130"/>
                      <a:pt x="0" y="130"/>
                      <a:pt x="0" y="130"/>
                    </a:cubicBezTo>
                    <a:cubicBezTo>
                      <a:pt x="73" y="309"/>
                      <a:pt x="248" y="434"/>
                      <a:pt x="453" y="434"/>
                    </a:cubicBezTo>
                    <a:cubicBezTo>
                      <a:pt x="705" y="434"/>
                      <a:pt x="912" y="244"/>
                      <a:pt x="939" y="0"/>
                    </a:cubicBezTo>
                    <a:cubicBezTo>
                      <a:pt x="859" y="0"/>
                      <a:pt x="859" y="0"/>
                      <a:pt x="859" y="0"/>
                    </a:cubicBezTo>
                    <a:cubicBezTo>
                      <a:pt x="832" y="200"/>
                      <a:pt x="661" y="354"/>
                      <a:pt x="453" y="354"/>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133" name="Freeform 324"/>
              <p:cNvSpPr>
                <a:spLocks/>
              </p:cNvSpPr>
              <p:nvPr/>
            </p:nvSpPr>
            <p:spPr bwMode="auto">
              <a:xfrm flipH="1">
                <a:off x="1528176" y="1873600"/>
                <a:ext cx="385717" cy="185180"/>
              </a:xfrm>
              <a:custGeom>
                <a:avLst/>
                <a:gdLst>
                  <a:gd name="T0" fmla="*/ 14586912 w 946"/>
                  <a:gd name="T1" fmla="*/ 2422084 h 433"/>
                  <a:gd name="T2" fmla="*/ 26263516 w 946"/>
                  <a:gd name="T3" fmla="*/ 10792513 h 433"/>
                  <a:gd name="T4" fmla="*/ 28458406 w 946"/>
                  <a:gd name="T5" fmla="*/ 9770293 h 433"/>
                  <a:gd name="T6" fmla="*/ 14586912 w 946"/>
                  <a:gd name="T7" fmla="*/ 0 h 433"/>
                  <a:gd name="T8" fmla="*/ 0 w 946"/>
                  <a:gd name="T9" fmla="*/ 13095118 h 433"/>
                  <a:gd name="T10" fmla="*/ 2405475 w 946"/>
                  <a:gd name="T11" fmla="*/ 13095118 h 433"/>
                  <a:gd name="T12" fmla="*/ 14586912 w 946"/>
                  <a:gd name="T13" fmla="*/ 2422084 h 433"/>
                  <a:gd name="T14" fmla="*/ 0 60000 65536"/>
                  <a:gd name="T15" fmla="*/ 0 60000 65536"/>
                  <a:gd name="T16" fmla="*/ 0 60000 65536"/>
                  <a:gd name="T17" fmla="*/ 0 60000 65536"/>
                  <a:gd name="T18" fmla="*/ 0 60000 65536"/>
                  <a:gd name="T19" fmla="*/ 0 60000 65536"/>
                  <a:gd name="T20" fmla="*/ 0 60000 65536"/>
                  <a:gd name="T21" fmla="*/ 0 w 946"/>
                  <a:gd name="T22" fmla="*/ 0 h 433"/>
                  <a:gd name="T23" fmla="*/ 946 w 946"/>
                  <a:gd name="T24" fmla="*/ 433 h 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6" h="433">
                    <a:moveTo>
                      <a:pt x="485" y="80"/>
                    </a:moveTo>
                    <a:cubicBezTo>
                      <a:pt x="665" y="80"/>
                      <a:pt x="818" y="196"/>
                      <a:pt x="873" y="357"/>
                    </a:cubicBezTo>
                    <a:cubicBezTo>
                      <a:pt x="946" y="323"/>
                      <a:pt x="946" y="323"/>
                      <a:pt x="946" y="323"/>
                    </a:cubicBezTo>
                    <a:cubicBezTo>
                      <a:pt x="878" y="134"/>
                      <a:pt x="697" y="0"/>
                      <a:pt x="485" y="0"/>
                    </a:cubicBezTo>
                    <a:cubicBezTo>
                      <a:pt x="234" y="0"/>
                      <a:pt x="27" y="189"/>
                      <a:pt x="0" y="433"/>
                    </a:cubicBezTo>
                    <a:cubicBezTo>
                      <a:pt x="80" y="433"/>
                      <a:pt x="80" y="433"/>
                      <a:pt x="80" y="433"/>
                    </a:cubicBezTo>
                    <a:cubicBezTo>
                      <a:pt x="107" y="233"/>
                      <a:pt x="278" y="80"/>
                      <a:pt x="485" y="80"/>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sp>
          <p:nvSpPr>
            <p:cNvPr id="136" name="Freeform 322"/>
            <p:cNvSpPr>
              <a:spLocks/>
            </p:cNvSpPr>
            <p:nvPr/>
          </p:nvSpPr>
          <p:spPr bwMode="auto">
            <a:xfrm flipH="1">
              <a:off x="1838523" y="2114874"/>
              <a:ext cx="79375" cy="93324"/>
            </a:xfrm>
            <a:custGeom>
              <a:avLst/>
              <a:gdLst>
                <a:gd name="T0" fmla="*/ 0 w 458"/>
                <a:gd name="T1" fmla="*/ 4729767 h 517"/>
                <a:gd name="T2" fmla="*/ 4880541 w 458"/>
                <a:gd name="T3" fmla="*/ 0 h 517"/>
                <a:gd name="T4" fmla="*/ 4880541 w 458"/>
                <a:gd name="T5" fmla="*/ 4729767 h 517"/>
                <a:gd name="T6" fmla="*/ 0 w 458"/>
                <a:gd name="T7" fmla="*/ 4729767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0" y="517"/>
                  </a:moveTo>
                  <a:lnTo>
                    <a:pt x="113" y="0"/>
                  </a:lnTo>
                  <a:lnTo>
                    <a:pt x="458" y="399"/>
                  </a:lnTo>
                  <a:lnTo>
                    <a:pt x="0" y="517"/>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134" name="Freeform 325"/>
            <p:cNvSpPr>
              <a:spLocks/>
            </p:cNvSpPr>
            <p:nvPr/>
          </p:nvSpPr>
          <p:spPr bwMode="auto">
            <a:xfrm flipH="1">
              <a:off x="1509880" y="1989993"/>
              <a:ext cx="79077" cy="93586"/>
            </a:xfrm>
            <a:custGeom>
              <a:avLst/>
              <a:gdLst>
                <a:gd name="T0" fmla="*/ 458 w 458"/>
                <a:gd name="T1" fmla="*/ 0 h 517"/>
                <a:gd name="T2" fmla="*/ 345 w 458"/>
                <a:gd name="T3" fmla="*/ 517 h 517"/>
                <a:gd name="T4" fmla="*/ 0 w 458"/>
                <a:gd name="T5" fmla="*/ 118 h 517"/>
                <a:gd name="T6" fmla="*/ 458 w 458"/>
                <a:gd name="T7" fmla="*/ 0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458" y="0"/>
                  </a:moveTo>
                  <a:lnTo>
                    <a:pt x="345" y="517"/>
                  </a:lnTo>
                  <a:lnTo>
                    <a:pt x="0" y="118"/>
                  </a:lnTo>
                  <a:lnTo>
                    <a:pt x="458" y="0"/>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grpSp>
        <p:nvGrpSpPr>
          <p:cNvPr id="7" name="Group 77"/>
          <p:cNvGrpSpPr/>
          <p:nvPr/>
        </p:nvGrpSpPr>
        <p:grpSpPr>
          <a:xfrm>
            <a:off x="2719580" y="1685973"/>
            <a:ext cx="1463477" cy="2028778"/>
            <a:chOff x="2719570" y="1685972"/>
            <a:chExt cx="1463477" cy="2028778"/>
          </a:xfrm>
        </p:grpSpPr>
        <p:sp>
          <p:nvSpPr>
            <p:cNvPr id="366" name="Freeform 325"/>
            <p:cNvSpPr>
              <a:spLocks/>
            </p:cNvSpPr>
            <p:nvPr/>
          </p:nvSpPr>
          <p:spPr bwMode="auto">
            <a:xfrm flipH="1">
              <a:off x="2719570" y="1989993"/>
              <a:ext cx="79077" cy="93586"/>
            </a:xfrm>
            <a:custGeom>
              <a:avLst/>
              <a:gdLst>
                <a:gd name="T0" fmla="*/ 458 w 458"/>
                <a:gd name="T1" fmla="*/ 0 h 517"/>
                <a:gd name="T2" fmla="*/ 345 w 458"/>
                <a:gd name="T3" fmla="*/ 517 h 517"/>
                <a:gd name="T4" fmla="*/ 0 w 458"/>
                <a:gd name="T5" fmla="*/ 118 h 517"/>
                <a:gd name="T6" fmla="*/ 458 w 458"/>
                <a:gd name="T7" fmla="*/ 0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458" y="0"/>
                  </a:moveTo>
                  <a:lnTo>
                    <a:pt x="345" y="517"/>
                  </a:lnTo>
                  <a:lnTo>
                    <a:pt x="0" y="118"/>
                  </a:lnTo>
                  <a:lnTo>
                    <a:pt x="458" y="0"/>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nvGrpSpPr>
            <p:cNvPr id="8" name="Group 69"/>
            <p:cNvGrpSpPr/>
            <p:nvPr/>
          </p:nvGrpSpPr>
          <p:grpSpPr>
            <a:xfrm>
              <a:off x="2722739" y="1685972"/>
              <a:ext cx="1460308" cy="2028778"/>
              <a:chOff x="2722739" y="1685972"/>
              <a:chExt cx="1460308" cy="2028778"/>
            </a:xfrm>
          </p:grpSpPr>
          <p:sp>
            <p:nvSpPr>
              <p:cNvPr id="161" name="TextBox 160"/>
              <p:cNvSpPr txBox="1">
                <a:spLocks noChangeArrowheads="1"/>
              </p:cNvSpPr>
              <p:nvPr/>
            </p:nvSpPr>
            <p:spPr bwMode="auto">
              <a:xfrm>
                <a:off x="2995047" y="2958750"/>
                <a:ext cx="1188000" cy="756000"/>
              </a:xfrm>
              <a:prstGeom prst="rect">
                <a:avLst/>
              </a:prstGeom>
              <a:gradFill rotWithShape="1">
                <a:gsLst>
                  <a:gs pos="0">
                    <a:schemeClr val="accent1"/>
                  </a:gs>
                  <a:gs pos="100000">
                    <a:srgbClr val="B80000"/>
                  </a:gs>
                </a:gsLst>
                <a:lin ang="5400000" scaled="1"/>
              </a:gradFill>
              <a:ln>
                <a:noFill/>
              </a:ln>
              <a:effectLst>
                <a:outerShdw blurRad="50800" dist="38100" dir="2700000" algn="tl" rotWithShape="0">
                  <a:prstClr val="black">
                    <a:alpha val="40000"/>
                  </a:prstClr>
                </a:outerShdw>
              </a:effectLst>
              <a:extLst/>
            </p:spPr>
            <p:txBody>
              <a:bodyPr wrap="none" lIns="0" tIns="0" rIns="36000" bIns="0" anchor="ctr" anchorCtr="0">
                <a:noAutofit/>
              </a:bodyPr>
              <a:lstStyle>
                <a:defPPr>
                  <a:defRPr lang="en-US"/>
                </a:defPPr>
                <a:lvl1pPr algn="ctr">
                  <a:defRPr sz="1600">
                    <a:solidFill>
                      <a:schemeClr val="bg1"/>
                    </a:solidFill>
                    <a:cs typeface="Arial" charset="0"/>
                  </a:defRPr>
                </a:lvl1pPr>
              </a:lstStyle>
              <a:p>
                <a:pPr fontAlgn="auto">
                  <a:spcBef>
                    <a:spcPts val="0"/>
                  </a:spcBef>
                  <a:spcAft>
                    <a:spcPts val="0"/>
                  </a:spcAft>
                </a:pPr>
                <a:r>
                  <a:rPr lang="en-US" sz="1100" b="1" dirty="0" smtClean="0">
                    <a:solidFill>
                      <a:prstClr val="white"/>
                    </a:solidFill>
                    <a:latin typeface="Arial"/>
                    <a:ea typeface="MS PGothic" pitchFamily="34" charset="-128"/>
                  </a:rPr>
                  <a:t>DEFINE </a:t>
                </a:r>
              </a:p>
              <a:p>
                <a:pPr fontAlgn="auto">
                  <a:spcBef>
                    <a:spcPts val="0"/>
                  </a:spcBef>
                  <a:spcAft>
                    <a:spcPts val="0"/>
                  </a:spcAft>
                </a:pPr>
                <a:r>
                  <a:rPr lang="en-US" sz="1100" b="1" dirty="0" smtClean="0">
                    <a:solidFill>
                      <a:prstClr val="white"/>
                    </a:solidFill>
                    <a:latin typeface="Arial"/>
                    <a:ea typeface="MS PGothic" pitchFamily="34" charset="-128"/>
                  </a:rPr>
                  <a:t>REQUIREMENTS</a:t>
                </a:r>
                <a:endParaRPr lang="en-US" sz="1100" b="1" dirty="0">
                  <a:solidFill>
                    <a:prstClr val="white"/>
                  </a:solidFill>
                  <a:latin typeface="Arial"/>
                  <a:ea typeface="MS PGothic" pitchFamily="34" charset="-128"/>
                </a:endParaRPr>
              </a:p>
            </p:txBody>
          </p:sp>
          <p:pic>
            <p:nvPicPr>
              <p:cNvPr id="357" name="Picture 2"/>
              <p:cNvPicPr preferRelativeResize="0">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95047" y="1685972"/>
                <a:ext cx="1188000" cy="75600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cxnSp>
            <p:nvCxnSpPr>
              <p:cNvPr id="358" name="Straight Connector 357"/>
              <p:cNvCxnSpPr>
                <a:stCxn id="357" idx="2"/>
                <a:endCxn id="161" idx="0"/>
              </p:cNvCxnSpPr>
              <p:nvPr/>
            </p:nvCxnSpPr>
            <p:spPr bwMode="auto">
              <a:xfrm>
                <a:off x="3589047" y="2441977"/>
                <a:ext cx="0" cy="516779"/>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362" name="Freeform 321"/>
              <p:cNvSpPr>
                <a:spLocks/>
              </p:cNvSpPr>
              <p:nvPr/>
            </p:nvSpPr>
            <p:spPr bwMode="auto">
              <a:xfrm flipH="1">
                <a:off x="2722739" y="2118322"/>
                <a:ext cx="382588" cy="185814"/>
              </a:xfrm>
              <a:custGeom>
                <a:avLst/>
                <a:gdLst>
                  <a:gd name="T0" fmla="*/ 149092449 w 939"/>
                  <a:gd name="T1" fmla="*/ 149689176 h 434"/>
                  <a:gd name="T2" fmla="*/ 149092449 w 939"/>
                  <a:gd name="T3" fmla="*/ 149689176 h 434"/>
                  <a:gd name="T4" fmla="*/ 0 w 939"/>
                  <a:gd name="T5" fmla="*/ 149689176 h 434"/>
                  <a:gd name="T6" fmla="*/ 149092449 w 939"/>
                  <a:gd name="T7" fmla="*/ 149689176 h 434"/>
                  <a:gd name="T8" fmla="*/ 149092449 w 939"/>
                  <a:gd name="T9" fmla="*/ 0 h 434"/>
                  <a:gd name="T10" fmla="*/ 149092449 w 939"/>
                  <a:gd name="T11" fmla="*/ 0 h 434"/>
                  <a:gd name="T12" fmla="*/ 149092449 w 939"/>
                  <a:gd name="T13" fmla="*/ 149689176 h 434"/>
                  <a:gd name="T14" fmla="*/ 0 60000 65536"/>
                  <a:gd name="T15" fmla="*/ 0 60000 65536"/>
                  <a:gd name="T16" fmla="*/ 0 60000 65536"/>
                  <a:gd name="T17" fmla="*/ 0 60000 65536"/>
                  <a:gd name="T18" fmla="*/ 0 60000 65536"/>
                  <a:gd name="T19" fmla="*/ 0 60000 65536"/>
                  <a:gd name="T20" fmla="*/ 0 60000 65536"/>
                  <a:gd name="T21" fmla="*/ 0 w 939"/>
                  <a:gd name="T22" fmla="*/ 0 h 434"/>
                  <a:gd name="T23" fmla="*/ 939 w 939"/>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9" h="434">
                    <a:moveTo>
                      <a:pt x="453" y="354"/>
                    </a:moveTo>
                    <a:cubicBezTo>
                      <a:pt x="287" y="354"/>
                      <a:pt x="145" y="256"/>
                      <a:pt x="80" y="114"/>
                    </a:cubicBezTo>
                    <a:cubicBezTo>
                      <a:pt x="0" y="130"/>
                      <a:pt x="0" y="130"/>
                      <a:pt x="0" y="130"/>
                    </a:cubicBezTo>
                    <a:cubicBezTo>
                      <a:pt x="73" y="309"/>
                      <a:pt x="248" y="434"/>
                      <a:pt x="453" y="434"/>
                    </a:cubicBezTo>
                    <a:cubicBezTo>
                      <a:pt x="705" y="434"/>
                      <a:pt x="912" y="244"/>
                      <a:pt x="939" y="0"/>
                    </a:cubicBezTo>
                    <a:cubicBezTo>
                      <a:pt x="859" y="0"/>
                      <a:pt x="859" y="0"/>
                      <a:pt x="859" y="0"/>
                    </a:cubicBezTo>
                    <a:cubicBezTo>
                      <a:pt x="832" y="200"/>
                      <a:pt x="661" y="354"/>
                      <a:pt x="453" y="354"/>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363" name="Freeform 322"/>
              <p:cNvSpPr>
                <a:spLocks/>
              </p:cNvSpPr>
              <p:nvPr/>
            </p:nvSpPr>
            <p:spPr bwMode="auto">
              <a:xfrm flipH="1">
                <a:off x="3048189" y="2095824"/>
                <a:ext cx="79375" cy="93324"/>
              </a:xfrm>
              <a:custGeom>
                <a:avLst/>
                <a:gdLst>
                  <a:gd name="T0" fmla="*/ 0 w 458"/>
                  <a:gd name="T1" fmla="*/ 4729767 h 517"/>
                  <a:gd name="T2" fmla="*/ 4880541 w 458"/>
                  <a:gd name="T3" fmla="*/ 0 h 517"/>
                  <a:gd name="T4" fmla="*/ 4880541 w 458"/>
                  <a:gd name="T5" fmla="*/ 4729767 h 517"/>
                  <a:gd name="T6" fmla="*/ 0 w 458"/>
                  <a:gd name="T7" fmla="*/ 4729767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0" y="517"/>
                    </a:moveTo>
                    <a:lnTo>
                      <a:pt x="113" y="0"/>
                    </a:lnTo>
                    <a:lnTo>
                      <a:pt x="458" y="399"/>
                    </a:lnTo>
                    <a:lnTo>
                      <a:pt x="0" y="517"/>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365" name="Freeform 324"/>
              <p:cNvSpPr>
                <a:spLocks/>
              </p:cNvSpPr>
              <p:nvPr/>
            </p:nvSpPr>
            <p:spPr bwMode="auto">
              <a:xfrm flipH="1">
                <a:off x="2737876" y="1873600"/>
                <a:ext cx="385717" cy="185180"/>
              </a:xfrm>
              <a:custGeom>
                <a:avLst/>
                <a:gdLst>
                  <a:gd name="T0" fmla="*/ 14586912 w 946"/>
                  <a:gd name="T1" fmla="*/ 2422084 h 433"/>
                  <a:gd name="T2" fmla="*/ 26263516 w 946"/>
                  <a:gd name="T3" fmla="*/ 10792513 h 433"/>
                  <a:gd name="T4" fmla="*/ 28458406 w 946"/>
                  <a:gd name="T5" fmla="*/ 9770293 h 433"/>
                  <a:gd name="T6" fmla="*/ 14586912 w 946"/>
                  <a:gd name="T7" fmla="*/ 0 h 433"/>
                  <a:gd name="T8" fmla="*/ 0 w 946"/>
                  <a:gd name="T9" fmla="*/ 13095118 h 433"/>
                  <a:gd name="T10" fmla="*/ 2405475 w 946"/>
                  <a:gd name="T11" fmla="*/ 13095118 h 433"/>
                  <a:gd name="T12" fmla="*/ 14586912 w 946"/>
                  <a:gd name="T13" fmla="*/ 2422084 h 433"/>
                  <a:gd name="T14" fmla="*/ 0 60000 65536"/>
                  <a:gd name="T15" fmla="*/ 0 60000 65536"/>
                  <a:gd name="T16" fmla="*/ 0 60000 65536"/>
                  <a:gd name="T17" fmla="*/ 0 60000 65536"/>
                  <a:gd name="T18" fmla="*/ 0 60000 65536"/>
                  <a:gd name="T19" fmla="*/ 0 60000 65536"/>
                  <a:gd name="T20" fmla="*/ 0 60000 65536"/>
                  <a:gd name="T21" fmla="*/ 0 w 946"/>
                  <a:gd name="T22" fmla="*/ 0 h 433"/>
                  <a:gd name="T23" fmla="*/ 946 w 946"/>
                  <a:gd name="T24" fmla="*/ 433 h 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6" h="433">
                    <a:moveTo>
                      <a:pt x="485" y="80"/>
                    </a:moveTo>
                    <a:cubicBezTo>
                      <a:pt x="665" y="80"/>
                      <a:pt x="818" y="196"/>
                      <a:pt x="873" y="357"/>
                    </a:cubicBezTo>
                    <a:cubicBezTo>
                      <a:pt x="946" y="323"/>
                      <a:pt x="946" y="323"/>
                      <a:pt x="946" y="323"/>
                    </a:cubicBezTo>
                    <a:cubicBezTo>
                      <a:pt x="878" y="134"/>
                      <a:pt x="697" y="0"/>
                      <a:pt x="485" y="0"/>
                    </a:cubicBezTo>
                    <a:cubicBezTo>
                      <a:pt x="234" y="0"/>
                      <a:pt x="27" y="189"/>
                      <a:pt x="0" y="433"/>
                    </a:cubicBezTo>
                    <a:cubicBezTo>
                      <a:pt x="80" y="433"/>
                      <a:pt x="80" y="433"/>
                      <a:pt x="80" y="433"/>
                    </a:cubicBezTo>
                    <a:cubicBezTo>
                      <a:pt x="107" y="233"/>
                      <a:pt x="278" y="80"/>
                      <a:pt x="485" y="80"/>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grpSp>
      <p:grpSp>
        <p:nvGrpSpPr>
          <p:cNvPr id="9" name="Group 70"/>
          <p:cNvGrpSpPr/>
          <p:nvPr/>
        </p:nvGrpSpPr>
        <p:grpSpPr>
          <a:xfrm>
            <a:off x="3974418" y="1685973"/>
            <a:ext cx="1456434" cy="2028778"/>
            <a:chOff x="3974418" y="1685972"/>
            <a:chExt cx="1456434" cy="2028778"/>
          </a:xfrm>
        </p:grpSpPr>
        <p:sp>
          <p:nvSpPr>
            <p:cNvPr id="164" name="TextBox 163"/>
            <p:cNvSpPr txBox="1">
              <a:spLocks noChangeArrowheads="1"/>
            </p:cNvSpPr>
            <p:nvPr/>
          </p:nvSpPr>
          <p:spPr bwMode="auto">
            <a:xfrm>
              <a:off x="4242852" y="2958750"/>
              <a:ext cx="1188000" cy="756000"/>
            </a:xfrm>
            <a:prstGeom prst="rect">
              <a:avLst/>
            </a:prstGeom>
            <a:gradFill rotWithShape="1">
              <a:gsLst>
                <a:gs pos="0">
                  <a:schemeClr val="accent1"/>
                </a:gs>
                <a:gs pos="100000">
                  <a:srgbClr val="B80000"/>
                </a:gs>
              </a:gsLst>
              <a:lin ang="5400000" scaled="1"/>
            </a:gradFill>
            <a:ln>
              <a:noFill/>
            </a:ln>
            <a:effectLst>
              <a:outerShdw blurRad="50800" dist="38100" dir="2700000" algn="tl" rotWithShape="0">
                <a:prstClr val="black">
                  <a:alpha val="40000"/>
                </a:prstClr>
              </a:outerShdw>
            </a:effectLst>
            <a:extLst/>
          </p:spPr>
          <p:txBody>
            <a:bodyPr wrap="square" lIns="0" rIns="0" anchor="ctr" anchorCtr="1">
              <a:noAutofit/>
            </a:bodyPr>
            <a:lstStyle>
              <a:defPPr>
                <a:defRPr lang="en-US"/>
              </a:defPPr>
              <a:lvl1pPr algn="ctr">
                <a:defRPr sz="1600">
                  <a:solidFill>
                    <a:schemeClr val="bg1"/>
                  </a:solidFill>
                  <a:cs typeface="Arial" charset="0"/>
                </a:defRPr>
              </a:lvl1pPr>
            </a:lstStyle>
            <a:p>
              <a:pPr fontAlgn="auto">
                <a:spcBef>
                  <a:spcPts val="0"/>
                </a:spcBef>
                <a:spcAft>
                  <a:spcPts val="0"/>
                </a:spcAft>
              </a:pPr>
              <a:r>
                <a:rPr lang="en-US" sz="1100" b="1" dirty="0" smtClean="0">
                  <a:solidFill>
                    <a:prstClr val="white"/>
                  </a:solidFill>
                  <a:latin typeface="Arial"/>
                  <a:ea typeface="MS PGothic" pitchFamily="34" charset="-128"/>
                </a:rPr>
                <a:t>DEVELOP</a:t>
              </a:r>
            </a:p>
            <a:p>
              <a:pPr fontAlgn="auto">
                <a:spcBef>
                  <a:spcPts val="0"/>
                </a:spcBef>
                <a:spcAft>
                  <a:spcPts val="0"/>
                </a:spcAft>
              </a:pPr>
              <a:r>
                <a:rPr lang="en-US" sz="1100" b="1" dirty="0" smtClean="0">
                  <a:solidFill>
                    <a:prstClr val="white"/>
                  </a:solidFill>
                  <a:latin typeface="Arial"/>
                  <a:ea typeface="MS PGothic" pitchFamily="34" charset="-128"/>
                </a:rPr>
                <a:t>CONCEPT</a:t>
              </a:r>
              <a:endParaRPr lang="en-US" sz="1100" b="1" dirty="0">
                <a:solidFill>
                  <a:prstClr val="white"/>
                </a:solidFill>
                <a:latin typeface="Arial"/>
                <a:ea typeface="MS PGothic" pitchFamily="34" charset="-128"/>
              </a:endParaRPr>
            </a:p>
          </p:txBody>
        </p:sp>
        <p:pic>
          <p:nvPicPr>
            <p:cNvPr id="373" name="Picture 3"/>
            <p:cNvPicPr preferRelativeResize="0">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42852" y="1685972"/>
              <a:ext cx="1188000" cy="75600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374" name="Picture 4"/>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63070" y="1900076"/>
              <a:ext cx="708025" cy="50924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cxnSp>
          <p:nvCxnSpPr>
            <p:cNvPr id="376" name="Straight Connector 375"/>
            <p:cNvCxnSpPr>
              <a:stCxn id="373" idx="2"/>
              <a:endCxn id="164" idx="0"/>
            </p:cNvCxnSpPr>
            <p:nvPr/>
          </p:nvCxnSpPr>
          <p:spPr bwMode="auto">
            <a:xfrm>
              <a:off x="4836852" y="2441977"/>
              <a:ext cx="0" cy="516779"/>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383" name="Freeform 321"/>
            <p:cNvSpPr>
              <a:spLocks/>
            </p:cNvSpPr>
            <p:nvPr/>
          </p:nvSpPr>
          <p:spPr bwMode="auto">
            <a:xfrm flipH="1">
              <a:off x="3977587" y="2118322"/>
              <a:ext cx="382588" cy="185814"/>
            </a:xfrm>
            <a:custGeom>
              <a:avLst/>
              <a:gdLst>
                <a:gd name="T0" fmla="*/ 149092449 w 939"/>
                <a:gd name="T1" fmla="*/ 149689176 h 434"/>
                <a:gd name="T2" fmla="*/ 149092449 w 939"/>
                <a:gd name="T3" fmla="*/ 149689176 h 434"/>
                <a:gd name="T4" fmla="*/ 0 w 939"/>
                <a:gd name="T5" fmla="*/ 149689176 h 434"/>
                <a:gd name="T6" fmla="*/ 149092449 w 939"/>
                <a:gd name="T7" fmla="*/ 149689176 h 434"/>
                <a:gd name="T8" fmla="*/ 149092449 w 939"/>
                <a:gd name="T9" fmla="*/ 0 h 434"/>
                <a:gd name="T10" fmla="*/ 149092449 w 939"/>
                <a:gd name="T11" fmla="*/ 0 h 434"/>
                <a:gd name="T12" fmla="*/ 149092449 w 939"/>
                <a:gd name="T13" fmla="*/ 149689176 h 434"/>
                <a:gd name="T14" fmla="*/ 0 60000 65536"/>
                <a:gd name="T15" fmla="*/ 0 60000 65536"/>
                <a:gd name="T16" fmla="*/ 0 60000 65536"/>
                <a:gd name="T17" fmla="*/ 0 60000 65536"/>
                <a:gd name="T18" fmla="*/ 0 60000 65536"/>
                <a:gd name="T19" fmla="*/ 0 60000 65536"/>
                <a:gd name="T20" fmla="*/ 0 60000 65536"/>
                <a:gd name="T21" fmla="*/ 0 w 939"/>
                <a:gd name="T22" fmla="*/ 0 h 434"/>
                <a:gd name="T23" fmla="*/ 939 w 939"/>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9" h="434">
                  <a:moveTo>
                    <a:pt x="453" y="354"/>
                  </a:moveTo>
                  <a:cubicBezTo>
                    <a:pt x="287" y="354"/>
                    <a:pt x="145" y="256"/>
                    <a:pt x="80" y="114"/>
                  </a:cubicBezTo>
                  <a:cubicBezTo>
                    <a:pt x="0" y="130"/>
                    <a:pt x="0" y="130"/>
                    <a:pt x="0" y="130"/>
                  </a:cubicBezTo>
                  <a:cubicBezTo>
                    <a:pt x="73" y="309"/>
                    <a:pt x="248" y="434"/>
                    <a:pt x="453" y="434"/>
                  </a:cubicBezTo>
                  <a:cubicBezTo>
                    <a:pt x="705" y="434"/>
                    <a:pt x="912" y="244"/>
                    <a:pt x="939" y="0"/>
                  </a:cubicBezTo>
                  <a:cubicBezTo>
                    <a:pt x="859" y="0"/>
                    <a:pt x="859" y="0"/>
                    <a:pt x="859" y="0"/>
                  </a:cubicBezTo>
                  <a:cubicBezTo>
                    <a:pt x="832" y="200"/>
                    <a:pt x="661" y="354"/>
                    <a:pt x="453" y="354"/>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384" name="Freeform 322"/>
            <p:cNvSpPr>
              <a:spLocks/>
            </p:cNvSpPr>
            <p:nvPr/>
          </p:nvSpPr>
          <p:spPr bwMode="auto">
            <a:xfrm flipH="1">
              <a:off x="4303038" y="2095824"/>
              <a:ext cx="79375" cy="93324"/>
            </a:xfrm>
            <a:custGeom>
              <a:avLst/>
              <a:gdLst>
                <a:gd name="T0" fmla="*/ 0 w 458"/>
                <a:gd name="T1" fmla="*/ 4729767 h 517"/>
                <a:gd name="T2" fmla="*/ 4880541 w 458"/>
                <a:gd name="T3" fmla="*/ 0 h 517"/>
                <a:gd name="T4" fmla="*/ 4880541 w 458"/>
                <a:gd name="T5" fmla="*/ 4729767 h 517"/>
                <a:gd name="T6" fmla="*/ 0 w 458"/>
                <a:gd name="T7" fmla="*/ 4729767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0" y="517"/>
                  </a:moveTo>
                  <a:lnTo>
                    <a:pt x="113" y="0"/>
                  </a:lnTo>
                  <a:lnTo>
                    <a:pt x="458" y="399"/>
                  </a:lnTo>
                  <a:lnTo>
                    <a:pt x="0" y="517"/>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386" name="Freeform 324"/>
            <p:cNvSpPr>
              <a:spLocks/>
            </p:cNvSpPr>
            <p:nvPr/>
          </p:nvSpPr>
          <p:spPr bwMode="auto">
            <a:xfrm flipH="1">
              <a:off x="3992724" y="1873600"/>
              <a:ext cx="385717" cy="185180"/>
            </a:xfrm>
            <a:custGeom>
              <a:avLst/>
              <a:gdLst>
                <a:gd name="T0" fmla="*/ 14586912 w 946"/>
                <a:gd name="T1" fmla="*/ 2422084 h 433"/>
                <a:gd name="T2" fmla="*/ 26263516 w 946"/>
                <a:gd name="T3" fmla="*/ 10792513 h 433"/>
                <a:gd name="T4" fmla="*/ 28458406 w 946"/>
                <a:gd name="T5" fmla="*/ 9770293 h 433"/>
                <a:gd name="T6" fmla="*/ 14586912 w 946"/>
                <a:gd name="T7" fmla="*/ 0 h 433"/>
                <a:gd name="T8" fmla="*/ 0 w 946"/>
                <a:gd name="T9" fmla="*/ 13095118 h 433"/>
                <a:gd name="T10" fmla="*/ 2405475 w 946"/>
                <a:gd name="T11" fmla="*/ 13095118 h 433"/>
                <a:gd name="T12" fmla="*/ 14586912 w 946"/>
                <a:gd name="T13" fmla="*/ 2422084 h 433"/>
                <a:gd name="T14" fmla="*/ 0 60000 65536"/>
                <a:gd name="T15" fmla="*/ 0 60000 65536"/>
                <a:gd name="T16" fmla="*/ 0 60000 65536"/>
                <a:gd name="T17" fmla="*/ 0 60000 65536"/>
                <a:gd name="T18" fmla="*/ 0 60000 65536"/>
                <a:gd name="T19" fmla="*/ 0 60000 65536"/>
                <a:gd name="T20" fmla="*/ 0 60000 65536"/>
                <a:gd name="T21" fmla="*/ 0 w 946"/>
                <a:gd name="T22" fmla="*/ 0 h 433"/>
                <a:gd name="T23" fmla="*/ 946 w 946"/>
                <a:gd name="T24" fmla="*/ 433 h 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6" h="433">
                  <a:moveTo>
                    <a:pt x="485" y="80"/>
                  </a:moveTo>
                  <a:cubicBezTo>
                    <a:pt x="665" y="80"/>
                    <a:pt x="818" y="196"/>
                    <a:pt x="873" y="357"/>
                  </a:cubicBezTo>
                  <a:cubicBezTo>
                    <a:pt x="946" y="323"/>
                    <a:pt x="946" y="323"/>
                    <a:pt x="946" y="323"/>
                  </a:cubicBezTo>
                  <a:cubicBezTo>
                    <a:pt x="878" y="134"/>
                    <a:pt x="697" y="0"/>
                    <a:pt x="485" y="0"/>
                  </a:cubicBezTo>
                  <a:cubicBezTo>
                    <a:pt x="234" y="0"/>
                    <a:pt x="27" y="189"/>
                    <a:pt x="0" y="433"/>
                  </a:cubicBezTo>
                  <a:cubicBezTo>
                    <a:pt x="80" y="433"/>
                    <a:pt x="80" y="433"/>
                    <a:pt x="80" y="433"/>
                  </a:cubicBezTo>
                  <a:cubicBezTo>
                    <a:pt x="107" y="233"/>
                    <a:pt x="278" y="80"/>
                    <a:pt x="485" y="80"/>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387" name="Freeform 325"/>
            <p:cNvSpPr>
              <a:spLocks/>
            </p:cNvSpPr>
            <p:nvPr/>
          </p:nvSpPr>
          <p:spPr bwMode="auto">
            <a:xfrm flipH="1">
              <a:off x="3974418" y="1989993"/>
              <a:ext cx="79077" cy="93586"/>
            </a:xfrm>
            <a:custGeom>
              <a:avLst/>
              <a:gdLst>
                <a:gd name="T0" fmla="*/ 458 w 458"/>
                <a:gd name="T1" fmla="*/ 0 h 517"/>
                <a:gd name="T2" fmla="*/ 345 w 458"/>
                <a:gd name="T3" fmla="*/ 517 h 517"/>
                <a:gd name="T4" fmla="*/ 0 w 458"/>
                <a:gd name="T5" fmla="*/ 118 h 517"/>
                <a:gd name="T6" fmla="*/ 458 w 458"/>
                <a:gd name="T7" fmla="*/ 0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458" y="0"/>
                  </a:moveTo>
                  <a:lnTo>
                    <a:pt x="345" y="517"/>
                  </a:lnTo>
                  <a:lnTo>
                    <a:pt x="0" y="118"/>
                  </a:lnTo>
                  <a:lnTo>
                    <a:pt x="458" y="0"/>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grpSp>
        <p:nvGrpSpPr>
          <p:cNvPr id="10" name="Group 73"/>
          <p:cNvGrpSpPr/>
          <p:nvPr/>
        </p:nvGrpSpPr>
        <p:grpSpPr>
          <a:xfrm>
            <a:off x="5233819" y="1685972"/>
            <a:ext cx="1443214" cy="2028780"/>
            <a:chOff x="5233819" y="1685972"/>
            <a:chExt cx="1443214" cy="2028780"/>
          </a:xfrm>
        </p:grpSpPr>
        <p:pic>
          <p:nvPicPr>
            <p:cNvPr id="390" name="Picture 4"/>
            <p:cNvPicPr preferRelativeResize="0">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489033" y="1685972"/>
              <a:ext cx="1188000" cy="75600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grpSp>
          <p:nvGrpSpPr>
            <p:cNvPr id="11" name="Group 72"/>
            <p:cNvGrpSpPr/>
            <p:nvPr/>
          </p:nvGrpSpPr>
          <p:grpSpPr>
            <a:xfrm>
              <a:off x="5233819" y="1873600"/>
              <a:ext cx="1443214" cy="1841152"/>
              <a:chOff x="5233819" y="1873600"/>
              <a:chExt cx="1443214" cy="1841152"/>
            </a:xfrm>
          </p:grpSpPr>
          <p:sp>
            <p:nvSpPr>
              <p:cNvPr id="162" name="TextBox 161"/>
              <p:cNvSpPr txBox="1">
                <a:spLocks noChangeArrowheads="1"/>
              </p:cNvSpPr>
              <p:nvPr/>
            </p:nvSpPr>
            <p:spPr bwMode="auto">
              <a:xfrm>
                <a:off x="5489033" y="2958750"/>
                <a:ext cx="1188000" cy="756000"/>
              </a:xfrm>
              <a:prstGeom prst="rect">
                <a:avLst/>
              </a:prstGeom>
              <a:gradFill rotWithShape="1">
                <a:gsLst>
                  <a:gs pos="0">
                    <a:schemeClr val="accent1"/>
                  </a:gs>
                  <a:gs pos="100000">
                    <a:srgbClr val="B80000"/>
                  </a:gs>
                </a:gsLst>
                <a:lin ang="5400000" scaled="1"/>
              </a:gradFill>
              <a:ln>
                <a:noFill/>
              </a:ln>
              <a:effectLst>
                <a:outerShdw blurRad="50800" dist="38100" dir="2700000" algn="tl" rotWithShape="0">
                  <a:prstClr val="black">
                    <a:alpha val="40000"/>
                  </a:prstClr>
                </a:outerShdw>
              </a:effectLst>
              <a:extLst/>
            </p:spPr>
            <p:txBody>
              <a:bodyPr wrap="none" lIns="0" rIns="0" anchor="ctr" anchorCtr="1">
                <a:noAutofit/>
              </a:bodyPr>
              <a:lstStyle>
                <a:defPPr>
                  <a:defRPr lang="en-US"/>
                </a:defPPr>
                <a:lvl1pPr algn="ctr">
                  <a:defRPr sz="1600">
                    <a:solidFill>
                      <a:schemeClr val="bg1"/>
                    </a:solidFill>
                    <a:cs typeface="Arial" charset="0"/>
                  </a:defRPr>
                </a:lvl1pPr>
              </a:lstStyle>
              <a:p>
                <a:pPr fontAlgn="auto">
                  <a:spcBef>
                    <a:spcPts val="0"/>
                  </a:spcBef>
                  <a:spcAft>
                    <a:spcPts val="0"/>
                  </a:spcAft>
                </a:pPr>
                <a:r>
                  <a:rPr lang="en-US" sz="1100" b="1" dirty="0" smtClean="0">
                    <a:solidFill>
                      <a:prstClr val="white"/>
                    </a:solidFill>
                    <a:latin typeface="Arial"/>
                    <a:ea typeface="MS PGothic" pitchFamily="34" charset="-128"/>
                  </a:rPr>
                  <a:t>OPTIMIZE</a:t>
                </a:r>
              </a:p>
              <a:p>
                <a:pPr fontAlgn="auto">
                  <a:spcBef>
                    <a:spcPts val="0"/>
                  </a:spcBef>
                  <a:spcAft>
                    <a:spcPts val="0"/>
                  </a:spcAft>
                </a:pPr>
                <a:r>
                  <a:rPr lang="en-US" sz="1100" b="1" dirty="0" smtClean="0">
                    <a:solidFill>
                      <a:prstClr val="white"/>
                    </a:solidFill>
                    <a:latin typeface="Arial"/>
                    <a:ea typeface="MS PGothic" pitchFamily="34" charset="-128"/>
                  </a:rPr>
                  <a:t>INVESTMENT</a:t>
                </a:r>
              </a:p>
              <a:p>
                <a:pPr fontAlgn="auto">
                  <a:spcBef>
                    <a:spcPts val="0"/>
                  </a:spcBef>
                  <a:spcAft>
                    <a:spcPts val="0"/>
                  </a:spcAft>
                </a:pPr>
                <a:r>
                  <a:rPr lang="en-US" sz="1100" b="1" dirty="0" smtClean="0">
                    <a:solidFill>
                      <a:prstClr val="white"/>
                    </a:solidFill>
                    <a:latin typeface="Arial"/>
                    <a:ea typeface="MS PGothic" pitchFamily="34" charset="-128"/>
                  </a:rPr>
                  <a:t>PORTFOLIO</a:t>
                </a:r>
                <a:endParaRPr lang="en-US" sz="1100" b="1" dirty="0">
                  <a:solidFill>
                    <a:prstClr val="white"/>
                  </a:solidFill>
                  <a:latin typeface="Arial"/>
                  <a:ea typeface="MS PGothic" pitchFamily="34" charset="-128"/>
                </a:endParaRPr>
              </a:p>
            </p:txBody>
          </p:sp>
          <p:grpSp>
            <p:nvGrpSpPr>
              <p:cNvPr id="12" name="Group 315"/>
              <p:cNvGrpSpPr/>
              <p:nvPr/>
            </p:nvGrpSpPr>
            <p:grpSpPr>
              <a:xfrm>
                <a:off x="5741034" y="3030743"/>
                <a:ext cx="683998" cy="684009"/>
                <a:chOff x="5964482" y="1695170"/>
                <a:chExt cx="684708" cy="686076"/>
              </a:xfrm>
              <a:solidFill>
                <a:srgbClr val="FFFFFF">
                  <a:alpha val="25098"/>
                </a:srgbClr>
              </a:solidFill>
            </p:grpSpPr>
            <p:sp>
              <p:nvSpPr>
                <p:cNvPr id="239" name="Freeform 18"/>
                <p:cNvSpPr>
                  <a:spLocks noChangeAspect="1"/>
                </p:cNvSpPr>
                <p:nvPr/>
              </p:nvSpPr>
              <p:spPr bwMode="auto">
                <a:xfrm>
                  <a:off x="5967290" y="1805330"/>
                  <a:ext cx="131625" cy="199328"/>
                </a:xfrm>
                <a:custGeom>
                  <a:avLst/>
                  <a:gdLst>
                    <a:gd name="T0" fmla="*/ 26538 w 411"/>
                    <a:gd name="T1" fmla="*/ 69116 h 622"/>
                    <a:gd name="T2" fmla="*/ 45548 w 411"/>
                    <a:gd name="T3" fmla="*/ 23759 h 622"/>
                    <a:gd name="T4" fmla="*/ 46028 w 411"/>
                    <a:gd name="T5" fmla="*/ 0 h 622"/>
                    <a:gd name="T6" fmla="*/ 30471 w 411"/>
                    <a:gd name="T7" fmla="*/ 432 h 622"/>
                    <a:gd name="T8" fmla="*/ 0 w 411"/>
                    <a:gd name="T9" fmla="*/ 65122 h 622"/>
                    <a:gd name="T10" fmla="*/ 14429 w 411"/>
                    <a:gd name="T11" fmla="*/ 53212 h 622"/>
                    <a:gd name="T12" fmla="*/ 26538 w 411"/>
                    <a:gd name="T13" fmla="*/ 69116 h 622"/>
                    <a:gd name="T14" fmla="*/ 0 60000 65536"/>
                    <a:gd name="T15" fmla="*/ 0 60000 65536"/>
                    <a:gd name="T16" fmla="*/ 0 60000 65536"/>
                    <a:gd name="T17" fmla="*/ 0 60000 65536"/>
                    <a:gd name="T18" fmla="*/ 0 60000 65536"/>
                    <a:gd name="T19" fmla="*/ 0 60000 65536"/>
                    <a:gd name="T20" fmla="*/ 0 60000 65536"/>
                    <a:gd name="T21" fmla="*/ 0 w 411"/>
                    <a:gd name="T22" fmla="*/ 0 h 622"/>
                    <a:gd name="T23" fmla="*/ 411 w 411"/>
                    <a:gd name="T24" fmla="*/ 622 h 6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622">
                      <a:moveTo>
                        <a:pt x="237" y="622"/>
                      </a:moveTo>
                      <a:cubicBezTo>
                        <a:pt x="256" y="469"/>
                        <a:pt x="317" y="329"/>
                        <a:pt x="407" y="214"/>
                      </a:cubicBezTo>
                      <a:cubicBezTo>
                        <a:pt x="411" y="0"/>
                        <a:pt x="411" y="0"/>
                        <a:pt x="411" y="0"/>
                      </a:cubicBezTo>
                      <a:cubicBezTo>
                        <a:pt x="272" y="4"/>
                        <a:pt x="272" y="4"/>
                        <a:pt x="272" y="4"/>
                      </a:cubicBezTo>
                      <a:cubicBezTo>
                        <a:pt x="127" y="162"/>
                        <a:pt x="30" y="363"/>
                        <a:pt x="0" y="586"/>
                      </a:cubicBezTo>
                      <a:cubicBezTo>
                        <a:pt x="129" y="479"/>
                        <a:pt x="129" y="479"/>
                        <a:pt x="129" y="479"/>
                      </a:cubicBezTo>
                      <a:lnTo>
                        <a:pt x="237" y="622"/>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0" name="Freeform 19"/>
                <p:cNvSpPr>
                  <a:spLocks noChangeAspect="1"/>
                </p:cNvSpPr>
                <p:nvPr/>
              </p:nvSpPr>
              <p:spPr bwMode="auto">
                <a:xfrm>
                  <a:off x="6081191" y="1701013"/>
                  <a:ext cx="206839" cy="143924"/>
                </a:xfrm>
                <a:custGeom>
                  <a:avLst/>
                  <a:gdLst>
                    <a:gd name="T0" fmla="*/ 14869 w 646"/>
                    <a:gd name="T1" fmla="*/ 50042 h 449"/>
                    <a:gd name="T2" fmla="*/ 59657 w 646"/>
                    <a:gd name="T3" fmla="*/ 26607 h 449"/>
                    <a:gd name="T4" fmla="*/ 72190 w 646"/>
                    <a:gd name="T5" fmla="*/ 11601 h 449"/>
                    <a:gd name="T6" fmla="*/ 56882 w 646"/>
                    <a:gd name="T7" fmla="*/ 0 h 449"/>
                    <a:gd name="T8" fmla="*/ 0 w 646"/>
                    <a:gd name="T9" fmla="*/ 27527 h 449"/>
                    <a:gd name="T10" fmla="*/ 15325 w 646"/>
                    <a:gd name="T11" fmla="*/ 27062 h 449"/>
                    <a:gd name="T12" fmla="*/ 14869 w 646"/>
                    <a:gd name="T13" fmla="*/ 50042 h 449"/>
                    <a:gd name="T14" fmla="*/ 0 60000 65536"/>
                    <a:gd name="T15" fmla="*/ 0 60000 65536"/>
                    <a:gd name="T16" fmla="*/ 0 60000 65536"/>
                    <a:gd name="T17" fmla="*/ 0 60000 65536"/>
                    <a:gd name="T18" fmla="*/ 0 60000 65536"/>
                    <a:gd name="T19" fmla="*/ 0 60000 65536"/>
                    <a:gd name="T20" fmla="*/ 0 60000 65536"/>
                    <a:gd name="T21" fmla="*/ 0 w 646"/>
                    <a:gd name="T22" fmla="*/ 0 h 449"/>
                    <a:gd name="T23" fmla="*/ 646 w 646"/>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449">
                      <a:moveTo>
                        <a:pt x="133" y="449"/>
                      </a:moveTo>
                      <a:cubicBezTo>
                        <a:pt x="243" y="345"/>
                        <a:pt x="381" y="271"/>
                        <a:pt x="534" y="239"/>
                      </a:cubicBezTo>
                      <a:cubicBezTo>
                        <a:pt x="646" y="104"/>
                        <a:pt x="646" y="104"/>
                        <a:pt x="646" y="104"/>
                      </a:cubicBezTo>
                      <a:cubicBezTo>
                        <a:pt x="509" y="0"/>
                        <a:pt x="509" y="0"/>
                        <a:pt x="509" y="0"/>
                      </a:cubicBezTo>
                      <a:cubicBezTo>
                        <a:pt x="316" y="35"/>
                        <a:pt x="142" y="123"/>
                        <a:pt x="0" y="247"/>
                      </a:cubicBezTo>
                      <a:cubicBezTo>
                        <a:pt x="137" y="243"/>
                        <a:pt x="137" y="243"/>
                        <a:pt x="137" y="243"/>
                      </a:cubicBezTo>
                      <a:lnTo>
                        <a:pt x="133" y="449"/>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1" name="Freeform 20"/>
                <p:cNvSpPr>
                  <a:spLocks noChangeAspect="1"/>
                </p:cNvSpPr>
                <p:nvPr/>
              </p:nvSpPr>
              <p:spPr bwMode="auto">
                <a:xfrm>
                  <a:off x="5964482" y="1995784"/>
                  <a:ext cx="118657" cy="228545"/>
                </a:xfrm>
                <a:custGeom>
                  <a:avLst/>
                  <a:gdLst>
                    <a:gd name="T0" fmla="*/ 40907 w 371"/>
                    <a:gd name="T1" fmla="*/ 64723 h 713"/>
                    <a:gd name="T2" fmla="*/ 26454 w 371"/>
                    <a:gd name="T3" fmla="*/ 16902 h 713"/>
                    <a:gd name="T4" fmla="*/ 13765 w 371"/>
                    <a:gd name="T5" fmla="*/ 0 h 713"/>
                    <a:gd name="T6" fmla="*/ 1 w 371"/>
                    <a:gd name="T7" fmla="*/ 11404 h 713"/>
                    <a:gd name="T8" fmla="*/ 0 w 371"/>
                    <a:gd name="T9" fmla="*/ 14743 h 713"/>
                    <a:gd name="T10" fmla="*/ 18978 w 371"/>
                    <a:gd name="T11" fmla="*/ 79418 h 713"/>
                    <a:gd name="T12" fmla="*/ 25787 w 371"/>
                    <a:gd name="T13" fmla="*/ 58809 h 713"/>
                    <a:gd name="T14" fmla="*/ 40907 w 371"/>
                    <a:gd name="T15" fmla="*/ 64723 h 713"/>
                    <a:gd name="T16" fmla="*/ 0 60000 65536"/>
                    <a:gd name="T17" fmla="*/ 0 60000 65536"/>
                    <a:gd name="T18" fmla="*/ 0 60000 65536"/>
                    <a:gd name="T19" fmla="*/ 0 60000 65536"/>
                    <a:gd name="T20" fmla="*/ 0 60000 65536"/>
                    <a:gd name="T21" fmla="*/ 0 60000 65536"/>
                    <a:gd name="T22" fmla="*/ 0 60000 65536"/>
                    <a:gd name="T23" fmla="*/ 0 60000 65536"/>
                    <a:gd name="T24" fmla="*/ 0 w 371"/>
                    <a:gd name="T25" fmla="*/ 0 h 713"/>
                    <a:gd name="T26" fmla="*/ 371 w 371"/>
                    <a:gd name="T27" fmla="*/ 713 h 7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1" h="713">
                      <a:moveTo>
                        <a:pt x="371" y="581"/>
                      </a:moveTo>
                      <a:cubicBezTo>
                        <a:pt x="291" y="457"/>
                        <a:pt x="243" y="310"/>
                        <a:pt x="240" y="152"/>
                      </a:cubicBezTo>
                      <a:cubicBezTo>
                        <a:pt x="125" y="0"/>
                        <a:pt x="125" y="0"/>
                        <a:pt x="125" y="0"/>
                      </a:cubicBezTo>
                      <a:cubicBezTo>
                        <a:pt x="1" y="102"/>
                        <a:pt x="1" y="102"/>
                        <a:pt x="1" y="102"/>
                      </a:cubicBezTo>
                      <a:cubicBezTo>
                        <a:pt x="0" y="112"/>
                        <a:pt x="0" y="122"/>
                        <a:pt x="0" y="132"/>
                      </a:cubicBezTo>
                      <a:cubicBezTo>
                        <a:pt x="0" y="346"/>
                        <a:pt x="63" y="546"/>
                        <a:pt x="172" y="713"/>
                      </a:cubicBezTo>
                      <a:cubicBezTo>
                        <a:pt x="234" y="528"/>
                        <a:pt x="234" y="528"/>
                        <a:pt x="234" y="528"/>
                      </a:cubicBezTo>
                      <a:lnTo>
                        <a:pt x="371" y="581"/>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2" name="Freeform 21"/>
                <p:cNvSpPr>
                  <a:spLocks noChangeAspect="1"/>
                </p:cNvSpPr>
                <p:nvPr/>
              </p:nvSpPr>
              <p:spPr bwMode="auto">
                <a:xfrm>
                  <a:off x="6280467" y="1695170"/>
                  <a:ext cx="194952" cy="99772"/>
                </a:xfrm>
                <a:custGeom>
                  <a:avLst/>
                  <a:gdLst>
                    <a:gd name="T0" fmla="*/ 3270 w 609"/>
                    <a:gd name="T1" fmla="*/ 27079 h 311"/>
                    <a:gd name="T2" fmla="*/ 9260 w 609"/>
                    <a:gd name="T3" fmla="*/ 26874 h 311"/>
                    <a:gd name="T4" fmla="*/ 46963 w 609"/>
                    <a:gd name="T5" fmla="*/ 34954 h 311"/>
                    <a:gd name="T6" fmla="*/ 67884 w 609"/>
                    <a:gd name="T7" fmla="*/ 31453 h 311"/>
                    <a:gd name="T8" fmla="*/ 63966 w 609"/>
                    <a:gd name="T9" fmla="*/ 13372 h 311"/>
                    <a:gd name="T10" fmla="*/ 9260 w 609"/>
                    <a:gd name="T11" fmla="*/ 0 h 311"/>
                    <a:gd name="T12" fmla="*/ 0 w 609"/>
                    <a:gd name="T13" fmla="*/ 299 h 311"/>
                    <a:gd name="T14" fmla="*/ 15494 w 609"/>
                    <a:gd name="T15" fmla="*/ 12122 h 311"/>
                    <a:gd name="T16" fmla="*/ 3270 w 609"/>
                    <a:gd name="T17" fmla="*/ 27079 h 3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9"/>
                    <a:gd name="T28" fmla="*/ 0 h 311"/>
                    <a:gd name="T29" fmla="*/ 609 w 609"/>
                    <a:gd name="T30" fmla="*/ 311 h 3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9" h="311">
                      <a:moveTo>
                        <a:pt x="29" y="241"/>
                      </a:moveTo>
                      <a:cubicBezTo>
                        <a:pt x="47" y="240"/>
                        <a:pt x="65" y="239"/>
                        <a:pt x="83" y="239"/>
                      </a:cubicBezTo>
                      <a:cubicBezTo>
                        <a:pt x="203" y="239"/>
                        <a:pt x="318" y="265"/>
                        <a:pt x="421" y="311"/>
                      </a:cubicBezTo>
                      <a:cubicBezTo>
                        <a:pt x="609" y="279"/>
                        <a:pt x="609" y="279"/>
                        <a:pt x="609" y="279"/>
                      </a:cubicBezTo>
                      <a:cubicBezTo>
                        <a:pt x="574" y="119"/>
                        <a:pt x="574" y="119"/>
                        <a:pt x="574" y="119"/>
                      </a:cubicBezTo>
                      <a:cubicBezTo>
                        <a:pt x="427" y="43"/>
                        <a:pt x="260" y="0"/>
                        <a:pt x="83" y="0"/>
                      </a:cubicBezTo>
                      <a:cubicBezTo>
                        <a:pt x="55" y="0"/>
                        <a:pt x="27" y="1"/>
                        <a:pt x="0" y="3"/>
                      </a:cubicBezTo>
                      <a:cubicBezTo>
                        <a:pt x="139" y="108"/>
                        <a:pt x="139" y="108"/>
                        <a:pt x="139" y="108"/>
                      </a:cubicBezTo>
                      <a:lnTo>
                        <a:pt x="29" y="241"/>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3" name="Freeform 22"/>
                <p:cNvSpPr>
                  <a:spLocks noChangeAspect="1"/>
                </p:cNvSpPr>
                <p:nvPr/>
              </p:nvSpPr>
              <p:spPr bwMode="auto">
                <a:xfrm>
                  <a:off x="6451644" y="1751008"/>
                  <a:ext cx="172906" cy="204955"/>
                </a:xfrm>
                <a:custGeom>
                  <a:avLst/>
                  <a:gdLst>
                    <a:gd name="T0" fmla="*/ 0 w 540"/>
                    <a:gd name="T1" fmla="*/ 22347 h 639"/>
                    <a:gd name="T2" fmla="*/ 33508 w 540"/>
                    <a:gd name="T3" fmla="*/ 61038 h 639"/>
                    <a:gd name="T4" fmla="*/ 52213 w 540"/>
                    <a:gd name="T5" fmla="*/ 71698 h 639"/>
                    <a:gd name="T6" fmla="*/ 60345 w 540"/>
                    <a:gd name="T7" fmla="*/ 55664 h 639"/>
                    <a:gd name="T8" fmla="*/ 14870 w 540"/>
                    <a:gd name="T9" fmla="*/ 0 h 639"/>
                    <a:gd name="T10" fmla="*/ 18999 w 540"/>
                    <a:gd name="T11" fmla="*/ 19078 h 639"/>
                    <a:gd name="T12" fmla="*/ 0 w 540"/>
                    <a:gd name="T13" fmla="*/ 22347 h 639"/>
                    <a:gd name="T14" fmla="*/ 0 60000 65536"/>
                    <a:gd name="T15" fmla="*/ 0 60000 65536"/>
                    <a:gd name="T16" fmla="*/ 0 60000 65536"/>
                    <a:gd name="T17" fmla="*/ 0 60000 65536"/>
                    <a:gd name="T18" fmla="*/ 0 60000 65536"/>
                    <a:gd name="T19" fmla="*/ 0 60000 65536"/>
                    <a:gd name="T20" fmla="*/ 0 60000 65536"/>
                    <a:gd name="T21" fmla="*/ 0 w 540"/>
                    <a:gd name="T22" fmla="*/ 0 h 639"/>
                    <a:gd name="T23" fmla="*/ 540 w 540"/>
                    <a:gd name="T24" fmla="*/ 639 h 6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0" h="639">
                      <a:moveTo>
                        <a:pt x="0" y="199"/>
                      </a:moveTo>
                      <a:cubicBezTo>
                        <a:pt x="129" y="283"/>
                        <a:pt x="234" y="402"/>
                        <a:pt x="300" y="544"/>
                      </a:cubicBezTo>
                      <a:cubicBezTo>
                        <a:pt x="467" y="639"/>
                        <a:pt x="467" y="639"/>
                        <a:pt x="467" y="639"/>
                      </a:cubicBezTo>
                      <a:cubicBezTo>
                        <a:pt x="540" y="496"/>
                        <a:pt x="540" y="496"/>
                        <a:pt x="540" y="496"/>
                      </a:cubicBezTo>
                      <a:cubicBezTo>
                        <a:pt x="458" y="292"/>
                        <a:pt x="315" y="119"/>
                        <a:pt x="133" y="0"/>
                      </a:cubicBezTo>
                      <a:cubicBezTo>
                        <a:pt x="170" y="170"/>
                        <a:pt x="170" y="170"/>
                        <a:pt x="170" y="170"/>
                      </a:cubicBezTo>
                      <a:lnTo>
                        <a:pt x="0" y="199"/>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4" name="Freeform 23"/>
                <p:cNvSpPr>
                  <a:spLocks noChangeAspect="1"/>
                </p:cNvSpPr>
                <p:nvPr/>
              </p:nvSpPr>
              <p:spPr bwMode="auto">
                <a:xfrm>
                  <a:off x="6560360" y="1943844"/>
                  <a:ext cx="88830" cy="220321"/>
                </a:xfrm>
                <a:custGeom>
                  <a:avLst/>
                  <a:gdLst>
                    <a:gd name="T0" fmla="*/ 507 w 278"/>
                    <a:gd name="T1" fmla="*/ 6745 h 687"/>
                    <a:gd name="T2" fmla="*/ 4295 w 278"/>
                    <a:gd name="T3" fmla="*/ 32960 h 687"/>
                    <a:gd name="T4" fmla="*/ 0 w 278"/>
                    <a:gd name="T5" fmla="*/ 61210 h 687"/>
                    <a:gd name="T6" fmla="*/ 8837 w 278"/>
                    <a:gd name="T7" fmla="*/ 76992 h 687"/>
                    <a:gd name="T8" fmla="*/ 25794 w 278"/>
                    <a:gd name="T9" fmla="*/ 66032 h 687"/>
                    <a:gd name="T10" fmla="*/ 30336 w 278"/>
                    <a:gd name="T11" fmla="*/ 32960 h 687"/>
                    <a:gd name="T12" fmla="*/ 25794 w 278"/>
                    <a:gd name="T13" fmla="*/ 0 h 687"/>
                    <a:gd name="T14" fmla="*/ 17553 w 278"/>
                    <a:gd name="T15" fmla="*/ 16701 h 687"/>
                    <a:gd name="T16" fmla="*/ 507 w 278"/>
                    <a:gd name="T17" fmla="*/ 6745 h 6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687"/>
                    <a:gd name="T29" fmla="*/ 278 w 278"/>
                    <a:gd name="T30" fmla="*/ 687 h 6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687">
                      <a:moveTo>
                        <a:pt x="5" y="60"/>
                      </a:moveTo>
                      <a:cubicBezTo>
                        <a:pt x="27" y="134"/>
                        <a:pt x="39" y="213"/>
                        <a:pt x="39" y="294"/>
                      </a:cubicBezTo>
                      <a:cubicBezTo>
                        <a:pt x="39" y="382"/>
                        <a:pt x="25" y="467"/>
                        <a:pt x="0" y="546"/>
                      </a:cubicBezTo>
                      <a:cubicBezTo>
                        <a:pt x="81" y="687"/>
                        <a:pt x="81" y="687"/>
                        <a:pt x="81" y="687"/>
                      </a:cubicBezTo>
                      <a:cubicBezTo>
                        <a:pt x="237" y="589"/>
                        <a:pt x="237" y="589"/>
                        <a:pt x="237" y="589"/>
                      </a:cubicBezTo>
                      <a:cubicBezTo>
                        <a:pt x="264" y="495"/>
                        <a:pt x="278" y="397"/>
                        <a:pt x="278" y="294"/>
                      </a:cubicBezTo>
                      <a:cubicBezTo>
                        <a:pt x="278" y="192"/>
                        <a:pt x="264" y="94"/>
                        <a:pt x="237" y="0"/>
                      </a:cubicBezTo>
                      <a:cubicBezTo>
                        <a:pt x="161" y="149"/>
                        <a:pt x="161" y="149"/>
                        <a:pt x="161" y="149"/>
                      </a:cubicBezTo>
                      <a:lnTo>
                        <a:pt x="5" y="60"/>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5" name="Freeform 24"/>
                <p:cNvSpPr>
                  <a:spLocks noChangeAspect="1"/>
                </p:cNvSpPr>
                <p:nvPr/>
              </p:nvSpPr>
              <p:spPr bwMode="auto">
                <a:xfrm>
                  <a:off x="6442785" y="2149665"/>
                  <a:ext cx="179606" cy="171192"/>
                </a:xfrm>
                <a:custGeom>
                  <a:avLst/>
                  <a:gdLst>
                    <a:gd name="T0" fmla="*/ 36805 w 561"/>
                    <a:gd name="T1" fmla="*/ 0 h 534"/>
                    <a:gd name="T2" fmla="*/ 3573 w 561"/>
                    <a:gd name="T3" fmla="*/ 38661 h 534"/>
                    <a:gd name="T4" fmla="*/ 0 w 561"/>
                    <a:gd name="T5" fmla="*/ 56349 h 534"/>
                    <a:gd name="T6" fmla="*/ 20193 w 561"/>
                    <a:gd name="T7" fmla="*/ 59592 h 534"/>
                    <a:gd name="T8" fmla="*/ 62581 w 561"/>
                    <a:gd name="T9" fmla="*/ 7704 h 534"/>
                    <a:gd name="T10" fmla="*/ 46820 w 561"/>
                    <a:gd name="T11" fmla="*/ 17544 h 534"/>
                    <a:gd name="T12" fmla="*/ 36805 w 561"/>
                    <a:gd name="T13" fmla="*/ 0 h 534"/>
                    <a:gd name="T14" fmla="*/ 0 60000 65536"/>
                    <a:gd name="T15" fmla="*/ 0 60000 65536"/>
                    <a:gd name="T16" fmla="*/ 0 60000 65536"/>
                    <a:gd name="T17" fmla="*/ 0 60000 65536"/>
                    <a:gd name="T18" fmla="*/ 0 60000 65536"/>
                    <a:gd name="T19" fmla="*/ 0 60000 65536"/>
                    <a:gd name="T20" fmla="*/ 0 60000 65536"/>
                    <a:gd name="T21" fmla="*/ 0 w 561"/>
                    <a:gd name="T22" fmla="*/ 0 h 534"/>
                    <a:gd name="T23" fmla="*/ 561 w 561"/>
                    <a:gd name="T24" fmla="*/ 534 h 5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534">
                      <a:moveTo>
                        <a:pt x="330" y="0"/>
                      </a:moveTo>
                      <a:cubicBezTo>
                        <a:pt x="264" y="141"/>
                        <a:pt x="161" y="261"/>
                        <a:pt x="32" y="346"/>
                      </a:cubicBezTo>
                      <a:cubicBezTo>
                        <a:pt x="0" y="505"/>
                        <a:pt x="0" y="505"/>
                        <a:pt x="0" y="505"/>
                      </a:cubicBezTo>
                      <a:cubicBezTo>
                        <a:pt x="181" y="534"/>
                        <a:pt x="181" y="534"/>
                        <a:pt x="181" y="534"/>
                      </a:cubicBezTo>
                      <a:cubicBezTo>
                        <a:pt x="348" y="419"/>
                        <a:pt x="481" y="257"/>
                        <a:pt x="561" y="69"/>
                      </a:cubicBezTo>
                      <a:cubicBezTo>
                        <a:pt x="420" y="157"/>
                        <a:pt x="420" y="157"/>
                        <a:pt x="420" y="157"/>
                      </a:cubicBezTo>
                      <a:lnTo>
                        <a:pt x="330" y="0"/>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6" name="Freeform 25"/>
                <p:cNvSpPr>
                  <a:spLocks noChangeAspect="1"/>
                </p:cNvSpPr>
                <p:nvPr/>
              </p:nvSpPr>
              <p:spPr bwMode="auto">
                <a:xfrm>
                  <a:off x="6205895" y="2277145"/>
                  <a:ext cx="260872" cy="104101"/>
                </a:xfrm>
                <a:custGeom>
                  <a:avLst/>
                  <a:gdLst>
                    <a:gd name="T0" fmla="*/ 75674 w 815"/>
                    <a:gd name="T1" fmla="*/ 0 h 324"/>
                    <a:gd name="T2" fmla="*/ 35159 w 815"/>
                    <a:gd name="T3" fmla="*/ 9675 h 324"/>
                    <a:gd name="T4" fmla="*/ 18801 w 815"/>
                    <a:gd name="T5" fmla="*/ 8263 h 324"/>
                    <a:gd name="T6" fmla="*/ 0 w 815"/>
                    <a:gd name="T7" fmla="*/ 16851 h 324"/>
                    <a:gd name="T8" fmla="*/ 8322 w 815"/>
                    <a:gd name="T9" fmla="*/ 33903 h 324"/>
                    <a:gd name="T10" fmla="*/ 35159 w 815"/>
                    <a:gd name="T11" fmla="*/ 37138 h 324"/>
                    <a:gd name="T12" fmla="*/ 90758 w 815"/>
                    <a:gd name="T13" fmla="*/ 22932 h 324"/>
                    <a:gd name="T14" fmla="*/ 71770 w 815"/>
                    <a:gd name="T15" fmla="*/ 19866 h 324"/>
                    <a:gd name="T16" fmla="*/ 75674 w 815"/>
                    <a:gd name="T17" fmla="*/ 0 h 3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5"/>
                    <a:gd name="T28" fmla="*/ 0 h 324"/>
                    <a:gd name="T29" fmla="*/ 815 w 815"/>
                    <a:gd name="T30" fmla="*/ 324 h 3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5" h="324">
                      <a:moveTo>
                        <a:pt x="680" y="0"/>
                      </a:moveTo>
                      <a:cubicBezTo>
                        <a:pt x="570" y="54"/>
                        <a:pt x="446" y="84"/>
                        <a:pt x="316" y="84"/>
                      </a:cubicBezTo>
                      <a:cubicBezTo>
                        <a:pt x="266" y="84"/>
                        <a:pt x="217" y="80"/>
                        <a:pt x="169" y="72"/>
                      </a:cubicBezTo>
                      <a:cubicBezTo>
                        <a:pt x="0" y="147"/>
                        <a:pt x="0" y="147"/>
                        <a:pt x="0" y="147"/>
                      </a:cubicBezTo>
                      <a:cubicBezTo>
                        <a:pt x="75" y="296"/>
                        <a:pt x="75" y="296"/>
                        <a:pt x="75" y="296"/>
                      </a:cubicBezTo>
                      <a:cubicBezTo>
                        <a:pt x="152" y="314"/>
                        <a:pt x="233" y="324"/>
                        <a:pt x="316" y="324"/>
                      </a:cubicBezTo>
                      <a:cubicBezTo>
                        <a:pt x="496" y="324"/>
                        <a:pt x="666" y="279"/>
                        <a:pt x="815" y="200"/>
                      </a:cubicBezTo>
                      <a:cubicBezTo>
                        <a:pt x="645" y="173"/>
                        <a:pt x="645" y="173"/>
                        <a:pt x="645" y="173"/>
                      </a:cubicBezTo>
                      <a:lnTo>
                        <a:pt x="680" y="0"/>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247" name="Freeform 26"/>
                <p:cNvSpPr>
                  <a:spLocks noChangeAspect="1"/>
                </p:cNvSpPr>
                <p:nvPr/>
              </p:nvSpPr>
              <p:spPr bwMode="auto">
                <a:xfrm>
                  <a:off x="6037733" y="2198803"/>
                  <a:ext cx="182415" cy="164051"/>
                </a:xfrm>
                <a:custGeom>
                  <a:avLst/>
                  <a:gdLst>
                    <a:gd name="T0" fmla="*/ 63340 w 570"/>
                    <a:gd name="T1" fmla="*/ 31472 h 512"/>
                    <a:gd name="T2" fmla="*/ 26549 w 570"/>
                    <a:gd name="T3" fmla="*/ 7978 h 512"/>
                    <a:gd name="T4" fmla="*/ 5998 w 570"/>
                    <a:gd name="T5" fmla="*/ 0 h 512"/>
                    <a:gd name="T6" fmla="*/ 0 w 570"/>
                    <a:gd name="T7" fmla="*/ 17776 h 512"/>
                    <a:gd name="T8" fmla="*/ 55092 w 570"/>
                    <a:gd name="T9" fmla="*/ 56739 h 512"/>
                    <a:gd name="T10" fmla="*/ 46195 w 570"/>
                    <a:gd name="T11" fmla="*/ 38988 h 512"/>
                    <a:gd name="T12" fmla="*/ 63340 w 570"/>
                    <a:gd name="T13" fmla="*/ 31472 h 512"/>
                    <a:gd name="T14" fmla="*/ 0 60000 65536"/>
                    <a:gd name="T15" fmla="*/ 0 60000 65536"/>
                    <a:gd name="T16" fmla="*/ 0 60000 65536"/>
                    <a:gd name="T17" fmla="*/ 0 60000 65536"/>
                    <a:gd name="T18" fmla="*/ 0 60000 65536"/>
                    <a:gd name="T19" fmla="*/ 0 60000 65536"/>
                    <a:gd name="T20" fmla="*/ 0 60000 65536"/>
                    <a:gd name="T21" fmla="*/ 0 w 570"/>
                    <a:gd name="T22" fmla="*/ 0 h 512"/>
                    <a:gd name="T23" fmla="*/ 570 w 570"/>
                    <a:gd name="T24" fmla="*/ 512 h 5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0" h="512">
                      <a:moveTo>
                        <a:pt x="570" y="284"/>
                      </a:moveTo>
                      <a:cubicBezTo>
                        <a:pt x="443" y="240"/>
                        <a:pt x="330" y="167"/>
                        <a:pt x="239" y="72"/>
                      </a:cubicBezTo>
                      <a:cubicBezTo>
                        <a:pt x="54" y="0"/>
                        <a:pt x="54" y="0"/>
                        <a:pt x="54" y="0"/>
                      </a:cubicBezTo>
                      <a:cubicBezTo>
                        <a:pt x="0" y="160"/>
                        <a:pt x="0" y="160"/>
                        <a:pt x="0" y="160"/>
                      </a:cubicBezTo>
                      <a:cubicBezTo>
                        <a:pt x="126" y="321"/>
                        <a:pt x="298" y="444"/>
                        <a:pt x="496" y="512"/>
                      </a:cubicBezTo>
                      <a:cubicBezTo>
                        <a:pt x="416" y="352"/>
                        <a:pt x="416" y="352"/>
                        <a:pt x="416" y="352"/>
                      </a:cubicBezTo>
                      <a:lnTo>
                        <a:pt x="570" y="284"/>
                      </a:lnTo>
                      <a:close/>
                    </a:path>
                  </a:pathLst>
                </a:custGeom>
                <a:grp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cxnSp>
            <p:nvCxnSpPr>
              <p:cNvPr id="391" name="Straight Connector 390"/>
              <p:cNvCxnSpPr>
                <a:stCxn id="390" idx="2"/>
                <a:endCxn id="162" idx="0"/>
              </p:cNvCxnSpPr>
              <p:nvPr/>
            </p:nvCxnSpPr>
            <p:spPr bwMode="auto">
              <a:xfrm>
                <a:off x="6083033" y="2441977"/>
                <a:ext cx="0" cy="516779"/>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399" name="Freeform 321"/>
              <p:cNvSpPr>
                <a:spLocks/>
              </p:cNvSpPr>
              <p:nvPr/>
            </p:nvSpPr>
            <p:spPr bwMode="auto">
              <a:xfrm flipH="1">
                <a:off x="5236984" y="2100186"/>
                <a:ext cx="382588" cy="185814"/>
              </a:xfrm>
              <a:custGeom>
                <a:avLst/>
                <a:gdLst>
                  <a:gd name="T0" fmla="*/ 149092449 w 939"/>
                  <a:gd name="T1" fmla="*/ 149689176 h 434"/>
                  <a:gd name="T2" fmla="*/ 149092449 w 939"/>
                  <a:gd name="T3" fmla="*/ 149689176 h 434"/>
                  <a:gd name="T4" fmla="*/ 0 w 939"/>
                  <a:gd name="T5" fmla="*/ 149689176 h 434"/>
                  <a:gd name="T6" fmla="*/ 149092449 w 939"/>
                  <a:gd name="T7" fmla="*/ 149689176 h 434"/>
                  <a:gd name="T8" fmla="*/ 149092449 w 939"/>
                  <a:gd name="T9" fmla="*/ 0 h 434"/>
                  <a:gd name="T10" fmla="*/ 149092449 w 939"/>
                  <a:gd name="T11" fmla="*/ 0 h 434"/>
                  <a:gd name="T12" fmla="*/ 149092449 w 939"/>
                  <a:gd name="T13" fmla="*/ 149689176 h 434"/>
                  <a:gd name="T14" fmla="*/ 0 60000 65536"/>
                  <a:gd name="T15" fmla="*/ 0 60000 65536"/>
                  <a:gd name="T16" fmla="*/ 0 60000 65536"/>
                  <a:gd name="T17" fmla="*/ 0 60000 65536"/>
                  <a:gd name="T18" fmla="*/ 0 60000 65536"/>
                  <a:gd name="T19" fmla="*/ 0 60000 65536"/>
                  <a:gd name="T20" fmla="*/ 0 60000 65536"/>
                  <a:gd name="T21" fmla="*/ 0 w 939"/>
                  <a:gd name="T22" fmla="*/ 0 h 434"/>
                  <a:gd name="T23" fmla="*/ 939 w 939"/>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9" h="434">
                    <a:moveTo>
                      <a:pt x="453" y="354"/>
                    </a:moveTo>
                    <a:cubicBezTo>
                      <a:pt x="287" y="354"/>
                      <a:pt x="145" y="256"/>
                      <a:pt x="80" y="114"/>
                    </a:cubicBezTo>
                    <a:cubicBezTo>
                      <a:pt x="0" y="130"/>
                      <a:pt x="0" y="130"/>
                      <a:pt x="0" y="130"/>
                    </a:cubicBezTo>
                    <a:cubicBezTo>
                      <a:pt x="73" y="309"/>
                      <a:pt x="248" y="434"/>
                      <a:pt x="453" y="434"/>
                    </a:cubicBezTo>
                    <a:cubicBezTo>
                      <a:pt x="705" y="434"/>
                      <a:pt x="912" y="244"/>
                      <a:pt x="939" y="0"/>
                    </a:cubicBezTo>
                    <a:cubicBezTo>
                      <a:pt x="859" y="0"/>
                      <a:pt x="859" y="0"/>
                      <a:pt x="859" y="0"/>
                    </a:cubicBezTo>
                    <a:cubicBezTo>
                      <a:pt x="832" y="200"/>
                      <a:pt x="661" y="354"/>
                      <a:pt x="453" y="354"/>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400" name="Freeform 322"/>
              <p:cNvSpPr>
                <a:spLocks/>
              </p:cNvSpPr>
              <p:nvPr/>
            </p:nvSpPr>
            <p:spPr bwMode="auto">
              <a:xfrm flipH="1">
                <a:off x="5562435" y="2077688"/>
                <a:ext cx="79375" cy="93324"/>
              </a:xfrm>
              <a:custGeom>
                <a:avLst/>
                <a:gdLst>
                  <a:gd name="T0" fmla="*/ 0 w 458"/>
                  <a:gd name="T1" fmla="*/ 4729767 h 517"/>
                  <a:gd name="T2" fmla="*/ 4880541 w 458"/>
                  <a:gd name="T3" fmla="*/ 0 h 517"/>
                  <a:gd name="T4" fmla="*/ 4880541 w 458"/>
                  <a:gd name="T5" fmla="*/ 4729767 h 517"/>
                  <a:gd name="T6" fmla="*/ 0 w 458"/>
                  <a:gd name="T7" fmla="*/ 4729767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0" y="517"/>
                    </a:moveTo>
                    <a:lnTo>
                      <a:pt x="113" y="0"/>
                    </a:lnTo>
                    <a:lnTo>
                      <a:pt x="458" y="399"/>
                    </a:lnTo>
                    <a:lnTo>
                      <a:pt x="0" y="517"/>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402" name="Freeform 324"/>
              <p:cNvSpPr>
                <a:spLocks/>
              </p:cNvSpPr>
              <p:nvPr/>
            </p:nvSpPr>
            <p:spPr bwMode="auto">
              <a:xfrm flipH="1">
                <a:off x="5252121" y="1873600"/>
                <a:ext cx="385717" cy="185180"/>
              </a:xfrm>
              <a:custGeom>
                <a:avLst/>
                <a:gdLst>
                  <a:gd name="T0" fmla="*/ 14586912 w 946"/>
                  <a:gd name="T1" fmla="*/ 2422084 h 433"/>
                  <a:gd name="T2" fmla="*/ 26263516 w 946"/>
                  <a:gd name="T3" fmla="*/ 10792513 h 433"/>
                  <a:gd name="T4" fmla="*/ 28458406 w 946"/>
                  <a:gd name="T5" fmla="*/ 9770293 h 433"/>
                  <a:gd name="T6" fmla="*/ 14586912 w 946"/>
                  <a:gd name="T7" fmla="*/ 0 h 433"/>
                  <a:gd name="T8" fmla="*/ 0 w 946"/>
                  <a:gd name="T9" fmla="*/ 13095118 h 433"/>
                  <a:gd name="T10" fmla="*/ 2405475 w 946"/>
                  <a:gd name="T11" fmla="*/ 13095118 h 433"/>
                  <a:gd name="T12" fmla="*/ 14586912 w 946"/>
                  <a:gd name="T13" fmla="*/ 2422084 h 433"/>
                  <a:gd name="T14" fmla="*/ 0 60000 65536"/>
                  <a:gd name="T15" fmla="*/ 0 60000 65536"/>
                  <a:gd name="T16" fmla="*/ 0 60000 65536"/>
                  <a:gd name="T17" fmla="*/ 0 60000 65536"/>
                  <a:gd name="T18" fmla="*/ 0 60000 65536"/>
                  <a:gd name="T19" fmla="*/ 0 60000 65536"/>
                  <a:gd name="T20" fmla="*/ 0 60000 65536"/>
                  <a:gd name="T21" fmla="*/ 0 w 946"/>
                  <a:gd name="T22" fmla="*/ 0 h 433"/>
                  <a:gd name="T23" fmla="*/ 946 w 946"/>
                  <a:gd name="T24" fmla="*/ 433 h 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6" h="433">
                    <a:moveTo>
                      <a:pt x="485" y="80"/>
                    </a:moveTo>
                    <a:cubicBezTo>
                      <a:pt x="665" y="80"/>
                      <a:pt x="818" y="196"/>
                      <a:pt x="873" y="357"/>
                    </a:cubicBezTo>
                    <a:cubicBezTo>
                      <a:pt x="946" y="323"/>
                      <a:pt x="946" y="323"/>
                      <a:pt x="946" y="323"/>
                    </a:cubicBezTo>
                    <a:cubicBezTo>
                      <a:pt x="878" y="134"/>
                      <a:pt x="697" y="0"/>
                      <a:pt x="485" y="0"/>
                    </a:cubicBezTo>
                    <a:cubicBezTo>
                      <a:pt x="234" y="0"/>
                      <a:pt x="27" y="189"/>
                      <a:pt x="0" y="433"/>
                    </a:cubicBezTo>
                    <a:cubicBezTo>
                      <a:pt x="80" y="433"/>
                      <a:pt x="80" y="433"/>
                      <a:pt x="80" y="433"/>
                    </a:cubicBezTo>
                    <a:cubicBezTo>
                      <a:pt x="107" y="233"/>
                      <a:pt x="278" y="80"/>
                      <a:pt x="485" y="80"/>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403" name="Freeform 325"/>
              <p:cNvSpPr>
                <a:spLocks/>
              </p:cNvSpPr>
              <p:nvPr/>
            </p:nvSpPr>
            <p:spPr bwMode="auto">
              <a:xfrm flipH="1">
                <a:off x="5233819" y="1989993"/>
                <a:ext cx="79077" cy="93586"/>
              </a:xfrm>
              <a:custGeom>
                <a:avLst/>
                <a:gdLst>
                  <a:gd name="T0" fmla="*/ 458 w 458"/>
                  <a:gd name="T1" fmla="*/ 0 h 517"/>
                  <a:gd name="T2" fmla="*/ 345 w 458"/>
                  <a:gd name="T3" fmla="*/ 517 h 517"/>
                  <a:gd name="T4" fmla="*/ 0 w 458"/>
                  <a:gd name="T5" fmla="*/ 118 h 517"/>
                  <a:gd name="T6" fmla="*/ 458 w 458"/>
                  <a:gd name="T7" fmla="*/ 0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458" y="0"/>
                    </a:moveTo>
                    <a:lnTo>
                      <a:pt x="345" y="517"/>
                    </a:lnTo>
                    <a:lnTo>
                      <a:pt x="0" y="118"/>
                    </a:lnTo>
                    <a:lnTo>
                      <a:pt x="458" y="0"/>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grpSp>
      <p:grpSp>
        <p:nvGrpSpPr>
          <p:cNvPr id="13" name="Group 81"/>
          <p:cNvGrpSpPr/>
          <p:nvPr/>
        </p:nvGrpSpPr>
        <p:grpSpPr>
          <a:xfrm>
            <a:off x="6376328" y="1697726"/>
            <a:ext cx="1566770" cy="1246923"/>
            <a:chOff x="6376328" y="1697726"/>
            <a:chExt cx="1566770" cy="1246923"/>
          </a:xfrm>
        </p:grpSpPr>
        <p:pic>
          <p:nvPicPr>
            <p:cNvPr id="256" name="Picture 20"/>
            <p:cNvPicPr preferRelativeResize="0">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55098" y="1697726"/>
              <a:ext cx="1188000" cy="756000"/>
            </a:xfrm>
            <a:prstGeom prst="rect">
              <a:avLst/>
            </a:prstGeom>
            <a:solidFill>
              <a:schemeClr val="tx1"/>
            </a:solidFill>
            <a:ln w="3175">
              <a:solidFill>
                <a:schemeClr val="tx1"/>
              </a:solidFill>
              <a:miter lim="800000"/>
              <a:headEnd/>
              <a:tailEnd/>
            </a:ln>
            <a:effectLst>
              <a:outerShdw blurRad="50800" dist="38100" dir="2700000" algn="tl" rotWithShape="0">
                <a:prstClr val="black">
                  <a:alpha val="40000"/>
                </a:prstClr>
              </a:outerShdw>
            </a:effectLst>
          </p:spPr>
        </p:pic>
        <p:sp>
          <p:nvSpPr>
            <p:cNvPr id="165" name="Diamond 164"/>
            <p:cNvSpPr>
              <a:spLocks noChangeAspect="1"/>
            </p:cNvSpPr>
            <p:nvPr/>
          </p:nvSpPr>
          <p:spPr bwMode="auto">
            <a:xfrm>
              <a:off x="6376328" y="2512649"/>
              <a:ext cx="432000" cy="432000"/>
            </a:xfrm>
            <a:prstGeom prst="diamond">
              <a:avLst/>
            </a:prstGeom>
            <a:solidFill>
              <a:schemeClr val="bg2">
                <a:lumMod val="50000"/>
              </a:schemeClr>
            </a:solidFill>
            <a:ln w="9525" cap="flat" cmpd="sng" algn="ctr">
              <a:solidFill>
                <a:schemeClr val="bg2">
                  <a:lumMod val="50000"/>
                </a:schemeClr>
              </a:solidFill>
              <a:prstDash val="solid"/>
              <a:headEnd type="none" w="med" len="med"/>
              <a:tailEnd type="none" w="med" len="med"/>
            </a:ln>
            <a:effectLst>
              <a:outerShdw blurRad="50800" dist="38100" dir="2700000" algn="tl" rotWithShape="0">
                <a:prstClr val="black">
                  <a:alpha val="40000"/>
                </a:prstClr>
              </a:outerShdw>
            </a:effectLst>
          </p:spPr>
          <p:txBody>
            <a:bodyPr vert="horz" wrap="none" lIns="0" tIns="0" rIns="0" bIns="0" numCol="1" rtlCol="0" anchor="ctr" anchorCtr="1" compatLnSpc="1">
              <a:prstTxWarp prst="textNoShape">
                <a:avLst/>
              </a:prstTxWarp>
            </a:bodyPr>
            <a:lstStyle/>
            <a:p>
              <a:pPr algn="ctr" eaLnBrk="0" hangingPunct="0">
                <a:defRPr/>
              </a:pPr>
              <a:r>
                <a:rPr lang="en-US" sz="800" kern="0" dirty="0" smtClean="0">
                  <a:solidFill>
                    <a:srgbClr val="FFFFFF"/>
                  </a:solidFill>
                  <a:latin typeface="Arial"/>
                  <a:ea typeface="MS PGothic" pitchFamily="34" charset="-128"/>
                  <a:cs typeface="Arial" charset="0"/>
                </a:rPr>
                <a:t>Approval</a:t>
              </a:r>
              <a:endParaRPr lang="en-US" sz="800" kern="0" dirty="0">
                <a:solidFill>
                  <a:srgbClr val="FFFFFF"/>
                </a:solidFill>
                <a:latin typeface="Arial"/>
                <a:ea typeface="MS PGothic" pitchFamily="34" charset="-128"/>
                <a:cs typeface="Arial" charset="0"/>
              </a:endParaRPr>
            </a:p>
          </p:txBody>
        </p:sp>
      </p:grpSp>
      <p:grpSp>
        <p:nvGrpSpPr>
          <p:cNvPr id="14" name="Group 86"/>
          <p:cNvGrpSpPr/>
          <p:nvPr/>
        </p:nvGrpSpPr>
        <p:grpSpPr>
          <a:xfrm>
            <a:off x="6490396" y="1691363"/>
            <a:ext cx="1469967" cy="2037405"/>
            <a:chOff x="6490384" y="1691363"/>
            <a:chExt cx="1469967" cy="2037405"/>
          </a:xfrm>
        </p:grpSpPr>
        <p:sp>
          <p:nvSpPr>
            <p:cNvPr id="406" name="Freeform 322"/>
            <p:cNvSpPr>
              <a:spLocks/>
            </p:cNvSpPr>
            <p:nvPr/>
          </p:nvSpPr>
          <p:spPr bwMode="auto">
            <a:xfrm flipH="1">
              <a:off x="6819000" y="2152974"/>
              <a:ext cx="79375" cy="93324"/>
            </a:xfrm>
            <a:custGeom>
              <a:avLst/>
              <a:gdLst>
                <a:gd name="T0" fmla="*/ 0 w 458"/>
                <a:gd name="T1" fmla="*/ 4729767 h 517"/>
                <a:gd name="T2" fmla="*/ 4880541 w 458"/>
                <a:gd name="T3" fmla="*/ 0 h 517"/>
                <a:gd name="T4" fmla="*/ 4880541 w 458"/>
                <a:gd name="T5" fmla="*/ 4729767 h 517"/>
                <a:gd name="T6" fmla="*/ 0 w 458"/>
                <a:gd name="T7" fmla="*/ 4729767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0" y="517"/>
                  </a:moveTo>
                  <a:lnTo>
                    <a:pt x="113" y="0"/>
                  </a:lnTo>
                  <a:lnTo>
                    <a:pt x="458" y="399"/>
                  </a:lnTo>
                  <a:lnTo>
                    <a:pt x="0" y="517"/>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409" name="Freeform 325"/>
            <p:cNvSpPr>
              <a:spLocks/>
            </p:cNvSpPr>
            <p:nvPr/>
          </p:nvSpPr>
          <p:spPr bwMode="auto">
            <a:xfrm flipH="1">
              <a:off x="6490384" y="2047143"/>
              <a:ext cx="79077" cy="93586"/>
            </a:xfrm>
            <a:custGeom>
              <a:avLst/>
              <a:gdLst>
                <a:gd name="T0" fmla="*/ 458 w 458"/>
                <a:gd name="T1" fmla="*/ 0 h 517"/>
                <a:gd name="T2" fmla="*/ 345 w 458"/>
                <a:gd name="T3" fmla="*/ 517 h 517"/>
                <a:gd name="T4" fmla="*/ 0 w 458"/>
                <a:gd name="T5" fmla="*/ 118 h 517"/>
                <a:gd name="T6" fmla="*/ 458 w 458"/>
                <a:gd name="T7" fmla="*/ 0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458" y="0"/>
                  </a:moveTo>
                  <a:lnTo>
                    <a:pt x="345" y="517"/>
                  </a:lnTo>
                  <a:lnTo>
                    <a:pt x="0" y="118"/>
                  </a:lnTo>
                  <a:lnTo>
                    <a:pt x="458" y="0"/>
                  </a:ln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nvGrpSpPr>
            <p:cNvPr id="15" name="Group 85"/>
            <p:cNvGrpSpPr/>
            <p:nvPr/>
          </p:nvGrpSpPr>
          <p:grpSpPr>
            <a:xfrm>
              <a:off x="6725371" y="1691363"/>
              <a:ext cx="1234980" cy="2037405"/>
              <a:chOff x="6725371" y="1691363"/>
              <a:chExt cx="1234980" cy="2037405"/>
            </a:xfrm>
          </p:grpSpPr>
          <p:cxnSp>
            <p:nvCxnSpPr>
              <p:cNvPr id="351" name="Straight Connector 350"/>
              <p:cNvCxnSpPr/>
              <p:nvPr/>
            </p:nvCxnSpPr>
            <p:spPr bwMode="auto">
              <a:xfrm>
                <a:off x="7230844" y="2459118"/>
                <a:ext cx="0" cy="493899"/>
              </a:xfrm>
              <a:prstGeom prst="line">
                <a:avLst/>
              </a:prstGeom>
              <a:solidFill>
                <a:schemeClr val="accent1"/>
              </a:solidFill>
              <a:ln w="19050" cap="flat" cmpd="sng" algn="ctr">
                <a:solidFill>
                  <a:srgbClr val="C00000"/>
                </a:solidFill>
                <a:prstDash val="solid"/>
                <a:round/>
                <a:headEnd type="none" w="med" len="med"/>
                <a:tailEnd type="none" w="med" len="med"/>
              </a:ln>
              <a:effectLst/>
            </p:spPr>
          </p:cxnSp>
          <p:grpSp>
            <p:nvGrpSpPr>
              <p:cNvPr id="16" name="Group 82"/>
              <p:cNvGrpSpPr/>
              <p:nvPr/>
            </p:nvGrpSpPr>
            <p:grpSpPr>
              <a:xfrm>
                <a:off x="6725371" y="1691363"/>
                <a:ext cx="1234980" cy="2037405"/>
                <a:chOff x="4974209" y="3106095"/>
                <a:chExt cx="1234980" cy="2037405"/>
              </a:xfrm>
            </p:grpSpPr>
            <p:pic>
              <p:nvPicPr>
                <p:cNvPr id="167" name="Picture 2"/>
                <p:cNvPicPr preferRelativeResize="0">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003936" y="3106095"/>
                  <a:ext cx="1188000" cy="75600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163" name="TextBox 162"/>
                <p:cNvSpPr txBox="1">
                  <a:spLocks noChangeArrowheads="1"/>
                </p:cNvSpPr>
                <p:nvPr/>
              </p:nvSpPr>
              <p:spPr bwMode="auto">
                <a:xfrm>
                  <a:off x="5021189" y="4387500"/>
                  <a:ext cx="1188000" cy="756000"/>
                </a:xfrm>
                <a:prstGeom prst="rect">
                  <a:avLst/>
                </a:prstGeom>
                <a:gradFill rotWithShape="1">
                  <a:gsLst>
                    <a:gs pos="0">
                      <a:schemeClr val="accent1"/>
                    </a:gs>
                    <a:gs pos="100000">
                      <a:srgbClr val="B80000"/>
                    </a:gs>
                  </a:gsLst>
                  <a:lin ang="5400000" scaled="1"/>
                </a:gradFill>
                <a:ln>
                  <a:noFill/>
                </a:ln>
                <a:effectLst>
                  <a:outerShdw blurRad="50800" dist="38100" dir="2700000" algn="tl" rotWithShape="0">
                    <a:prstClr val="black">
                      <a:alpha val="40000"/>
                    </a:prstClr>
                  </a:outerShdw>
                </a:effectLst>
                <a:extLst/>
              </p:spPr>
              <p:txBody>
                <a:bodyPr wrap="none" lIns="0" rIns="0" anchor="ctr" anchorCtr="1">
                  <a:noAutofit/>
                </a:bodyPr>
                <a:lstStyle>
                  <a:defPPr>
                    <a:defRPr lang="en-US"/>
                  </a:defPPr>
                  <a:lvl1pPr algn="ctr">
                    <a:defRPr sz="1600">
                      <a:solidFill>
                        <a:schemeClr val="bg1"/>
                      </a:solidFill>
                      <a:cs typeface="Arial" charset="0"/>
                    </a:defRPr>
                  </a:lvl1pPr>
                </a:lstStyle>
                <a:p>
                  <a:pPr fontAlgn="auto">
                    <a:spcBef>
                      <a:spcPts val="0"/>
                    </a:spcBef>
                    <a:spcAft>
                      <a:spcPts val="0"/>
                    </a:spcAft>
                  </a:pPr>
                  <a:r>
                    <a:rPr lang="en-US" sz="1100" b="1" dirty="0" smtClean="0">
                      <a:solidFill>
                        <a:prstClr val="white"/>
                      </a:solidFill>
                      <a:latin typeface="Arial"/>
                      <a:ea typeface="MS PGothic" pitchFamily="34" charset="-128"/>
                    </a:rPr>
                    <a:t>PRODUCT </a:t>
                  </a:r>
                </a:p>
                <a:p>
                  <a:pPr fontAlgn="auto">
                    <a:spcBef>
                      <a:spcPts val="0"/>
                    </a:spcBef>
                    <a:spcAft>
                      <a:spcPts val="0"/>
                    </a:spcAft>
                  </a:pPr>
                  <a:r>
                    <a:rPr lang="en-US" sz="1100" b="1" dirty="0" smtClean="0">
                      <a:solidFill>
                        <a:prstClr val="white"/>
                      </a:solidFill>
                      <a:latin typeface="Arial"/>
                      <a:ea typeface="MS PGothic" pitchFamily="34" charset="-128"/>
                    </a:rPr>
                    <a:t>DEVELOPMENT </a:t>
                  </a:r>
                </a:p>
                <a:p>
                  <a:pPr fontAlgn="auto">
                    <a:spcBef>
                      <a:spcPts val="0"/>
                    </a:spcBef>
                    <a:spcAft>
                      <a:spcPts val="0"/>
                    </a:spcAft>
                  </a:pPr>
                  <a:r>
                    <a:rPr lang="en-US" sz="1100" b="1" dirty="0" smtClean="0">
                      <a:solidFill>
                        <a:prstClr val="white"/>
                      </a:solidFill>
                      <a:latin typeface="Arial"/>
                      <a:ea typeface="MS PGothic" pitchFamily="34" charset="-128"/>
                    </a:rPr>
                    <a:t>EXECUTION</a:t>
                  </a:r>
                </a:p>
              </p:txBody>
            </p:sp>
            <p:sp>
              <p:nvSpPr>
                <p:cNvPr id="143" name="Diamond 142"/>
                <p:cNvSpPr>
                  <a:spLocks noChangeAspect="1"/>
                </p:cNvSpPr>
                <p:nvPr/>
              </p:nvSpPr>
              <p:spPr bwMode="auto">
                <a:xfrm>
                  <a:off x="4974209" y="3845850"/>
                  <a:ext cx="576000" cy="576000"/>
                </a:xfrm>
                <a:prstGeom prst="diamond">
                  <a:avLst/>
                </a:prstGeom>
                <a:gradFill rotWithShape="1">
                  <a:gsLst>
                    <a:gs pos="0">
                      <a:srgbClr val="4D7522">
                        <a:shade val="51000"/>
                        <a:satMod val="130000"/>
                      </a:srgbClr>
                    </a:gs>
                    <a:gs pos="80000">
                      <a:srgbClr val="4D7522">
                        <a:shade val="93000"/>
                        <a:satMod val="130000"/>
                      </a:srgbClr>
                    </a:gs>
                    <a:gs pos="100000">
                      <a:srgbClr val="4D7522">
                        <a:shade val="94000"/>
                        <a:satMod val="135000"/>
                      </a:srgbClr>
                    </a:gs>
                  </a:gsLst>
                  <a:lin ang="16200000" scaled="0"/>
                </a:gra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none" lIns="0" tIns="0" rIns="0" bIns="0" numCol="1" rtlCol="0" anchor="ctr" anchorCtr="1" compatLnSpc="1">
                  <a:prstTxWarp prst="textNoShape">
                    <a:avLst/>
                  </a:prstTxWarp>
                </a:bodyPr>
                <a:lstStyle/>
                <a:p>
                  <a:pPr eaLnBrk="0" hangingPunct="0">
                    <a:defRPr/>
                  </a:pPr>
                  <a:r>
                    <a:rPr lang="en-US" sz="1000" b="1" kern="0" dirty="0" smtClean="0">
                      <a:solidFill>
                        <a:srgbClr val="FFFFFF"/>
                      </a:solidFill>
                      <a:latin typeface="Arial"/>
                      <a:ea typeface="MS PGothic" pitchFamily="34" charset="-128"/>
                      <a:cs typeface="Arial" charset="0"/>
                    </a:rPr>
                    <a:t>Launch</a:t>
                  </a:r>
                  <a:endParaRPr lang="en-US" sz="1000" b="1" kern="0" dirty="0">
                    <a:solidFill>
                      <a:srgbClr val="FFFFFF"/>
                    </a:solidFill>
                    <a:latin typeface="Arial"/>
                    <a:ea typeface="MS PGothic" pitchFamily="34" charset="-128"/>
                    <a:cs typeface="Arial" charset="0"/>
                  </a:endParaRPr>
                </a:p>
              </p:txBody>
            </p:sp>
          </p:grpSp>
        </p:grpSp>
        <p:sp>
          <p:nvSpPr>
            <p:cNvPr id="405" name="Freeform 321"/>
            <p:cNvSpPr>
              <a:spLocks/>
            </p:cNvSpPr>
            <p:nvPr/>
          </p:nvSpPr>
          <p:spPr bwMode="auto">
            <a:xfrm flipH="1">
              <a:off x="6493549" y="2175472"/>
              <a:ext cx="382588" cy="185814"/>
            </a:xfrm>
            <a:custGeom>
              <a:avLst/>
              <a:gdLst>
                <a:gd name="T0" fmla="*/ 149092449 w 939"/>
                <a:gd name="T1" fmla="*/ 149689176 h 434"/>
                <a:gd name="T2" fmla="*/ 149092449 w 939"/>
                <a:gd name="T3" fmla="*/ 149689176 h 434"/>
                <a:gd name="T4" fmla="*/ 0 w 939"/>
                <a:gd name="T5" fmla="*/ 149689176 h 434"/>
                <a:gd name="T6" fmla="*/ 149092449 w 939"/>
                <a:gd name="T7" fmla="*/ 149689176 h 434"/>
                <a:gd name="T8" fmla="*/ 149092449 w 939"/>
                <a:gd name="T9" fmla="*/ 0 h 434"/>
                <a:gd name="T10" fmla="*/ 149092449 w 939"/>
                <a:gd name="T11" fmla="*/ 0 h 434"/>
                <a:gd name="T12" fmla="*/ 149092449 w 939"/>
                <a:gd name="T13" fmla="*/ 149689176 h 434"/>
                <a:gd name="T14" fmla="*/ 0 60000 65536"/>
                <a:gd name="T15" fmla="*/ 0 60000 65536"/>
                <a:gd name="T16" fmla="*/ 0 60000 65536"/>
                <a:gd name="T17" fmla="*/ 0 60000 65536"/>
                <a:gd name="T18" fmla="*/ 0 60000 65536"/>
                <a:gd name="T19" fmla="*/ 0 60000 65536"/>
                <a:gd name="T20" fmla="*/ 0 60000 65536"/>
                <a:gd name="T21" fmla="*/ 0 w 939"/>
                <a:gd name="T22" fmla="*/ 0 h 434"/>
                <a:gd name="T23" fmla="*/ 939 w 939"/>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9" h="434">
                  <a:moveTo>
                    <a:pt x="453" y="354"/>
                  </a:moveTo>
                  <a:cubicBezTo>
                    <a:pt x="287" y="354"/>
                    <a:pt x="145" y="256"/>
                    <a:pt x="80" y="114"/>
                  </a:cubicBezTo>
                  <a:cubicBezTo>
                    <a:pt x="0" y="130"/>
                    <a:pt x="0" y="130"/>
                    <a:pt x="0" y="130"/>
                  </a:cubicBezTo>
                  <a:cubicBezTo>
                    <a:pt x="73" y="309"/>
                    <a:pt x="248" y="434"/>
                    <a:pt x="453" y="434"/>
                  </a:cubicBezTo>
                  <a:cubicBezTo>
                    <a:pt x="705" y="434"/>
                    <a:pt x="912" y="244"/>
                    <a:pt x="939" y="0"/>
                  </a:cubicBezTo>
                  <a:cubicBezTo>
                    <a:pt x="859" y="0"/>
                    <a:pt x="859" y="0"/>
                    <a:pt x="859" y="0"/>
                  </a:cubicBezTo>
                  <a:cubicBezTo>
                    <a:pt x="832" y="200"/>
                    <a:pt x="661" y="354"/>
                    <a:pt x="453" y="354"/>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sp>
          <p:nvSpPr>
            <p:cNvPr id="408" name="Freeform 324"/>
            <p:cNvSpPr>
              <a:spLocks/>
            </p:cNvSpPr>
            <p:nvPr/>
          </p:nvSpPr>
          <p:spPr bwMode="auto">
            <a:xfrm flipH="1">
              <a:off x="6508673" y="1930750"/>
              <a:ext cx="385717" cy="185180"/>
            </a:xfrm>
            <a:custGeom>
              <a:avLst/>
              <a:gdLst>
                <a:gd name="T0" fmla="*/ 14586912 w 946"/>
                <a:gd name="T1" fmla="*/ 2422084 h 433"/>
                <a:gd name="T2" fmla="*/ 26263516 w 946"/>
                <a:gd name="T3" fmla="*/ 10792513 h 433"/>
                <a:gd name="T4" fmla="*/ 28458406 w 946"/>
                <a:gd name="T5" fmla="*/ 9770293 h 433"/>
                <a:gd name="T6" fmla="*/ 14586912 w 946"/>
                <a:gd name="T7" fmla="*/ 0 h 433"/>
                <a:gd name="T8" fmla="*/ 0 w 946"/>
                <a:gd name="T9" fmla="*/ 13095118 h 433"/>
                <a:gd name="T10" fmla="*/ 2405475 w 946"/>
                <a:gd name="T11" fmla="*/ 13095118 h 433"/>
                <a:gd name="T12" fmla="*/ 14586912 w 946"/>
                <a:gd name="T13" fmla="*/ 2422084 h 433"/>
                <a:gd name="T14" fmla="*/ 0 60000 65536"/>
                <a:gd name="T15" fmla="*/ 0 60000 65536"/>
                <a:gd name="T16" fmla="*/ 0 60000 65536"/>
                <a:gd name="T17" fmla="*/ 0 60000 65536"/>
                <a:gd name="T18" fmla="*/ 0 60000 65536"/>
                <a:gd name="T19" fmla="*/ 0 60000 65536"/>
                <a:gd name="T20" fmla="*/ 0 60000 65536"/>
                <a:gd name="T21" fmla="*/ 0 w 946"/>
                <a:gd name="T22" fmla="*/ 0 h 433"/>
                <a:gd name="T23" fmla="*/ 946 w 946"/>
                <a:gd name="T24" fmla="*/ 433 h 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6" h="433">
                  <a:moveTo>
                    <a:pt x="485" y="80"/>
                  </a:moveTo>
                  <a:cubicBezTo>
                    <a:pt x="665" y="80"/>
                    <a:pt x="818" y="196"/>
                    <a:pt x="873" y="357"/>
                  </a:cubicBezTo>
                  <a:cubicBezTo>
                    <a:pt x="946" y="323"/>
                    <a:pt x="946" y="323"/>
                    <a:pt x="946" y="323"/>
                  </a:cubicBezTo>
                  <a:cubicBezTo>
                    <a:pt x="878" y="134"/>
                    <a:pt x="697" y="0"/>
                    <a:pt x="485" y="0"/>
                  </a:cubicBezTo>
                  <a:cubicBezTo>
                    <a:pt x="234" y="0"/>
                    <a:pt x="27" y="189"/>
                    <a:pt x="0" y="433"/>
                  </a:cubicBezTo>
                  <a:cubicBezTo>
                    <a:pt x="80" y="433"/>
                    <a:pt x="80" y="433"/>
                    <a:pt x="80" y="433"/>
                  </a:cubicBezTo>
                  <a:cubicBezTo>
                    <a:pt x="107" y="233"/>
                    <a:pt x="278" y="80"/>
                    <a:pt x="485" y="80"/>
                  </a:cubicBezTo>
                  <a:close/>
                </a:path>
              </a:pathLst>
            </a:custGeom>
            <a:solidFill>
              <a:srgbClr val="C00000"/>
            </a:solidFill>
            <a:ln w="25400">
              <a:noFill/>
              <a:miter lim="800000"/>
              <a:headEnd/>
              <a:tailEnd/>
            </a:ln>
          </p:spPr>
          <p:txBody>
            <a:bodyPr wrap="square"/>
            <a:lstStyle/>
            <a:p>
              <a:pPr fontAlgn="auto">
                <a:spcBef>
                  <a:spcPts val="0"/>
                </a:spcBef>
                <a:spcAft>
                  <a:spcPts val="0"/>
                </a:spcAft>
                <a:defRPr/>
              </a:pPr>
              <a:endParaRPr lang="en-US" dirty="0">
                <a:solidFill>
                  <a:srgbClr val="000000"/>
                </a:solidFill>
                <a:latin typeface="Arial"/>
                <a:ea typeface="MS PGothic" pitchFamily="34" charset="-128"/>
                <a:cs typeface="Arial" charset="0"/>
              </a:endParaRPr>
            </a:p>
          </p:txBody>
        </p:sp>
      </p:grpSp>
    </p:spTree>
    <p:extLst>
      <p:ext uri="{BB962C8B-B14F-4D97-AF65-F5344CB8AC3E}">
        <p14:creationId xmlns:p14="http://schemas.microsoft.com/office/powerpoint/2010/main" val="27481504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Accelerating Your Innovation Stream</a:t>
            </a:r>
            <a:br>
              <a:rPr lang="en-US" dirty="0" smtClean="0"/>
            </a:br>
            <a:r>
              <a:rPr lang="en-US" sz="2400" dirty="0" smtClean="0"/>
              <a:t> w</a:t>
            </a:r>
            <a:r>
              <a:rPr lang="en-US" dirty="0" smtClean="0"/>
              <a:t>ith Fusion Innovation Management</a:t>
            </a:r>
            <a:endParaRPr lang="en-US" dirty="0"/>
          </a:p>
        </p:txBody>
      </p:sp>
      <p:grpSp>
        <p:nvGrpSpPr>
          <p:cNvPr id="16" name="Group 15"/>
          <p:cNvGrpSpPr/>
          <p:nvPr/>
        </p:nvGrpSpPr>
        <p:grpSpPr>
          <a:xfrm>
            <a:off x="1768435" y="914400"/>
            <a:ext cx="6489757" cy="3621988"/>
            <a:chOff x="843264" y="759694"/>
            <a:chExt cx="7326260" cy="4611329"/>
          </a:xfrm>
          <a:solidFill>
            <a:srgbClr val="FFFFFF"/>
          </a:solidFill>
          <a:effectLst>
            <a:outerShdw blurRad="50800" dist="38100" dir="2700000" algn="tl" rotWithShape="0">
              <a:prstClr val="black">
                <a:alpha val="40000"/>
              </a:prstClr>
            </a:outerShdw>
          </a:effectLst>
        </p:grpSpPr>
        <p:pic>
          <p:nvPicPr>
            <p:cNvPr id="1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4634" y="759694"/>
              <a:ext cx="7319905" cy="3422114"/>
            </a:xfrm>
            <a:prstGeom prst="rect">
              <a:avLst/>
            </a:prstGeom>
            <a:grpFill/>
            <a:ln w="9525">
              <a:solidFill>
                <a:srgbClr val="C9C9C9"/>
              </a:solidFill>
              <a:miter lim="800000"/>
              <a:headEnd/>
              <a:tailEnd/>
            </a:ln>
          </p:spPr>
        </p:pic>
        <p:grpSp>
          <p:nvGrpSpPr>
            <p:cNvPr id="18" name="Group 20"/>
            <p:cNvGrpSpPr/>
            <p:nvPr/>
          </p:nvGrpSpPr>
          <p:grpSpPr>
            <a:xfrm>
              <a:off x="843264" y="3843794"/>
              <a:ext cx="7326260" cy="1527229"/>
              <a:chOff x="514415" y="1020467"/>
              <a:chExt cx="7326260" cy="1527229"/>
            </a:xfrm>
            <a:grpFill/>
          </p:grpSpPr>
          <p:pic>
            <p:nvPicPr>
              <p:cNvPr id="19"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20770" y="1054495"/>
                <a:ext cx="7319905" cy="1213237"/>
              </a:xfrm>
              <a:prstGeom prst="rect">
                <a:avLst/>
              </a:prstGeom>
              <a:grpFill/>
              <a:ln w="9525">
                <a:solidFill>
                  <a:srgbClr val="C9C9C9"/>
                </a:solidFill>
                <a:miter lim="800000"/>
                <a:headEnd/>
                <a:tailEnd/>
              </a:ln>
            </p:spPr>
          </p:pic>
          <p:pic>
            <p:nvPicPr>
              <p:cNvPr id="20"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9041" y="1020467"/>
                <a:ext cx="5734006" cy="1243013"/>
              </a:xfrm>
              <a:prstGeom prst="rect">
                <a:avLst/>
              </a:prstGeom>
              <a:grpFill/>
              <a:ln w="28575">
                <a:solidFill>
                  <a:srgbClr val="C9C9C9"/>
                </a:solidFill>
                <a:miter lim="800000"/>
                <a:headEnd/>
                <a:tailEnd/>
              </a:ln>
            </p:spPr>
          </p:pic>
          <p:sp>
            <p:nvSpPr>
              <p:cNvPr id="21" name="Rectangle 20"/>
              <p:cNvSpPr/>
              <p:nvPr/>
            </p:nvSpPr>
            <p:spPr bwMode="auto">
              <a:xfrm>
                <a:off x="6361537" y="1031819"/>
                <a:ext cx="1247360" cy="1179220"/>
              </a:xfrm>
              <a:prstGeom prst="rect">
                <a:avLst/>
              </a:prstGeom>
              <a:grpFill/>
              <a:ln w="9525" cap="flat" cmpd="sng" algn="ctr">
                <a:solidFill>
                  <a:srgbClr val="C9C9C9"/>
                </a:solidFill>
                <a:prstDash val="solid"/>
                <a:round/>
                <a:headEnd type="none" w="med" len="med"/>
                <a:tailEnd type="none" w="med" len="med"/>
              </a:ln>
              <a:effectLst/>
            </p:spPr>
            <p:txBody>
              <a:bodyPr rot="0" spcFirstLastPara="0" vertOverflow="overflow" horzOverflow="overflow" vert="horz" wrap="square" lIns="92075" tIns="46038" rIns="92075" bIns="46038" numCol="1" spcCol="0" rtlCol="0" fromWordArt="0" anchor="t" anchorCtr="0" forceAA="0" compatLnSpc="1">
                <a:prstTxWarp prst="textNoShape">
                  <a:avLst/>
                </a:prstTxWarp>
                <a:noAutofit/>
              </a:bodyPr>
              <a:lstStyle/>
              <a:p>
                <a:pPr marL="342900" marR="0" lvl="0" indent="-342900" algn="ctr" defTabSz="914400" rtl="0" eaLnBrk="1" fontAlgn="base" latinLnBrk="0" hangingPunct="1">
                  <a:lnSpc>
                    <a:spcPct val="90000"/>
                  </a:lnSpc>
                  <a:spcBef>
                    <a:spcPct val="50000"/>
                  </a:spcBef>
                  <a:spcAft>
                    <a:spcPct val="0"/>
                  </a:spcAft>
                  <a:buClr>
                    <a:srgbClr val="FF0000"/>
                  </a:buClr>
                  <a:buSzTx/>
                  <a:buFont typeface="Arial"/>
                  <a:buChar char="•"/>
                  <a:tabLst/>
                  <a:defRPr/>
                </a:pPr>
                <a:endParaRPr kumimoji="0" lang="en-US" sz="1400" b="1" i="0" u="none" strike="noStrike" kern="0" cap="none" spc="0" normalizeH="0" baseline="0" noProof="0" dirty="0" smtClean="0">
                  <a:ln>
                    <a:noFill/>
                  </a:ln>
                  <a:solidFill>
                    <a:srgbClr val="FFFFFF"/>
                  </a:solidFill>
                  <a:effectLst/>
                  <a:uLnTx/>
                  <a:uFillTx/>
                  <a:latin typeface="Arial" charset="0"/>
                </a:endParaRPr>
              </a:p>
            </p:txBody>
          </p:sp>
          <p:pic>
            <p:nvPicPr>
              <p:cNvPr id="22"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14415" y="2267732"/>
                <a:ext cx="7319905" cy="279964"/>
              </a:xfrm>
              <a:prstGeom prst="rect">
                <a:avLst/>
              </a:prstGeom>
              <a:grpFill/>
              <a:ln w="9525">
                <a:solidFill>
                  <a:srgbClr val="C9C9C9"/>
                </a:solidFill>
                <a:miter lim="800000"/>
                <a:headEnd/>
                <a:tailEnd/>
              </a:ln>
            </p:spPr>
          </p:pic>
        </p:grpSp>
      </p:grpSp>
      <p:sp>
        <p:nvSpPr>
          <p:cNvPr id="23" name="Rounded Rectangular Callout 22"/>
          <p:cNvSpPr/>
          <p:nvPr/>
        </p:nvSpPr>
        <p:spPr bwMode="auto">
          <a:xfrm>
            <a:off x="4379976" y="1099895"/>
            <a:ext cx="1664680" cy="620552"/>
          </a:xfrm>
          <a:prstGeom prst="wedgeRoundRectCallout">
            <a:avLst>
              <a:gd name="adj1" fmla="val -96297"/>
              <a:gd name="adj2" fmla="val 28236"/>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“What new ideas are there?”</a:t>
            </a:r>
            <a:endParaRPr kumimoji="0" lang="en-GB" sz="1400" b="1" i="0" u="none" strike="noStrike" kern="0" cap="none" spc="0" normalizeH="0" baseline="0" noProof="0" dirty="0" smtClean="0">
              <a:ln>
                <a:noFill/>
              </a:ln>
              <a:solidFill>
                <a:srgbClr val="FFFFFF"/>
              </a:solidFill>
              <a:effectLst/>
              <a:uLnTx/>
              <a:uFillTx/>
            </a:endParaRPr>
          </a:p>
        </p:txBody>
      </p:sp>
      <p:sp>
        <p:nvSpPr>
          <p:cNvPr id="24" name="Rounded Rectangular Callout 23"/>
          <p:cNvSpPr/>
          <p:nvPr/>
        </p:nvSpPr>
        <p:spPr bwMode="auto">
          <a:xfrm>
            <a:off x="113397" y="2227916"/>
            <a:ext cx="1273650" cy="682656"/>
          </a:xfrm>
          <a:prstGeom prst="wedgeRoundRectCallout">
            <a:avLst>
              <a:gd name="adj1" fmla="val 96765"/>
              <a:gd name="adj2" fmla="val 26842"/>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“Show me status by Customer”</a:t>
            </a:r>
            <a:endParaRPr kumimoji="0" lang="en-GB" sz="1400" b="1" i="0" u="none" strike="noStrike" kern="0" cap="none" spc="0" normalizeH="0" baseline="0" noProof="0" dirty="0" smtClean="0">
              <a:ln>
                <a:noFill/>
              </a:ln>
              <a:solidFill>
                <a:srgbClr val="FFFFFF"/>
              </a:solidFill>
              <a:effectLst/>
              <a:uLnTx/>
              <a:uFillTx/>
            </a:endParaRPr>
          </a:p>
        </p:txBody>
      </p:sp>
      <p:sp>
        <p:nvSpPr>
          <p:cNvPr id="25" name="Rounded Rectangular Callout 24"/>
          <p:cNvSpPr/>
          <p:nvPr/>
        </p:nvSpPr>
        <p:spPr bwMode="auto">
          <a:xfrm>
            <a:off x="5148203" y="3103769"/>
            <a:ext cx="1570393" cy="786923"/>
          </a:xfrm>
          <a:prstGeom prst="wedgeRoundRectCallout">
            <a:avLst>
              <a:gd name="adj1" fmla="val -129399"/>
              <a:gd name="adj2" fmla="val -65353"/>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“Which customers are contributing?”</a:t>
            </a:r>
            <a:endParaRPr kumimoji="0" lang="en-GB" sz="1400" b="1" i="0" u="none" strike="noStrike" kern="0" cap="none" spc="0" normalizeH="0" baseline="0" noProof="0" dirty="0" smtClean="0">
              <a:ln>
                <a:noFill/>
              </a:ln>
              <a:solidFill>
                <a:srgbClr val="FFFFFF"/>
              </a:solidFill>
              <a:effectLst/>
              <a:uLnTx/>
              <a:uFillTx/>
            </a:endParaRPr>
          </a:p>
        </p:txBody>
      </p:sp>
      <p:sp>
        <p:nvSpPr>
          <p:cNvPr id="26" name="Rounded Rectangular Callout 25"/>
          <p:cNvSpPr/>
          <p:nvPr/>
        </p:nvSpPr>
        <p:spPr bwMode="auto">
          <a:xfrm>
            <a:off x="90718" y="3302015"/>
            <a:ext cx="1575306" cy="901163"/>
          </a:xfrm>
          <a:prstGeom prst="wedgeRoundRectCallout">
            <a:avLst>
              <a:gd name="adj1" fmla="val 78523"/>
              <a:gd name="adj2" fmla="val -15410"/>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“Where are the good ideas coming from?”</a:t>
            </a:r>
            <a:endParaRPr kumimoji="0" lang="en-GB" sz="1400" b="1" i="0" u="none" strike="noStrike" kern="0" cap="none" spc="0" normalizeH="0" baseline="0" noProof="0" dirty="0" smtClean="0">
              <a:ln>
                <a:noFill/>
              </a:ln>
              <a:solidFill>
                <a:srgbClr val="FFFFFF"/>
              </a:solidFill>
              <a:effectLst/>
              <a:uLnTx/>
              <a:uFillTx/>
            </a:endParaRPr>
          </a:p>
        </p:txBody>
      </p:sp>
      <p:sp>
        <p:nvSpPr>
          <p:cNvPr id="27" name="Rounded Rectangular Callout 26"/>
          <p:cNvSpPr/>
          <p:nvPr/>
        </p:nvSpPr>
        <p:spPr bwMode="auto">
          <a:xfrm>
            <a:off x="6547664" y="992732"/>
            <a:ext cx="2044544" cy="759655"/>
          </a:xfrm>
          <a:prstGeom prst="wedgeRoundRectCallout">
            <a:avLst>
              <a:gd name="adj1" fmla="val -102457"/>
              <a:gd name="adj2" fmla="val 121136"/>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“What’s happening in my Innovation Social Network?”</a:t>
            </a:r>
            <a:endParaRPr kumimoji="0" lang="en-GB" sz="1400" b="1" i="0" u="none" strike="noStrike" kern="0" cap="none" spc="0" normalizeH="0" baseline="0" noProof="0" dirty="0" smtClean="0">
              <a:ln>
                <a:noFill/>
              </a:ln>
              <a:solidFill>
                <a:srgbClr val="FFFFFF"/>
              </a:solidFill>
              <a:effectLst/>
              <a:uLnTx/>
              <a:uFillTx/>
            </a:endParaRPr>
          </a:p>
        </p:txBody>
      </p:sp>
      <p:sp>
        <p:nvSpPr>
          <p:cNvPr id="28" name="Rounded Rectangular Callout 27"/>
          <p:cNvSpPr/>
          <p:nvPr/>
        </p:nvSpPr>
        <p:spPr bwMode="auto">
          <a:xfrm>
            <a:off x="118382" y="969100"/>
            <a:ext cx="1273651" cy="767104"/>
          </a:xfrm>
          <a:prstGeom prst="wedgeRoundRectCallout">
            <a:avLst>
              <a:gd name="adj1" fmla="val 122170"/>
              <a:gd name="adj2" fmla="val 15065"/>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“I need to see more details”</a:t>
            </a:r>
            <a:endParaRPr kumimoji="0" lang="en-GB" sz="1400" b="1" i="0" u="none" strike="noStrike" kern="0" cap="none" spc="0" normalizeH="0" baseline="0" noProof="0" dirty="0" smtClean="0">
              <a:ln>
                <a:noFill/>
              </a:ln>
              <a:solidFill>
                <a:srgbClr val="FFFFFF"/>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04347" y="85518"/>
            <a:ext cx="8229586" cy="388319"/>
          </a:xfrm>
        </p:spPr>
        <p:txBody>
          <a:bodyPr/>
          <a:lstStyle/>
          <a:p>
            <a:r>
              <a:rPr lang="en-US" dirty="0" smtClean="0"/>
              <a:t>Fusion Pricing</a:t>
            </a:r>
            <a:endParaRPr lang="en-US" dirty="0"/>
          </a:p>
        </p:txBody>
      </p:sp>
      <p:grpSp>
        <p:nvGrpSpPr>
          <p:cNvPr id="17" name="Group 16"/>
          <p:cNvGrpSpPr/>
          <p:nvPr/>
        </p:nvGrpSpPr>
        <p:grpSpPr>
          <a:xfrm>
            <a:off x="52072" y="803117"/>
            <a:ext cx="5091428" cy="3728105"/>
            <a:chOff x="141773" y="803116"/>
            <a:chExt cx="7953971" cy="3990093"/>
          </a:xfrm>
        </p:grpSpPr>
        <p:sp>
          <p:nvSpPr>
            <p:cNvPr id="42" name="Text Box 16"/>
            <p:cNvSpPr txBox="1">
              <a:spLocks noChangeArrowheads="1"/>
            </p:cNvSpPr>
            <p:nvPr/>
          </p:nvSpPr>
          <p:spPr bwMode="gray">
            <a:xfrm rot="5400000">
              <a:off x="3814543" y="2490206"/>
              <a:ext cx="817207" cy="34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1000" dirty="0" smtClean="0">
                  <a:solidFill>
                    <a:srgbClr val="FFFFFF"/>
                  </a:solidFill>
                </a:rPr>
                <a:t>Share</a:t>
              </a:r>
              <a:endParaRPr lang="en-US" sz="1000" dirty="0">
                <a:solidFill>
                  <a:srgbClr val="FFFFFF"/>
                </a:solidFill>
              </a:endParaRPr>
            </a:p>
          </p:txBody>
        </p:sp>
        <p:grpSp>
          <p:nvGrpSpPr>
            <p:cNvPr id="18" name="Group 17"/>
            <p:cNvGrpSpPr/>
            <p:nvPr/>
          </p:nvGrpSpPr>
          <p:grpSpPr>
            <a:xfrm>
              <a:off x="453375" y="803116"/>
              <a:ext cx="6771475" cy="2240994"/>
              <a:chOff x="453375" y="818356"/>
              <a:chExt cx="6771475" cy="2240994"/>
            </a:xfrm>
          </p:grpSpPr>
          <p:pic>
            <p:nvPicPr>
              <p:cNvPr id="36" name="Picture 35" descr="Strategies.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3375" y="818356"/>
                <a:ext cx="4318102" cy="2240994"/>
              </a:xfrm>
              <a:prstGeom prst="rect">
                <a:avLst/>
              </a:prstGeom>
            </p:spPr>
          </p:pic>
          <p:sp>
            <p:nvSpPr>
              <p:cNvPr id="44" name="Rounded Rectangular Callout 43"/>
              <p:cNvSpPr/>
              <p:nvPr/>
            </p:nvSpPr>
            <p:spPr bwMode="auto">
              <a:xfrm>
                <a:off x="4997018" y="878984"/>
                <a:ext cx="2227832" cy="660471"/>
              </a:xfrm>
              <a:prstGeom prst="wedgeRoundRectCallout">
                <a:avLst>
                  <a:gd name="adj1" fmla="val -157510"/>
                  <a:gd name="adj2" fmla="val -26790"/>
                  <a:gd name="adj3" fmla="val 16667"/>
                </a:avLst>
              </a:prstGeom>
              <a:solidFill>
                <a:schemeClr val="accent1"/>
              </a:solidFill>
              <a:ln w="2857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indent="-42851" algn="ctr">
                  <a:spcAft>
                    <a:spcPts val="225"/>
                  </a:spcAft>
                  <a:buSzPct val="115000"/>
                  <a:tabLst>
                    <a:tab pos="42851" algn="l"/>
                  </a:tabLst>
                </a:pPr>
                <a:r>
                  <a:rPr lang="en-US" sz="800" b="1" dirty="0" smtClean="0">
                    <a:solidFill>
                      <a:srgbClr val="FFFFFF"/>
                    </a:solidFill>
                  </a:rPr>
                  <a:t>Define Global Pricing Strategy with</a:t>
                </a:r>
              </a:p>
              <a:p>
                <a:pPr marL="42851" indent="-42851" algn="ctr">
                  <a:spcAft>
                    <a:spcPts val="225"/>
                  </a:spcAft>
                  <a:buSzPct val="115000"/>
                  <a:tabLst>
                    <a:tab pos="42851" algn="l"/>
                  </a:tabLst>
                </a:pPr>
                <a:r>
                  <a:rPr lang="en-US" sz="800" b="1" dirty="0" smtClean="0">
                    <a:solidFill>
                      <a:srgbClr val="FFFFFF"/>
                    </a:solidFill>
                  </a:rPr>
                  <a:t>local optimization </a:t>
                </a:r>
                <a:endParaRPr lang="en-US" sz="800" b="1" dirty="0">
                  <a:solidFill>
                    <a:srgbClr val="FFFFFF"/>
                  </a:solidFill>
                </a:endParaRPr>
              </a:p>
            </p:txBody>
          </p:sp>
        </p:grpSp>
        <p:grpSp>
          <p:nvGrpSpPr>
            <p:cNvPr id="19" name="Group 18"/>
            <p:cNvGrpSpPr/>
            <p:nvPr/>
          </p:nvGrpSpPr>
          <p:grpSpPr>
            <a:xfrm>
              <a:off x="141773" y="1607089"/>
              <a:ext cx="7953971" cy="2993259"/>
              <a:chOff x="141773" y="1622329"/>
              <a:chExt cx="7953971" cy="2993259"/>
            </a:xfrm>
          </p:grpSpPr>
          <p:pic>
            <p:nvPicPr>
              <p:cNvPr id="32" name="Picture 31" descr="pricelists.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103" y="2050334"/>
                <a:ext cx="5233060" cy="2565254"/>
              </a:xfrm>
              <a:prstGeom prst="rect">
                <a:avLst/>
              </a:prstGeom>
            </p:spPr>
          </p:pic>
          <p:sp>
            <p:nvSpPr>
              <p:cNvPr id="37" name="Rounded Rectangular Callout 36"/>
              <p:cNvSpPr/>
              <p:nvPr/>
            </p:nvSpPr>
            <p:spPr bwMode="auto">
              <a:xfrm>
                <a:off x="6390699" y="1622329"/>
                <a:ext cx="1705045" cy="825888"/>
              </a:xfrm>
              <a:prstGeom prst="wedgeRoundRectCallout">
                <a:avLst>
                  <a:gd name="adj1" fmla="val -64943"/>
                  <a:gd name="adj2" fmla="val 15412"/>
                  <a:gd name="adj3" fmla="val 16667"/>
                </a:avLst>
              </a:prstGeom>
              <a:solidFill>
                <a:schemeClr val="accent1"/>
              </a:solidFill>
              <a:ln w="2857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indent="-42851" algn="ctr">
                  <a:spcBef>
                    <a:spcPts val="0"/>
                  </a:spcBef>
                  <a:spcAft>
                    <a:spcPts val="225"/>
                  </a:spcAft>
                  <a:buSzPct val="115000"/>
                  <a:tabLst>
                    <a:tab pos="42851" algn="l"/>
                  </a:tabLst>
                </a:pPr>
                <a:r>
                  <a:rPr lang="en-US" sz="800" b="1" dirty="0" smtClean="0">
                    <a:solidFill>
                      <a:srgbClr val="FFFFFF"/>
                    </a:solidFill>
                  </a:rPr>
                  <a:t>Manage all types of Pricing Rules in a Centralized Workbench</a:t>
                </a:r>
                <a:endParaRPr lang="en-US" sz="800" b="1" dirty="0">
                  <a:solidFill>
                    <a:srgbClr val="FFFFFF"/>
                  </a:solidFill>
                </a:endParaRPr>
              </a:p>
            </p:txBody>
          </p:sp>
          <p:sp>
            <p:nvSpPr>
              <p:cNvPr id="38" name="AutoShape 18"/>
              <p:cNvSpPr>
                <a:spLocks noChangeArrowheads="1"/>
              </p:cNvSpPr>
              <p:nvPr/>
            </p:nvSpPr>
            <p:spPr bwMode="auto">
              <a:xfrm>
                <a:off x="1549673" y="1969005"/>
                <a:ext cx="4564062" cy="377825"/>
              </a:xfrm>
              <a:prstGeom prst="roundRect">
                <a:avLst>
                  <a:gd name="adj" fmla="val 15324"/>
                </a:avLst>
              </a:prstGeom>
              <a:noFill/>
              <a:ln w="19050">
                <a:solidFill>
                  <a:srgbClr val="FF0000"/>
                </a:solidFill>
                <a:round/>
                <a:headEnd type="none" w="lg" len="lg"/>
                <a:tailEnd type="none" w="lg" len="lg"/>
              </a:ln>
              <a:effectLst/>
            </p:spPr>
            <p:txBody>
              <a:bodyPr wrap="none" anchor="ctr"/>
              <a:lstStyle/>
              <a:p>
                <a:endParaRPr lang="en-US" sz="1100"/>
              </a:p>
            </p:txBody>
          </p:sp>
          <p:sp>
            <p:nvSpPr>
              <p:cNvPr id="45" name="Rounded Rectangular Callout 44"/>
              <p:cNvSpPr/>
              <p:nvPr/>
            </p:nvSpPr>
            <p:spPr bwMode="auto">
              <a:xfrm>
                <a:off x="220942" y="2238219"/>
                <a:ext cx="1933255" cy="503010"/>
              </a:xfrm>
              <a:prstGeom prst="wedgeRoundRectCallout">
                <a:avLst>
                  <a:gd name="adj1" fmla="val 203551"/>
                  <a:gd name="adj2" fmla="val -63653"/>
                  <a:gd name="adj3" fmla="val 16667"/>
                </a:avLst>
              </a:prstGeom>
              <a:solidFill>
                <a:schemeClr val="accent1"/>
              </a:solidFill>
              <a:ln w="2857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indent="-42851" algn="ctr">
                  <a:spcAft>
                    <a:spcPts val="225"/>
                  </a:spcAft>
                  <a:buSzPct val="115000"/>
                  <a:tabLst>
                    <a:tab pos="42851" algn="l"/>
                  </a:tabLst>
                </a:pPr>
                <a:r>
                  <a:rPr lang="en-US" sz="800" b="1" dirty="0" smtClean="0">
                    <a:solidFill>
                      <a:srgbClr val="FFFFFF"/>
                    </a:solidFill>
                  </a:rPr>
                  <a:t>Pricing Guidelines to enforce  compliance</a:t>
                </a:r>
                <a:endParaRPr lang="en-US" sz="800" b="1" dirty="0">
                  <a:solidFill>
                    <a:srgbClr val="FFFFFF"/>
                  </a:solidFill>
                </a:endParaRPr>
              </a:p>
            </p:txBody>
          </p:sp>
          <p:sp>
            <p:nvSpPr>
              <p:cNvPr id="49" name="Rounded Rectangular Callout 48"/>
              <p:cNvSpPr/>
              <p:nvPr/>
            </p:nvSpPr>
            <p:spPr bwMode="auto">
              <a:xfrm>
                <a:off x="141773" y="3172075"/>
                <a:ext cx="2255462" cy="388908"/>
              </a:xfrm>
              <a:prstGeom prst="wedgeRoundRectCallout">
                <a:avLst>
                  <a:gd name="adj1" fmla="val 53265"/>
                  <a:gd name="adj2" fmla="val 70962"/>
                  <a:gd name="adj3" fmla="val 16667"/>
                </a:avLst>
              </a:prstGeom>
              <a:solidFill>
                <a:schemeClr val="accent1"/>
              </a:solidFill>
              <a:ln w="2857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indent="-42851" algn="ctr">
                  <a:spcAft>
                    <a:spcPts val="225"/>
                  </a:spcAft>
                  <a:buSzPct val="115000"/>
                  <a:tabLst>
                    <a:tab pos="42851" algn="l"/>
                  </a:tabLst>
                </a:pPr>
                <a:r>
                  <a:rPr lang="en-US" sz="800" b="1" dirty="0" smtClean="0">
                    <a:solidFill>
                      <a:srgbClr val="FFFFFF"/>
                    </a:solidFill>
                  </a:rPr>
                  <a:t>Model all types of prices – usage, recurring etc.</a:t>
                </a:r>
                <a:endParaRPr lang="en-US" sz="800" b="1" dirty="0">
                  <a:solidFill>
                    <a:srgbClr val="FFFFFF"/>
                  </a:solidFill>
                </a:endParaRPr>
              </a:p>
            </p:txBody>
          </p:sp>
        </p:grpSp>
        <p:grpSp>
          <p:nvGrpSpPr>
            <p:cNvPr id="20" name="Group 19"/>
            <p:cNvGrpSpPr/>
            <p:nvPr/>
          </p:nvGrpSpPr>
          <p:grpSpPr>
            <a:xfrm>
              <a:off x="3749942" y="2879515"/>
              <a:ext cx="4043267" cy="1913694"/>
              <a:chOff x="3749942" y="2894755"/>
              <a:chExt cx="4043267" cy="1913694"/>
            </a:xfrm>
          </p:grpSpPr>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49942" y="3551040"/>
                <a:ext cx="3798694" cy="1257409"/>
              </a:xfrm>
              <a:prstGeom prst="rect">
                <a:avLst/>
              </a:prstGeom>
              <a:noFill/>
              <a:ln w="9525">
                <a:noFill/>
                <a:miter lim="800000"/>
                <a:headEnd/>
                <a:tailEnd/>
              </a:ln>
            </p:spPr>
          </p:pic>
          <p:sp>
            <p:nvSpPr>
              <p:cNvPr id="47" name="Rounded Rectangular Callout 46"/>
              <p:cNvSpPr/>
              <p:nvPr/>
            </p:nvSpPr>
            <p:spPr bwMode="auto">
              <a:xfrm>
                <a:off x="5783365" y="2894755"/>
                <a:ext cx="2009844" cy="570200"/>
              </a:xfrm>
              <a:prstGeom prst="wedgeRoundRectCallout">
                <a:avLst>
                  <a:gd name="adj1" fmla="val -58980"/>
                  <a:gd name="adj2" fmla="val 73629"/>
                  <a:gd name="adj3" fmla="val 16667"/>
                </a:avLst>
              </a:prstGeom>
              <a:solidFill>
                <a:schemeClr val="accent1"/>
              </a:solidFill>
              <a:ln w="28575"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indent="-42851" algn="ctr">
                  <a:spcBef>
                    <a:spcPts val="0"/>
                  </a:spcBef>
                  <a:spcAft>
                    <a:spcPts val="225"/>
                  </a:spcAft>
                  <a:buSzPct val="115000"/>
                  <a:tabLst>
                    <a:tab pos="42851" algn="l"/>
                  </a:tabLst>
                </a:pPr>
                <a:r>
                  <a:rPr lang="en-US" sz="800" b="1" dirty="0" smtClean="0">
                    <a:solidFill>
                      <a:srgbClr val="FFFFFF"/>
                    </a:solidFill>
                  </a:rPr>
                  <a:t>Price Breakdown Analysis for Quote / Order</a:t>
                </a:r>
                <a:endParaRPr lang="en-US" sz="800" b="1" dirty="0">
                  <a:solidFill>
                    <a:srgbClr val="FFFFFF"/>
                  </a:solidFill>
                </a:endParaRPr>
              </a:p>
            </p:txBody>
          </p:sp>
        </p:grpSp>
      </p:grpSp>
      <p:sp>
        <p:nvSpPr>
          <p:cNvPr id="16" name="Text Placeholder 2"/>
          <p:cNvSpPr txBox="1">
            <a:spLocks/>
          </p:cNvSpPr>
          <p:nvPr/>
        </p:nvSpPr>
        <p:spPr bwMode="auto">
          <a:xfrm>
            <a:off x="742113" y="364486"/>
            <a:ext cx="8139112" cy="31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defRPr/>
            </a:pPr>
            <a:r>
              <a:rPr lang="en-US" sz="2000" dirty="0" smtClean="0">
                <a:solidFill>
                  <a:schemeClr val="accent1"/>
                </a:solidFill>
              </a:rPr>
              <a:t>Improve Margins with Better Price Performance</a:t>
            </a:r>
          </a:p>
          <a:p>
            <a:pPr marL="0" marR="0" lvl="0" indent="0" algn="l" defTabSz="914400" rtl="0" eaLnBrk="1" fontAlgn="auto" latinLnBrk="0" hangingPunct="1">
              <a:lnSpc>
                <a:spcPct val="100000"/>
              </a:lnSpc>
              <a:spcBef>
                <a:spcPts val="0"/>
              </a:spcBef>
              <a:spcAft>
                <a:spcPct val="0"/>
              </a:spcAft>
              <a:buClrTx/>
              <a:buSzTx/>
              <a:buFontTx/>
              <a:buNone/>
              <a:tabLst/>
              <a:defRPr/>
            </a:pPr>
            <a:endParaRPr kumimoji="0" lang="en-US" sz="2000" b="0" i="0" u="none" strike="noStrike" kern="0" cap="none" spc="0" normalizeH="0" baseline="0" noProof="0" dirty="0" smtClean="0">
              <a:ln>
                <a:noFill/>
              </a:ln>
              <a:solidFill>
                <a:schemeClr val="accent1"/>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ct val="0"/>
              </a:spcAft>
              <a:buClrTx/>
              <a:buSzTx/>
              <a:buFontTx/>
              <a:buNone/>
              <a:tabLst/>
              <a:defRPr/>
            </a:pPr>
            <a:endParaRPr kumimoji="0" lang="en-US" sz="2000" b="0" i="0" u="none" strike="noStrike" kern="0" cap="none" spc="0" normalizeH="0" baseline="0" noProof="0" dirty="0" smtClean="0">
              <a:ln>
                <a:noFill/>
              </a:ln>
              <a:solidFill>
                <a:schemeClr val="accent1"/>
              </a:solidFill>
              <a:effectLst/>
              <a:uLnTx/>
              <a:uFillTx/>
              <a:latin typeface="Arial" pitchFamily="34" charset="0"/>
              <a:ea typeface="+mn-ea"/>
              <a:cs typeface="Arial" pitchFamily="34" charset="0"/>
            </a:endParaRPr>
          </a:p>
        </p:txBody>
      </p:sp>
      <p:sp>
        <p:nvSpPr>
          <p:cNvPr id="21" name="Content Placeholder 42"/>
          <p:cNvSpPr>
            <a:spLocks noGrp="1"/>
          </p:cNvSpPr>
          <p:nvPr>
            <p:ph sz="half" idx="4294967295"/>
          </p:nvPr>
        </p:nvSpPr>
        <p:spPr>
          <a:xfrm>
            <a:off x="5021580" y="754380"/>
            <a:ext cx="4122420" cy="3634740"/>
          </a:xfrm>
          <a:prstGeom prst="rect">
            <a:avLst/>
          </a:prstGeom>
        </p:spPr>
        <p:txBody>
          <a:bodyPr/>
          <a:lstStyle/>
          <a:p>
            <a:r>
              <a:rPr lang="en-US" sz="1400" dirty="0" smtClean="0"/>
              <a:t>Completely Redesigned Pricing Architecture </a:t>
            </a:r>
          </a:p>
          <a:p>
            <a:pPr lvl="1"/>
            <a:r>
              <a:rPr lang="en-US" sz="1100" dirty="0" smtClean="0"/>
              <a:t>Best in Fusion technology on the Cloud</a:t>
            </a:r>
          </a:p>
          <a:p>
            <a:r>
              <a:rPr lang="en-US" sz="1400" dirty="0" smtClean="0"/>
              <a:t>Price Breakdown &amp; Guidelines prevent Margin Leakage</a:t>
            </a:r>
          </a:p>
          <a:p>
            <a:pPr lvl="1"/>
            <a:r>
              <a:rPr lang="en-US" sz="1100" dirty="0" smtClean="0"/>
              <a:t>Avoid margin leakage through price waterfall analysis and guidelines to enforce compliance and prevent improper discounting</a:t>
            </a:r>
          </a:p>
          <a:p>
            <a:r>
              <a:rPr lang="en-US" sz="1400" dirty="0" smtClean="0"/>
              <a:t>Configurable Pricing Engine tailored to Business Process</a:t>
            </a:r>
          </a:p>
          <a:p>
            <a:pPr lvl="1"/>
            <a:r>
              <a:rPr lang="en-US" sz="1100" dirty="0" smtClean="0"/>
              <a:t>Allows you to configure your pricing process to the needs of your business and quickly respond to changing market conditions</a:t>
            </a:r>
          </a:p>
          <a:p>
            <a:r>
              <a:rPr lang="en-US" sz="1400" dirty="0" smtClean="0"/>
              <a:t>Pricing Strategies for Targeted Pricing and Segmentation</a:t>
            </a:r>
          </a:p>
          <a:p>
            <a:pPr lvl="1"/>
            <a:r>
              <a:rPr lang="en-US" sz="1100" dirty="0" smtClean="0"/>
              <a:t>Pushes corporate pricing strategy to the front line sales rep allowing you to deliver optimal prices according to buying characteristics of the customer</a:t>
            </a:r>
          </a:p>
          <a:p>
            <a:pPr lvl="1"/>
            <a:endParaRPr lang="en-US" sz="1000" dirty="0" smtClean="0"/>
          </a:p>
          <a:p>
            <a:endParaRPr lang="en-US" sz="1600" dirty="0" smtClean="0">
              <a:solidFill>
                <a:schemeClr val="bg1">
                  <a:lumMod val="50000"/>
                </a:schemeClr>
              </a:solidFill>
            </a:endParaRPr>
          </a:p>
          <a:p>
            <a:endParaRPr lang="en-US" sz="1600" dirty="0"/>
          </a:p>
        </p:txBody>
      </p:sp>
    </p:spTree>
    <p:extLst>
      <p:ext uri="{BB962C8B-B14F-4D97-AF65-F5344CB8AC3E}">
        <p14:creationId xmlns:p14="http://schemas.microsoft.com/office/powerpoint/2010/main" val="129913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5803" y="116523"/>
            <a:ext cx="8229600" cy="406400"/>
          </a:xfrm>
        </p:spPr>
        <p:txBody>
          <a:bodyPr/>
          <a:lstStyle/>
          <a:p>
            <a:r>
              <a:rPr lang="en-US" dirty="0" smtClean="0"/>
              <a:t>Fusion Configurator</a:t>
            </a:r>
            <a:endParaRPr lang="en-US" dirty="0"/>
          </a:p>
        </p:txBody>
      </p:sp>
      <p:sp>
        <p:nvSpPr>
          <p:cNvPr id="14" name="Content Placeholder 13"/>
          <p:cNvSpPr>
            <a:spLocks noGrp="1"/>
          </p:cNvSpPr>
          <p:nvPr>
            <p:ph sz="half" idx="2"/>
          </p:nvPr>
        </p:nvSpPr>
        <p:spPr>
          <a:xfrm>
            <a:off x="693738" y="437606"/>
            <a:ext cx="8139112" cy="318691"/>
          </a:xfrm>
        </p:spPr>
        <p:txBody>
          <a:bodyPr/>
          <a:lstStyle/>
          <a:p>
            <a:pPr lvl="0"/>
            <a:r>
              <a:rPr lang="en-US" sz="2000" dirty="0" smtClean="0">
                <a:solidFill>
                  <a:schemeClr val="accent1"/>
                </a:solidFill>
              </a:rPr>
              <a:t>Match Customer Requirements to the Best Possible Solution</a:t>
            </a:r>
          </a:p>
          <a:p>
            <a:endParaRPr lang="en-US" sz="2000" dirty="0">
              <a:solidFill>
                <a:schemeClr val="accent1"/>
              </a:solidFill>
            </a:endParaRPr>
          </a:p>
        </p:txBody>
      </p:sp>
      <p:pic>
        <p:nvPicPr>
          <p:cNvPr id="9" name="Picture 16" descr="FusionCZStructur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8173" y="810260"/>
            <a:ext cx="2436812" cy="1949450"/>
          </a:xfrm>
          <a:prstGeom prst="rect">
            <a:avLst/>
          </a:prstGeom>
          <a:noFill/>
          <a:ln w="9525">
            <a:solidFill>
              <a:schemeClr val="tx1"/>
            </a:solidFill>
            <a:miter lim="800000"/>
            <a:headEnd/>
            <a:tailEnd/>
          </a:ln>
        </p:spPr>
      </p:pic>
      <p:pic>
        <p:nvPicPr>
          <p:cNvPr id="10" name="Picture 17" descr="FusionCZWYSIWYGUI"/>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89635" y="1731010"/>
            <a:ext cx="2543175" cy="2035175"/>
          </a:xfrm>
          <a:prstGeom prst="rect">
            <a:avLst/>
          </a:prstGeom>
          <a:noFill/>
          <a:ln w="9525">
            <a:solidFill>
              <a:schemeClr val="tx1"/>
            </a:solidFill>
            <a:miter lim="800000"/>
            <a:headEnd/>
            <a:tailEnd/>
          </a:ln>
        </p:spPr>
      </p:pic>
      <p:pic>
        <p:nvPicPr>
          <p:cNvPr id="11"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75423" y="2661285"/>
            <a:ext cx="2670175" cy="1889125"/>
          </a:xfrm>
          <a:prstGeom prst="rect">
            <a:avLst/>
          </a:prstGeom>
          <a:noFill/>
          <a:ln w="9525">
            <a:solidFill>
              <a:srgbClr val="B3B3B3"/>
            </a:solidFill>
            <a:miter lim="800000"/>
            <a:headEnd/>
            <a:tailEnd/>
          </a:ln>
        </p:spPr>
      </p:pic>
      <p:sp>
        <p:nvSpPr>
          <p:cNvPr id="12" name="Content Placeholder 6"/>
          <p:cNvSpPr>
            <a:spLocks noGrp="1"/>
          </p:cNvSpPr>
          <p:nvPr>
            <p:ph sz="quarter" idx="4294967295"/>
          </p:nvPr>
        </p:nvSpPr>
        <p:spPr>
          <a:xfrm>
            <a:off x="4160520" y="960120"/>
            <a:ext cx="4831080" cy="3365507"/>
          </a:xfrm>
          <a:prstGeom prst="rect">
            <a:avLst/>
          </a:prstGeom>
        </p:spPr>
        <p:txBody>
          <a:bodyPr/>
          <a:lstStyle/>
          <a:p>
            <a:r>
              <a:rPr lang="en-US" sz="1600" dirty="0" smtClean="0"/>
              <a:t>New Dynamically Generated Runtime UI</a:t>
            </a:r>
          </a:p>
          <a:p>
            <a:pPr lvl="1"/>
            <a:r>
              <a:rPr lang="en-US" sz="1400" dirty="0" smtClean="0"/>
              <a:t>Available anywhere, anytime on any device</a:t>
            </a:r>
          </a:p>
          <a:p>
            <a:r>
              <a:rPr lang="en-US" sz="1600" dirty="0" smtClean="0"/>
              <a:t>Completely Redesigned UI and User Experience</a:t>
            </a:r>
          </a:p>
          <a:p>
            <a:pPr lvl="1"/>
            <a:r>
              <a:rPr lang="en-US" sz="1400" dirty="0" smtClean="0"/>
              <a:t>Improves the experience of creating and maintaining Configurator models</a:t>
            </a:r>
          </a:p>
          <a:p>
            <a:pPr lvl="1"/>
            <a:r>
              <a:rPr lang="en-US" sz="1400" dirty="0" smtClean="0"/>
              <a:t>Integrated Workspace provides the ability to collect model changes, test, and release to production</a:t>
            </a:r>
          </a:p>
          <a:p>
            <a:r>
              <a:rPr lang="en-US" sz="1600" dirty="0" smtClean="0"/>
              <a:t>Incorporates WYSIWYG UI Editing</a:t>
            </a:r>
          </a:p>
          <a:p>
            <a:pPr lvl="1"/>
            <a:r>
              <a:rPr lang="en-US" sz="1400" dirty="0" smtClean="0"/>
              <a:t>Presents the Runtime UI in edit mode to facilitate rapid UI development</a:t>
            </a:r>
          </a:p>
          <a:p>
            <a:r>
              <a:rPr lang="en-US" sz="1600" dirty="0" smtClean="0"/>
              <a:t>Powered by Advanced Constraint Technology</a:t>
            </a:r>
          </a:p>
          <a:p>
            <a:pPr lvl="1"/>
            <a:r>
              <a:rPr lang="en-US" sz="1400" dirty="0" smtClean="0"/>
              <a:t>Oracle’s own ACT product is the engine powering the logic for each Configurator model</a:t>
            </a:r>
          </a:p>
          <a:p>
            <a:endParaRPr lang="en-US" sz="1600" dirty="0"/>
          </a:p>
        </p:txBody>
      </p:sp>
    </p:spTree>
    <p:extLst>
      <p:ext uri="{BB962C8B-B14F-4D97-AF65-F5344CB8AC3E}">
        <p14:creationId xmlns:p14="http://schemas.microsoft.com/office/powerpoint/2010/main" val="157284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3"/>
          <p:cNvSpPr>
            <a:spLocks noGrp="1"/>
          </p:cNvSpPr>
          <p:nvPr>
            <p:ph type="title"/>
          </p:nvPr>
        </p:nvSpPr>
        <p:spPr>
          <a:xfrm>
            <a:off x="455613" y="1173163"/>
            <a:ext cx="5030787" cy="1101725"/>
          </a:xfrm>
        </p:spPr>
        <p:txBody>
          <a:bodyPr/>
          <a:lstStyle/>
          <a:p>
            <a:pPr eaLnBrk="0" hangingPunct="0">
              <a:spcBef>
                <a:spcPct val="50000"/>
              </a:spcBef>
            </a:pPr>
            <a:r>
              <a:rPr lang="en-US" sz="4000" dirty="0" smtClean="0">
                <a:solidFill>
                  <a:schemeClr val="accent1"/>
                </a:solidFill>
              </a:rPr>
              <a:t>What’s Future </a:t>
            </a:r>
            <a:br>
              <a:rPr lang="en-US" sz="4000" dirty="0" smtClean="0">
                <a:solidFill>
                  <a:schemeClr val="accent1"/>
                </a:solidFill>
              </a:rPr>
            </a:br>
            <a:r>
              <a:rPr sz="3200" dirty="0" smtClean="0">
                <a:ln>
                  <a:noFill/>
                </a:ln>
                <a:solidFill>
                  <a:srgbClr val="000000"/>
                </a:solidFill>
                <a:ea typeface="ＭＳ Ｐゴシック" pitchFamily="34" charset="-128"/>
                <a:cs typeface="Times New Roman" pitchFamily="18" charset="0"/>
              </a:rPr>
              <a:t/>
            </a:r>
            <a:br>
              <a:rPr sz="3200" dirty="0" smtClean="0">
                <a:ln>
                  <a:noFill/>
                </a:ln>
                <a:solidFill>
                  <a:srgbClr val="00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Value Chain Planning</a:t>
            </a:r>
            <a:endParaRPr dirty="0" smtClean="0">
              <a:ln>
                <a:noFill/>
              </a:ln>
              <a:ea typeface="ＭＳ Ｐゴシック" pitchFamily="34" charset="-128"/>
              <a:cs typeface="Times New Roman" pitchFamily="18" charset="0"/>
            </a:endParaRPr>
          </a:p>
        </p:txBody>
      </p:sp>
      <p:pic>
        <p:nvPicPr>
          <p:cNvPr id="34819" name="Picture 3" descr="order takers.jpg"/>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a:off x="6264275" y="-1588"/>
            <a:ext cx="2239963" cy="4629151"/>
          </a:xfrm>
          <a:noFill/>
        </p:spPr>
      </p:pic>
    </p:spTree>
    <p:extLst>
      <p:ext uri="{BB962C8B-B14F-4D97-AF65-F5344CB8AC3E}">
        <p14:creationId xmlns:p14="http://schemas.microsoft.com/office/powerpoint/2010/main" val="37848834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p:cNvSpPr txBox="1">
            <a:spLocks/>
          </p:cNvSpPr>
          <p:nvPr/>
        </p:nvSpPr>
        <p:spPr bwMode="gray">
          <a:xfrm>
            <a:off x="1511300" y="1887538"/>
            <a:ext cx="6121400" cy="1368425"/>
          </a:xfrm>
          <a:prstGeom prst="rect">
            <a:avLst/>
          </a:prstGeom>
          <a:noFill/>
          <a:ln w="9525">
            <a:noFill/>
            <a:miter lim="800000"/>
            <a:headEnd/>
            <a:tailEnd/>
          </a:ln>
        </p:spPr>
        <p:txBody>
          <a:bodyPr lIns="0" tIns="0" rIns="0" bIns="0"/>
          <a:lstStyle/>
          <a:p>
            <a:pPr>
              <a:buFont typeface="Wingdings" pitchFamily="2" charset="2"/>
              <a:buNone/>
            </a:pPr>
            <a:r>
              <a:rPr lang="en-US" sz="1400">
                <a:ea typeface="ヒラギノ角ゴ Pro W3"/>
                <a:cs typeface="ヒラギノ角ゴ Pro W3"/>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a:t>
            </a:r>
            <a:r>
              <a:rPr lang="ja-JP" altLang="en-US" sz="1400">
                <a:ea typeface="ヒラギノ角ゴ Pro W3"/>
                <a:cs typeface="ヒラギノ角ゴ Pro W3"/>
              </a:rPr>
              <a:t>’</a:t>
            </a:r>
            <a:r>
              <a:rPr lang="en-US" altLang="ja-JP" sz="1400">
                <a:ea typeface="ヒラギノ角ゴ Pro W3"/>
                <a:cs typeface="ヒラギノ角ゴ Pro W3"/>
              </a:rPr>
              <a:t>s products remains at the sole discretion of Oracle.</a:t>
            </a:r>
            <a:endParaRPr lang="en-US" sz="1400">
              <a:ea typeface="ヒラギノ角ゴ Pro W3"/>
              <a:cs typeface="ヒラギノ角ゴ Pro W3"/>
            </a:endParaRPr>
          </a:p>
          <a:p>
            <a:pPr algn="just" eaLnBrk="0" hangingPunct="0">
              <a:lnSpc>
                <a:spcPts val="2400"/>
              </a:lnSpc>
              <a:spcBef>
                <a:spcPts val="500"/>
              </a:spcBef>
              <a:spcAft>
                <a:spcPts val="200"/>
              </a:spcAft>
              <a:buClr>
                <a:srgbClr val="FF0000"/>
              </a:buClr>
            </a:pPr>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1035114958"/>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1365337"/>
            <a:ext cx="5010411" cy="2467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97259" y="1331664"/>
            <a:ext cx="4008329" cy="3212215"/>
          </a:xfrm>
          <a:prstGeom prst="rect">
            <a:avLst/>
          </a:prstGeom>
          <a:noFill/>
          <a:ln w="9525">
            <a:noFill/>
            <a:miter lim="800000"/>
            <a:headEnd/>
            <a:tailEnd/>
          </a:ln>
        </p:spPr>
      </p:pic>
      <p:sp>
        <p:nvSpPr>
          <p:cNvPr id="4" name="Title 3"/>
          <p:cNvSpPr>
            <a:spLocks noGrp="1"/>
          </p:cNvSpPr>
          <p:nvPr>
            <p:ph type="title"/>
          </p:nvPr>
        </p:nvSpPr>
        <p:spPr/>
        <p:txBody>
          <a:bodyPr/>
          <a:lstStyle/>
          <a:p>
            <a:r>
              <a:rPr lang="en-US" dirty="0" smtClean="0"/>
              <a:t>Fusion Planning Central</a:t>
            </a:r>
            <a:endParaRPr lang="en-US" dirty="0"/>
          </a:p>
        </p:txBody>
      </p:sp>
      <p:sp>
        <p:nvSpPr>
          <p:cNvPr id="18" name="Content Placeholder 17"/>
          <p:cNvSpPr>
            <a:spLocks noGrp="1"/>
          </p:cNvSpPr>
          <p:nvPr>
            <p:ph sz="quarter" idx="12"/>
          </p:nvPr>
        </p:nvSpPr>
        <p:spPr/>
        <p:txBody>
          <a:bodyPr/>
          <a:lstStyle/>
          <a:p>
            <a:r>
              <a:rPr lang="en-US" dirty="0" smtClean="0"/>
              <a:t>Guided navigation</a:t>
            </a:r>
          </a:p>
          <a:p>
            <a:r>
              <a:rPr lang="en-US" dirty="0" smtClean="0"/>
              <a:t>Embedded Business Intelligence</a:t>
            </a:r>
          </a:p>
          <a:p>
            <a:r>
              <a:rPr lang="en-US" dirty="0" smtClean="0"/>
              <a:t>Simplified demand forecasting</a:t>
            </a:r>
          </a:p>
          <a:p>
            <a:r>
              <a:rPr lang="en-US" dirty="0" smtClean="0"/>
              <a:t>Flexible safety stock calculation</a:t>
            </a:r>
          </a:p>
          <a:p>
            <a:r>
              <a:rPr lang="en-US" dirty="0" smtClean="0"/>
              <a:t>Unconstrained supply planning</a:t>
            </a:r>
          </a:p>
          <a:p>
            <a:r>
              <a:rPr lang="en-US" dirty="0" smtClean="0"/>
              <a:t>Cloud or on-premise deployment</a:t>
            </a:r>
          </a:p>
          <a:p>
            <a:endParaRPr lang="en-US" dirty="0"/>
          </a:p>
        </p:txBody>
      </p:sp>
      <p:sp>
        <p:nvSpPr>
          <p:cNvPr id="6" name="Text Placeholder 5"/>
          <p:cNvSpPr>
            <a:spLocks noGrp="1"/>
          </p:cNvSpPr>
          <p:nvPr>
            <p:ph type="body" sz="quarter" idx="13"/>
          </p:nvPr>
        </p:nvSpPr>
        <p:spPr/>
        <p:txBody>
          <a:bodyPr/>
          <a:lstStyle/>
          <a:p>
            <a:r>
              <a:rPr lang="en-US" dirty="0" smtClean="0"/>
              <a:t>A unified demand and supply planning foundation</a:t>
            </a:r>
            <a:endParaRPr lang="en-US" dirty="0"/>
          </a:p>
        </p:txBody>
      </p:sp>
      <p:pic>
        <p:nvPicPr>
          <p:cNvPr id="1026" name="Picture 2" descr="http://upload.wikimedia.org/wikipedia/commons/thumb/a/a4/IPad_3.png/220px-IPad_3.png"/>
          <p:cNvPicPr>
            <a:picLocks noChangeAspect="1" noChangeArrowheads="1"/>
          </p:cNvPicPr>
          <p:nvPr/>
        </p:nvPicPr>
        <p:blipFill>
          <a:blip r:embed="rId3" cstate="screen"/>
          <a:srcRect/>
          <a:stretch>
            <a:fillRect/>
          </a:stretch>
        </p:blipFill>
        <p:spPr bwMode="auto">
          <a:xfrm rot="16200000">
            <a:off x="6453122" y="2288539"/>
            <a:ext cx="2095500" cy="2609851"/>
          </a:xfrm>
          <a:prstGeom prst="rect">
            <a:avLst/>
          </a:prstGeom>
          <a:noFill/>
        </p:spPr>
      </p:pic>
      <p:grpSp>
        <p:nvGrpSpPr>
          <p:cNvPr id="19" name="Group 18"/>
          <p:cNvGrpSpPr/>
          <p:nvPr/>
        </p:nvGrpSpPr>
        <p:grpSpPr>
          <a:xfrm>
            <a:off x="6407011" y="2768795"/>
            <a:ext cx="2187723" cy="1649339"/>
            <a:chOff x="5154615" y="1211580"/>
            <a:chExt cx="3727249" cy="2514600"/>
          </a:xfrm>
        </p:grpSpPr>
        <p:pic>
          <p:nvPicPr>
            <p:cNvPr id="20"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54615" y="1211580"/>
              <a:ext cx="3727249" cy="2514600"/>
            </a:xfrm>
            <a:prstGeom prst="rect">
              <a:avLst/>
            </a:prstGeom>
            <a:noFill/>
            <a:ln w="9525">
              <a:noFill/>
              <a:miter lim="800000"/>
              <a:headEnd/>
              <a:tailEnd/>
            </a:ln>
          </p:spPr>
        </p:pic>
        <p:pic>
          <p:nvPicPr>
            <p:cNvPr id="21"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33377" y="1571630"/>
              <a:ext cx="3422943" cy="1966364"/>
            </a:xfrm>
            <a:prstGeom prst="rect">
              <a:avLst/>
            </a:prstGeom>
            <a:noFill/>
            <a:ln w="9525">
              <a:noFill/>
              <a:miter lim="800000"/>
              <a:headEnd/>
              <a:tailEnd/>
            </a:ln>
          </p:spPr>
        </p:pic>
      </p:grpSp>
    </p:spTree>
    <p:extLst>
      <p:ext uri="{BB962C8B-B14F-4D97-AF65-F5344CB8AC3E}">
        <p14:creationId xmlns:p14="http://schemas.microsoft.com/office/powerpoint/2010/main" val="213822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Demand and Supply Planning Example</a:t>
            </a:r>
            <a:endParaRPr lang="en-US" dirty="0"/>
          </a:p>
        </p:txBody>
      </p:sp>
      <p:sp>
        <p:nvSpPr>
          <p:cNvPr id="3" name="Text Placeholder 2"/>
          <p:cNvSpPr>
            <a:spLocks noGrp="1"/>
          </p:cNvSpPr>
          <p:nvPr>
            <p:ph type="body" sz="quarter" idx="13"/>
          </p:nvPr>
        </p:nvSpPr>
        <p:spPr/>
        <p:txBody>
          <a:bodyPr/>
          <a:lstStyle/>
          <a:p>
            <a:r>
              <a:rPr lang="en-US" dirty="0" smtClean="0"/>
              <a:t>Demand-Supply Balancing</a:t>
            </a:r>
            <a:endParaRPr lang="en-US" dirty="0"/>
          </a:p>
        </p:txBody>
      </p:sp>
      <p:pic>
        <p:nvPicPr>
          <p:cNvPr id="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22776" y="1891664"/>
            <a:ext cx="4773168" cy="2684907"/>
          </a:xfrm>
          <a:prstGeom prst="rect">
            <a:avLst/>
          </a:prstGeom>
          <a:noFill/>
          <a:ln w="9525">
            <a:noFill/>
            <a:miter lim="800000"/>
            <a:headEnd/>
            <a:tailEnd/>
          </a:ln>
        </p:spPr>
      </p:pic>
      <p:pic>
        <p:nvPicPr>
          <p:cNvPr id="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8056" y="1402485"/>
            <a:ext cx="4507992" cy="2528937"/>
          </a:xfrm>
          <a:prstGeom prst="rect">
            <a:avLst/>
          </a:prstGeom>
          <a:noFill/>
          <a:ln w="9525">
            <a:noFill/>
            <a:miter lim="800000"/>
            <a:headEnd/>
            <a:tailEnd/>
          </a:ln>
        </p:spPr>
      </p:pic>
      <p:sp>
        <p:nvSpPr>
          <p:cNvPr id="9" name="Rounded Rectangular Callout 8"/>
          <p:cNvSpPr/>
          <p:nvPr/>
        </p:nvSpPr>
        <p:spPr bwMode="auto">
          <a:xfrm>
            <a:off x="430328" y="3986784"/>
            <a:ext cx="2861512" cy="563667"/>
          </a:xfrm>
          <a:prstGeom prst="wedgeRoundRectCallout">
            <a:avLst>
              <a:gd name="adj1" fmla="val 62922"/>
              <a:gd name="adj2" fmla="val -214954"/>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“Which</a:t>
            </a:r>
            <a:r>
              <a:rPr kumimoji="0" lang="en-US" sz="1400" b="1" i="0" u="none" strike="noStrike" kern="0" cap="none" spc="0" normalizeH="0" noProof="0" dirty="0" smtClean="0">
                <a:ln>
                  <a:noFill/>
                </a:ln>
                <a:solidFill>
                  <a:srgbClr val="FFFFFF"/>
                </a:solidFill>
                <a:effectLst/>
                <a:uLnTx/>
                <a:uFillTx/>
              </a:rPr>
              <a:t> at-risk demands have the largest Rev impact</a:t>
            </a:r>
            <a:r>
              <a:rPr kumimoji="0" lang="en-US" sz="1400" b="1" i="0" u="none" strike="noStrike" kern="0" cap="none" spc="0" normalizeH="0" baseline="0" noProof="0" dirty="0" smtClean="0">
                <a:ln>
                  <a:noFill/>
                </a:ln>
                <a:solidFill>
                  <a:srgbClr val="FFFFFF"/>
                </a:solidFill>
                <a:effectLst/>
                <a:uLnTx/>
                <a:uFillTx/>
              </a:rPr>
              <a:t>?”</a:t>
            </a:r>
            <a:endParaRPr kumimoji="0" lang="en-GB" sz="1400" b="1" i="0" u="none" strike="noStrike" kern="0" cap="none" spc="0" normalizeH="0" baseline="0" noProof="0" dirty="0" smtClean="0">
              <a:ln>
                <a:noFill/>
              </a:ln>
              <a:solidFill>
                <a:srgbClr val="FFFFFF"/>
              </a:solidFill>
              <a:effectLst/>
              <a:uLnTx/>
              <a:uFillTx/>
            </a:endParaRPr>
          </a:p>
        </p:txBody>
      </p:sp>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9231" y="2743100"/>
            <a:ext cx="813817" cy="207222"/>
          </a:xfrm>
          <a:prstGeom prst="rect">
            <a:avLst/>
          </a:prstGeom>
          <a:noFill/>
          <a:ln w="9525">
            <a:noFill/>
            <a:miter lim="800000"/>
            <a:headEnd/>
            <a:tailEnd/>
          </a:ln>
        </p:spPr>
      </p:pic>
      <p:sp>
        <p:nvSpPr>
          <p:cNvPr id="11" name="Rounded Rectangular Callout 10"/>
          <p:cNvSpPr/>
          <p:nvPr/>
        </p:nvSpPr>
        <p:spPr bwMode="auto">
          <a:xfrm>
            <a:off x="6281928" y="1207008"/>
            <a:ext cx="2392680" cy="624627"/>
          </a:xfrm>
          <a:prstGeom prst="wedgeRoundRectCallout">
            <a:avLst>
              <a:gd name="adj1" fmla="val -53232"/>
              <a:gd name="adj2" fmla="val 107895"/>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“What</a:t>
            </a:r>
            <a:r>
              <a:rPr kumimoji="0" lang="en-US" sz="1400" b="1" i="0" u="none" strike="noStrike" kern="0" cap="none" spc="0" normalizeH="0" noProof="0" dirty="0" smtClean="0">
                <a:ln>
                  <a:noFill/>
                </a:ln>
                <a:solidFill>
                  <a:srgbClr val="FFFFFF"/>
                </a:solidFill>
                <a:effectLst/>
                <a:uLnTx/>
                <a:uFillTx/>
              </a:rPr>
              <a:t> can I do now to fulfill at-risk demands</a:t>
            </a:r>
            <a:r>
              <a:rPr kumimoji="0" lang="en-US" sz="1400" b="1" i="0" u="none" strike="noStrike" kern="0" cap="none" spc="0" normalizeH="0" baseline="0" noProof="0" dirty="0" smtClean="0">
                <a:ln>
                  <a:noFill/>
                </a:ln>
                <a:solidFill>
                  <a:srgbClr val="FFFFFF"/>
                </a:solidFill>
                <a:effectLst/>
                <a:uLnTx/>
                <a:uFillTx/>
              </a:rPr>
              <a:t>?”</a:t>
            </a:r>
            <a:endParaRPr kumimoji="0" lang="en-GB" sz="1400" b="1"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306691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rrowheads="1"/>
          </p:cNvPicPr>
          <p:nvPr/>
        </p:nvPicPr>
        <p:blipFill>
          <a:blip r:embed="rId3" cstate="email">
            <a:extLst>
              <a:ext uri="{28A0092B-C50C-407E-A947-70E740481C1C}">
                <a14:useLocalDpi xmlns:a14="http://schemas.microsoft.com/office/drawing/2010/main"/>
              </a:ext>
            </a:extLst>
          </a:blip>
          <a:srcRect r="48340" b="24434"/>
          <a:stretch>
            <a:fillRect/>
          </a:stretch>
        </p:blipFill>
        <p:spPr bwMode="auto">
          <a:xfrm>
            <a:off x="475988" y="1352811"/>
            <a:ext cx="3582147" cy="2461364"/>
          </a:xfrm>
          <a:prstGeom prst="rect">
            <a:avLst/>
          </a:prstGeom>
          <a:noFill/>
          <a:ln w="9525">
            <a:solidFill>
              <a:schemeClr val="bg1">
                <a:lumMod val="85000"/>
              </a:schemeClr>
            </a:solidFill>
            <a:miter lim="800000"/>
            <a:headEnd/>
            <a:tailEnd/>
          </a:ln>
          <a:effectLst/>
        </p:spPr>
      </p:pic>
      <p:pic>
        <p:nvPicPr>
          <p:cNvPr id="21" name="Picture 2"/>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72233" y="2139684"/>
            <a:ext cx="1614675" cy="810767"/>
          </a:xfrm>
          <a:prstGeom prst="rect">
            <a:avLst/>
          </a:prstGeom>
          <a:noFill/>
          <a:ln w="9525">
            <a:noFill/>
            <a:miter lim="800000"/>
            <a:headEnd/>
            <a:tailEnd/>
          </a:ln>
          <a:effectLst/>
        </p:spPr>
      </p:pic>
      <p:pic>
        <p:nvPicPr>
          <p:cNvPr id="22" name="Picture 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67401" y="1866183"/>
            <a:ext cx="1635165" cy="82962"/>
          </a:xfrm>
          <a:prstGeom prst="rect">
            <a:avLst/>
          </a:prstGeom>
          <a:noFill/>
          <a:ln w="9525">
            <a:noFill/>
            <a:miter lim="800000"/>
            <a:headEnd/>
            <a:tailEnd/>
          </a:ln>
          <a:effectLst/>
        </p:spPr>
      </p:pic>
      <p:pic>
        <p:nvPicPr>
          <p:cNvPr id="23" name="Picture 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6374" y="3095916"/>
            <a:ext cx="2176122" cy="82962"/>
          </a:xfrm>
          <a:prstGeom prst="rect">
            <a:avLst/>
          </a:prstGeom>
          <a:noFill/>
          <a:ln w="9525">
            <a:noFill/>
            <a:miter lim="800000"/>
            <a:headEnd/>
            <a:tailEnd/>
          </a:ln>
          <a:effectLst/>
        </p:spPr>
      </p:pic>
      <p:pic>
        <p:nvPicPr>
          <p:cNvPr id="24" name="Picture 2"/>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64078" y="1684733"/>
            <a:ext cx="3480281" cy="2123381"/>
          </a:xfrm>
          <a:prstGeom prst="rect">
            <a:avLst/>
          </a:prstGeom>
          <a:noFill/>
          <a:ln w="9525">
            <a:noFill/>
            <a:miter lim="800000"/>
            <a:headEnd/>
            <a:tailEnd/>
          </a:ln>
        </p:spPr>
      </p:pic>
      <p:pic>
        <p:nvPicPr>
          <p:cNvPr id="25" name="Picture 2"/>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9118" y="1608438"/>
            <a:ext cx="1434355" cy="8673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Fusion Sales and Operations Planning</a:t>
            </a:r>
            <a:endParaRPr lang="en-US" dirty="0"/>
          </a:p>
        </p:txBody>
      </p:sp>
      <p:sp>
        <p:nvSpPr>
          <p:cNvPr id="3" name="Text Placeholder 2"/>
          <p:cNvSpPr>
            <a:spLocks noGrp="1"/>
          </p:cNvSpPr>
          <p:nvPr>
            <p:ph type="body" sz="quarter" idx="13"/>
          </p:nvPr>
        </p:nvSpPr>
        <p:spPr/>
        <p:txBody>
          <a:bodyPr/>
          <a:lstStyle/>
          <a:p>
            <a:r>
              <a:rPr lang="en-US" dirty="0" smtClean="0"/>
              <a:t>Real-time strategic planning scenarios</a:t>
            </a:r>
            <a:endParaRPr lang="en-US" dirty="0"/>
          </a:p>
        </p:txBody>
      </p:sp>
      <p:pic>
        <p:nvPicPr>
          <p:cNvPr id="10"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99231" y="2743100"/>
            <a:ext cx="813817" cy="207222"/>
          </a:xfrm>
          <a:prstGeom prst="rect">
            <a:avLst/>
          </a:prstGeom>
          <a:noFill/>
          <a:ln w="9525">
            <a:noFill/>
            <a:miter lim="800000"/>
            <a:headEnd/>
            <a:tailEnd/>
          </a:ln>
        </p:spPr>
      </p:pic>
      <p:pic>
        <p:nvPicPr>
          <p:cNvPr id="26"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898239" y="2283046"/>
            <a:ext cx="4833930" cy="2033161"/>
          </a:xfrm>
          <a:prstGeom prst="rect">
            <a:avLst/>
          </a:prstGeom>
          <a:noFill/>
          <a:ln w="9525">
            <a:solidFill>
              <a:schemeClr val="bg1">
                <a:lumMod val="85000"/>
              </a:schemeClr>
            </a:solidFill>
            <a:miter lim="800000"/>
            <a:headEnd/>
            <a:tailEnd/>
          </a:ln>
        </p:spPr>
      </p:pic>
      <p:sp>
        <p:nvSpPr>
          <p:cNvPr id="16" name="Rounded Rectangular Callout 15"/>
          <p:cNvSpPr/>
          <p:nvPr/>
        </p:nvSpPr>
        <p:spPr bwMode="auto">
          <a:xfrm>
            <a:off x="470518" y="4037026"/>
            <a:ext cx="2574128" cy="563667"/>
          </a:xfrm>
          <a:prstGeom prst="wedgeRoundRectCallout">
            <a:avLst>
              <a:gd name="adj1" fmla="val -7309"/>
              <a:gd name="adj2" fmla="val -195345"/>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“What is my S&amp;OP process calendar &amp; groups?</a:t>
            </a:r>
            <a:endParaRPr kumimoji="0" lang="en-GB" sz="1400" b="1" i="0" u="none" strike="noStrike" kern="0" cap="none" spc="0" normalizeH="0" baseline="0" noProof="0" dirty="0" smtClean="0">
              <a:ln>
                <a:noFill/>
              </a:ln>
              <a:solidFill>
                <a:srgbClr val="FFFFFF"/>
              </a:solidFill>
              <a:effectLst/>
              <a:uLnTx/>
              <a:uFillTx/>
            </a:endParaRPr>
          </a:p>
        </p:txBody>
      </p:sp>
      <p:grpSp>
        <p:nvGrpSpPr>
          <p:cNvPr id="28" name="Group 27"/>
          <p:cNvGrpSpPr/>
          <p:nvPr/>
        </p:nvGrpSpPr>
        <p:grpSpPr>
          <a:xfrm>
            <a:off x="5498030" y="1513285"/>
            <a:ext cx="3010662" cy="2970757"/>
            <a:chOff x="5498030" y="1513285"/>
            <a:chExt cx="3010662" cy="2970757"/>
          </a:xfrm>
        </p:grpSpPr>
        <p:pic>
          <p:nvPicPr>
            <p:cNvPr id="13" name="Picture 1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498030" y="1513285"/>
              <a:ext cx="3010662" cy="2970757"/>
            </a:xfrm>
            <a:prstGeom prst="rect">
              <a:avLst/>
            </a:prstGeom>
            <a:noFill/>
            <a:ln w="9525">
              <a:noFill/>
              <a:miter lim="800000"/>
              <a:headEnd/>
              <a:tailEnd/>
            </a:ln>
            <a:effectLst/>
          </p:spPr>
        </p:pic>
        <p:pic>
          <p:nvPicPr>
            <p:cNvPr id="19" name="Picture 10"/>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603131" y="3287950"/>
              <a:ext cx="2704290" cy="1077338"/>
            </a:xfrm>
            <a:prstGeom prst="rect">
              <a:avLst/>
            </a:prstGeom>
            <a:noFill/>
            <a:ln w="9525">
              <a:noFill/>
              <a:miter lim="800000"/>
              <a:headEnd/>
              <a:tailEnd/>
            </a:ln>
          </p:spPr>
        </p:pic>
      </p:grpSp>
      <p:sp>
        <p:nvSpPr>
          <p:cNvPr id="27" name="Rounded Rectangular Callout 26"/>
          <p:cNvSpPr/>
          <p:nvPr/>
        </p:nvSpPr>
        <p:spPr bwMode="auto">
          <a:xfrm>
            <a:off x="7089731" y="2511468"/>
            <a:ext cx="1929009" cy="728413"/>
          </a:xfrm>
          <a:prstGeom prst="wedgeRoundRectCallout">
            <a:avLst>
              <a:gd name="adj1" fmla="val -30091"/>
              <a:gd name="adj2" fmla="val 81866"/>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lang="en-US" sz="1400" b="1" kern="0" dirty="0" smtClean="0">
                <a:solidFill>
                  <a:srgbClr val="FFFFFF"/>
                </a:solidFill>
              </a:rPr>
              <a:t>“Can I make strategic decisions in the meeting?</a:t>
            </a:r>
            <a:endParaRPr kumimoji="0" lang="en-GB" sz="1400" b="1" i="0" u="none" strike="noStrike" kern="0" cap="none" spc="0" normalizeH="0" baseline="0" noProof="0" dirty="0" smtClean="0">
              <a:ln>
                <a:noFill/>
              </a:ln>
              <a:solidFill>
                <a:srgbClr val="FFFFFF"/>
              </a:solidFill>
              <a:effectLst/>
              <a:uLnTx/>
              <a:uFillTx/>
            </a:endParaRPr>
          </a:p>
        </p:txBody>
      </p:sp>
      <p:sp>
        <p:nvSpPr>
          <p:cNvPr id="29" name="Rounded Rectangular Callout 28"/>
          <p:cNvSpPr/>
          <p:nvPr/>
        </p:nvSpPr>
        <p:spPr bwMode="auto">
          <a:xfrm>
            <a:off x="3172590" y="1680896"/>
            <a:ext cx="2773420" cy="794043"/>
          </a:xfrm>
          <a:prstGeom prst="wedgeRoundRectCallout">
            <a:avLst>
              <a:gd name="adj1" fmla="val 5943"/>
              <a:gd name="adj2" fmla="val 108437"/>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400" b="1" i="0" u="none" strike="noStrike" kern="0" cap="none" spc="0" normalizeH="0" baseline="0" noProof="0" dirty="0" smtClean="0">
                <a:ln>
                  <a:noFill/>
                </a:ln>
                <a:solidFill>
                  <a:srgbClr val="FFFFFF"/>
                </a:solidFill>
                <a:effectLst/>
                <a:uLnTx/>
                <a:uFillTx/>
              </a:rPr>
              <a:t>“What are issues,</a:t>
            </a:r>
            <a:r>
              <a:rPr kumimoji="0" lang="en-US" sz="1400" b="1" i="0" u="none" strike="noStrike" kern="0" cap="none" spc="0" normalizeH="0" noProof="0" dirty="0" smtClean="0">
                <a:ln>
                  <a:noFill/>
                </a:ln>
                <a:solidFill>
                  <a:srgbClr val="FFFFFF"/>
                </a:solidFill>
                <a:effectLst/>
                <a:uLnTx/>
                <a:uFillTx/>
              </a:rPr>
              <a:t> assumptions, an</a:t>
            </a:r>
            <a:r>
              <a:rPr kumimoji="0" lang="en-US" sz="1400" b="1" i="0" u="none" strike="noStrike" kern="0" cap="none" spc="0" normalizeH="0" baseline="0" noProof="0" dirty="0" smtClean="0">
                <a:ln>
                  <a:noFill/>
                </a:ln>
                <a:solidFill>
                  <a:srgbClr val="FFFFFF"/>
                </a:solidFill>
                <a:effectLst/>
                <a:uLnTx/>
                <a:uFillTx/>
              </a:rPr>
              <a:t>d proposal for</a:t>
            </a:r>
            <a:r>
              <a:rPr kumimoji="0" lang="en-US" sz="1400" b="1" i="0" u="none" strike="noStrike" kern="0" cap="none" spc="0" normalizeH="0" noProof="0" dirty="0" smtClean="0">
                <a:ln>
                  <a:noFill/>
                </a:ln>
                <a:solidFill>
                  <a:srgbClr val="FFFFFF"/>
                </a:solidFill>
                <a:effectLst/>
                <a:uLnTx/>
                <a:uFillTx/>
              </a:rPr>
              <a:t> </a:t>
            </a:r>
            <a:r>
              <a:rPr kumimoji="0" lang="en-US" sz="1400" b="1" i="0" u="none" strike="noStrike" kern="0" cap="none" spc="0" normalizeH="0" baseline="0" noProof="0" dirty="0" smtClean="0">
                <a:ln>
                  <a:noFill/>
                </a:ln>
                <a:solidFill>
                  <a:srgbClr val="FFFFFF"/>
                </a:solidFill>
                <a:effectLst/>
                <a:uLnTx/>
                <a:uFillTx/>
              </a:rPr>
              <a:t>executive review?</a:t>
            </a:r>
            <a:endParaRPr kumimoji="0" lang="en-GB" sz="1400" b="1"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97805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p:cNvSpPr>
            <a:spLocks noGrp="1"/>
          </p:cNvSpPr>
          <p:nvPr>
            <p:ph type="title"/>
          </p:nvPr>
        </p:nvSpPr>
        <p:spPr>
          <a:xfrm>
            <a:off x="455613" y="1173163"/>
            <a:ext cx="5030787" cy="1101725"/>
          </a:xfrm>
        </p:spPr>
        <p:txBody>
          <a:bodyPr/>
          <a:lstStyle/>
          <a:p>
            <a:pPr eaLnBrk="0" hangingPunct="0">
              <a:spcBef>
                <a:spcPct val="50000"/>
              </a:spcBef>
            </a:pPr>
            <a:r>
              <a:rPr lang="en-US" sz="4000" dirty="0" smtClean="0">
                <a:solidFill>
                  <a:schemeClr val="accent1"/>
                </a:solidFill>
              </a:rPr>
              <a:t>What’s Next &amp; Future </a:t>
            </a: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lang="en-US" dirty="0" smtClean="0">
                <a:ln>
                  <a:noFill/>
                </a:ln>
                <a:solidFill>
                  <a:srgbClr val="000000"/>
                </a:solidFill>
                <a:ea typeface="ＭＳ Ｐゴシック" pitchFamily="34" charset="-128"/>
                <a:cs typeface="Times New Roman" pitchFamily="18" charset="0"/>
              </a:rPr>
              <a:t>Orchestration</a:t>
            </a:r>
            <a:endParaRPr dirty="0" smtClean="0">
              <a:ln>
                <a:noFill/>
              </a:ln>
              <a:ea typeface="ＭＳ Ｐゴシック" pitchFamily="34" charset="-128"/>
              <a:cs typeface="Times New Roman" pitchFamily="18" charset="0"/>
            </a:endParaRPr>
          </a:p>
        </p:txBody>
      </p:sp>
      <p:pic>
        <p:nvPicPr>
          <p:cNvPr id="4" name="Picture Placeholder 7" descr="ph-ind-buslife-017-cropped.bmp"/>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97235975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nvGraphicFramePr>
        <p:xfrm>
          <a:off x="1572126" y="866270"/>
          <a:ext cx="5586663" cy="37254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2" name="Title 1"/>
          <p:cNvSpPr>
            <a:spLocks noGrp="1"/>
          </p:cNvSpPr>
          <p:nvPr>
            <p:ph type="title"/>
          </p:nvPr>
        </p:nvSpPr>
        <p:spPr/>
        <p:txBody>
          <a:bodyPr/>
          <a:lstStyle/>
          <a:p>
            <a:pPr eaLnBrk="1" hangingPunct="1"/>
            <a:r>
              <a:rPr lang="en-US" dirty="0" smtClean="0"/>
              <a:t>Three Inter-related  Orchestration Solutions</a:t>
            </a:r>
            <a:endParaRPr lang="en-US" dirty="0" smtClean="0">
              <a:ea typeface="ＭＳ Ｐゴシック" pitchFamily="34" charset="-128"/>
            </a:endParaRPr>
          </a:p>
        </p:txBody>
      </p:sp>
      <p:sp>
        <p:nvSpPr>
          <p:cNvPr id="66564" name="TextBox 6"/>
          <p:cNvSpPr txBox="1">
            <a:spLocks noChangeArrowheads="1"/>
          </p:cNvSpPr>
          <p:nvPr/>
        </p:nvSpPr>
        <p:spPr bwMode="auto">
          <a:xfrm>
            <a:off x="6353090" y="3076408"/>
            <a:ext cx="2249488" cy="1000125"/>
          </a:xfrm>
          <a:prstGeom prst="rect">
            <a:avLst/>
          </a:prstGeom>
          <a:noFill/>
          <a:ln w="9525">
            <a:noFill/>
            <a:miter lim="800000"/>
            <a:headEnd/>
            <a:tailEnd/>
          </a:ln>
        </p:spPr>
        <p:txBody>
          <a:bodyPr lIns="0" tIns="0" rIns="0" bIns="0"/>
          <a:lstStyle/>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Internal Orders</a:t>
            </a:r>
          </a:p>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Configured Orders</a:t>
            </a:r>
          </a:p>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Back to Back Orders</a:t>
            </a:r>
          </a:p>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Outsourced Mfg Orders</a:t>
            </a:r>
          </a:p>
        </p:txBody>
      </p:sp>
      <p:sp>
        <p:nvSpPr>
          <p:cNvPr id="66565" name="TextBox 7"/>
          <p:cNvSpPr txBox="1">
            <a:spLocks noChangeArrowheads="1"/>
          </p:cNvSpPr>
          <p:nvPr/>
        </p:nvSpPr>
        <p:spPr bwMode="auto">
          <a:xfrm>
            <a:off x="115158" y="3429833"/>
            <a:ext cx="2540000" cy="1184275"/>
          </a:xfrm>
          <a:prstGeom prst="rect">
            <a:avLst/>
          </a:prstGeom>
          <a:noFill/>
          <a:ln w="9525">
            <a:noFill/>
            <a:miter lim="800000"/>
            <a:headEnd/>
            <a:tailEnd/>
          </a:ln>
        </p:spPr>
        <p:txBody>
          <a:bodyPr lIns="0" tIns="0" rIns="0" bIns="0"/>
          <a:lstStyle/>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Internal Drop Shipments</a:t>
            </a:r>
          </a:p>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Tax Efficient Revenue Recognition</a:t>
            </a:r>
          </a:p>
        </p:txBody>
      </p:sp>
      <p:sp>
        <p:nvSpPr>
          <p:cNvPr id="66566" name="TextBox 23"/>
          <p:cNvSpPr txBox="1">
            <a:spLocks noChangeArrowheads="1"/>
          </p:cNvSpPr>
          <p:nvPr/>
        </p:nvSpPr>
        <p:spPr bwMode="auto">
          <a:xfrm>
            <a:off x="1059364" y="1008698"/>
            <a:ext cx="2466975" cy="1104900"/>
          </a:xfrm>
          <a:prstGeom prst="rect">
            <a:avLst/>
          </a:prstGeom>
          <a:noFill/>
          <a:ln w="9525">
            <a:noFill/>
            <a:miter lim="800000"/>
            <a:headEnd/>
            <a:tailEnd/>
          </a:ln>
        </p:spPr>
        <p:txBody>
          <a:bodyPr lIns="0" tIns="0" rIns="0" bIns="0"/>
          <a:lstStyle/>
          <a:p>
            <a:pPr marL="111125" indent="-111125">
              <a:buClr>
                <a:schemeClr val="accent1"/>
              </a:buClr>
              <a:buFont typeface="Wingdings" pitchFamily="2" charset="2"/>
              <a:buChar char="§"/>
            </a:pPr>
            <a:r>
              <a:rPr lang="en-US" sz="1600" dirty="0" smtClean="0">
                <a:solidFill>
                  <a:schemeClr val="tx2"/>
                </a:solidFill>
                <a:ea typeface="ヒラギノ角ゴ Pro W3"/>
                <a:cs typeface="ヒラギノ角ゴ Pro W3"/>
              </a:rPr>
              <a:t>Customer </a:t>
            </a:r>
            <a:r>
              <a:rPr lang="en-US" sz="1600" dirty="0">
                <a:solidFill>
                  <a:schemeClr val="tx2"/>
                </a:solidFill>
                <a:ea typeface="ヒラギノ角ゴ Pro W3"/>
                <a:cs typeface="ヒラギノ角ゴ Pro W3"/>
              </a:rPr>
              <a:t>Shipments</a:t>
            </a:r>
          </a:p>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External Drop Shipments</a:t>
            </a:r>
          </a:p>
          <a:p>
            <a:pPr marL="111125" indent="-111125">
              <a:buClr>
                <a:schemeClr val="accent1"/>
              </a:buClr>
              <a:buFont typeface="Wingdings" pitchFamily="2" charset="2"/>
              <a:buChar char="§"/>
            </a:pPr>
            <a:r>
              <a:rPr lang="en-US" sz="1600" dirty="0">
                <a:solidFill>
                  <a:schemeClr val="tx2"/>
                </a:solidFill>
                <a:ea typeface="ヒラギノ角ゴ Pro W3"/>
                <a:cs typeface="ヒラギノ角ゴ Pro W3"/>
              </a:rPr>
              <a:t>Coordination of Goods and Services</a:t>
            </a:r>
          </a:p>
          <a:p>
            <a:pPr marL="111125" indent="-111125">
              <a:buClr>
                <a:schemeClr val="accent1"/>
              </a:buClr>
              <a:buFont typeface="Wingdings" pitchFamily="2" charset="2"/>
              <a:buChar char="§"/>
            </a:pPr>
            <a:endParaRPr lang="en-US" sz="1600" dirty="0">
              <a:solidFill>
                <a:schemeClr val="tx2"/>
              </a:solidFill>
              <a:ea typeface="ヒラギノ角ゴ Pro W3"/>
              <a:cs typeface="ヒラギノ角ゴ Pro W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p:cNvSpPr>
            <a:spLocks noGrp="1"/>
          </p:cNvSpPr>
          <p:nvPr>
            <p:ph type="body" sz="quarter" idx="16"/>
          </p:nvPr>
        </p:nvSpPr>
        <p:spPr>
          <a:xfrm>
            <a:off x="457201" y="1830739"/>
            <a:ext cx="2607406" cy="2488686"/>
          </a:xfrm>
        </p:spPr>
        <p:txBody>
          <a:bodyPr/>
          <a:lstStyle/>
          <a:p>
            <a:pPr marL="212725" indent="-212725">
              <a:spcBef>
                <a:spcPts val="500"/>
              </a:spcBef>
              <a:spcAft>
                <a:spcPts val="200"/>
              </a:spcAft>
              <a:buFont typeface="Arial" pitchFamily="34" charset="0"/>
              <a:buChar char="•"/>
            </a:pPr>
            <a:r>
              <a:rPr lang="en-US" dirty="0" smtClean="0">
                <a:solidFill>
                  <a:srgbClr val="000000"/>
                </a:solidFill>
                <a:ea typeface="ＭＳ Ｐゴシック" pitchFamily="34" charset="-128"/>
              </a:rPr>
              <a:t>Support complex, global corporate structures without compromising supply chain efficiency</a:t>
            </a:r>
          </a:p>
          <a:p>
            <a:pPr marL="212725" indent="-212725">
              <a:spcBef>
                <a:spcPts val="500"/>
              </a:spcBef>
              <a:spcAft>
                <a:spcPts val="200"/>
              </a:spcAft>
              <a:buFont typeface="Arial" pitchFamily="34" charset="0"/>
              <a:buChar char="•"/>
            </a:pPr>
            <a:r>
              <a:rPr lang="en-US" dirty="0" smtClean="0">
                <a:solidFill>
                  <a:srgbClr val="000000"/>
                </a:solidFill>
                <a:ea typeface="ＭＳ Ｐゴシック" pitchFamily="34" charset="-128"/>
              </a:rPr>
              <a:t>Single movement of goods triggers multiple internal financial transactions, all fully documented and auditable according to local requirements  </a:t>
            </a:r>
          </a:p>
          <a:p>
            <a:endParaRPr lang="en-US" dirty="0"/>
          </a:p>
        </p:txBody>
      </p:sp>
      <p:sp>
        <p:nvSpPr>
          <p:cNvPr id="65538" name="Title 2"/>
          <p:cNvSpPr>
            <a:spLocks noGrp="1"/>
          </p:cNvSpPr>
          <p:nvPr>
            <p:ph type="title"/>
          </p:nvPr>
        </p:nvSpPr>
        <p:spPr>
          <a:xfrm>
            <a:off x="457200" y="480486"/>
            <a:ext cx="8229600" cy="423784"/>
          </a:xfrm>
        </p:spPr>
        <p:txBody>
          <a:bodyPr/>
          <a:lstStyle/>
          <a:p>
            <a:pPr eaLnBrk="1" hangingPunct="1"/>
            <a:r>
              <a:rPr lang="en-US" dirty="0" smtClean="0"/>
              <a:t>Supply Chain Financial Orchestration Directions</a:t>
            </a:r>
          </a:p>
        </p:txBody>
      </p:sp>
      <p:sp>
        <p:nvSpPr>
          <p:cNvPr id="65541" name="Content Placeholder 4"/>
          <p:cNvSpPr txBox="1">
            <a:spLocks/>
          </p:cNvSpPr>
          <p:nvPr/>
        </p:nvSpPr>
        <p:spPr bwMode="auto">
          <a:xfrm>
            <a:off x="363538" y="1479975"/>
            <a:ext cx="3105150" cy="3394075"/>
          </a:xfrm>
          <a:prstGeom prst="rect">
            <a:avLst/>
          </a:prstGeom>
          <a:noFill/>
          <a:ln w="9525">
            <a:noFill/>
            <a:miter lim="800000"/>
            <a:headEnd/>
            <a:tailEnd/>
          </a:ln>
        </p:spPr>
        <p:txBody>
          <a:bodyPr lIns="0" tIns="0" rIns="0" bIns="0"/>
          <a:lstStyle/>
          <a:p>
            <a:pPr marL="212725" indent="-212725" eaLnBrk="0" hangingPunct="0">
              <a:spcBef>
                <a:spcPts val="500"/>
              </a:spcBef>
              <a:spcAft>
                <a:spcPts val="200"/>
              </a:spcAft>
              <a:buClr>
                <a:srgbClr val="FF0000"/>
              </a:buClr>
              <a:buFont typeface="Arial" pitchFamily="34" charset="0"/>
              <a:buChar char="•"/>
            </a:pPr>
            <a:endParaRPr lang="en-US" dirty="0">
              <a:solidFill>
                <a:srgbClr val="000000"/>
              </a:solidFill>
              <a:ea typeface="ＭＳ Ｐゴシック" pitchFamily="34" charset="-128"/>
            </a:endParaRPr>
          </a:p>
        </p:txBody>
      </p:sp>
      <p:pic>
        <p:nvPicPr>
          <p:cNvPr id="4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65094" y="1347545"/>
            <a:ext cx="5257799" cy="3195918"/>
          </a:xfrm>
          <a:prstGeom prst="rect">
            <a:avLst/>
          </a:prstGeom>
          <a:noFill/>
          <a:ln w="9525">
            <a:noFill/>
            <a:miter lim="800000"/>
            <a:headEnd/>
            <a:tailEnd/>
          </a:ln>
        </p:spPr>
      </p:pic>
      <p:sp>
        <p:nvSpPr>
          <p:cNvPr id="45" name="Freeform 7"/>
          <p:cNvSpPr>
            <a:spLocks/>
          </p:cNvSpPr>
          <p:nvPr/>
        </p:nvSpPr>
        <p:spPr bwMode="auto">
          <a:xfrm>
            <a:off x="3958390" y="2495425"/>
            <a:ext cx="4150894" cy="332001"/>
          </a:xfrm>
          <a:custGeom>
            <a:avLst/>
            <a:gdLst>
              <a:gd name="T0" fmla="*/ 5184775 w 5184475"/>
              <a:gd name="T1" fmla="*/ 508000 h 507521"/>
              <a:gd name="T2" fmla="*/ 2622585 w 5184475"/>
              <a:gd name="T3" fmla="*/ 15830 h 507521"/>
              <a:gd name="T4" fmla="*/ 0 w 5184475"/>
              <a:gd name="T5" fmla="*/ 413019 h 507521"/>
              <a:gd name="T6" fmla="*/ 0 60000 65536"/>
              <a:gd name="T7" fmla="*/ 0 60000 65536"/>
              <a:gd name="T8" fmla="*/ 0 60000 65536"/>
              <a:gd name="T9" fmla="*/ 0 w 5184475"/>
              <a:gd name="T10" fmla="*/ 0 h 507521"/>
              <a:gd name="T11" fmla="*/ 5184475 w 5184475"/>
              <a:gd name="T12" fmla="*/ 507521 h 507521"/>
            </a:gdLst>
            <a:ahLst/>
            <a:cxnLst>
              <a:cxn ang="T6">
                <a:pos x="T0" y="T1"/>
              </a:cxn>
              <a:cxn ang="T7">
                <a:pos x="T2" y="T3"/>
              </a:cxn>
              <a:cxn ang="T8">
                <a:pos x="T4" y="T5"/>
              </a:cxn>
            </a:cxnLst>
            <a:rect l="T9" t="T10" r="T11" b="T12"/>
            <a:pathLst>
              <a:path w="5184475" h="507521">
                <a:moveTo>
                  <a:pt x="5184475" y="507521"/>
                </a:moveTo>
                <a:cubicBezTo>
                  <a:pt x="4335492" y="269575"/>
                  <a:pt x="3486509" y="31630"/>
                  <a:pt x="2622430" y="15815"/>
                </a:cubicBezTo>
                <a:cubicBezTo>
                  <a:pt x="1758351" y="0"/>
                  <a:pt x="424132" y="345056"/>
                  <a:pt x="0" y="412630"/>
                </a:cubicBezTo>
              </a:path>
            </a:pathLst>
          </a:custGeom>
          <a:noFill/>
          <a:ln w="50800" cap="flat" cmpd="sng" algn="ctr">
            <a:solidFill>
              <a:schemeClr val="tx1"/>
            </a:solidFill>
            <a:prstDash val="solid"/>
            <a:round/>
            <a:headEnd type="none" w="med" len="med"/>
            <a:tailEnd type="triangle" w="med" len="med"/>
          </a:ln>
        </p:spPr>
        <p:txBody>
          <a:bodyPr wrap="none" anchor="ctr"/>
          <a:lstStyle/>
          <a:p>
            <a:endParaRPr lang="en-US" dirty="0"/>
          </a:p>
        </p:txBody>
      </p:sp>
      <p:cxnSp>
        <p:nvCxnSpPr>
          <p:cNvPr id="46" name="Straight Arrow Connector 10"/>
          <p:cNvCxnSpPr>
            <a:cxnSpLocks noChangeShapeType="1"/>
          </p:cNvCxnSpPr>
          <p:nvPr/>
        </p:nvCxnSpPr>
        <p:spPr bwMode="auto">
          <a:xfrm flipH="1">
            <a:off x="7880684" y="2861304"/>
            <a:ext cx="281656" cy="820366"/>
          </a:xfrm>
          <a:prstGeom prst="straightConnector1">
            <a:avLst/>
          </a:prstGeom>
          <a:noFill/>
          <a:ln w="50800" algn="ctr">
            <a:solidFill>
              <a:schemeClr val="accent1"/>
            </a:solidFill>
            <a:prstDash val="dash"/>
            <a:round/>
            <a:headEnd/>
            <a:tailEnd type="arrow" w="med" len="med"/>
          </a:ln>
        </p:spPr>
      </p:cxnSp>
      <p:cxnSp>
        <p:nvCxnSpPr>
          <p:cNvPr id="47" name="Straight Arrow Connector 12"/>
          <p:cNvCxnSpPr>
            <a:cxnSpLocks noChangeShapeType="1"/>
            <a:endCxn id="55" idx="6"/>
          </p:cNvCxnSpPr>
          <p:nvPr/>
        </p:nvCxnSpPr>
        <p:spPr bwMode="auto">
          <a:xfrm flipH="1" flipV="1">
            <a:off x="3978442" y="2782180"/>
            <a:ext cx="3885285" cy="887415"/>
          </a:xfrm>
          <a:prstGeom prst="straightConnector1">
            <a:avLst/>
          </a:prstGeom>
          <a:noFill/>
          <a:ln w="50800" algn="ctr">
            <a:solidFill>
              <a:schemeClr val="accent1"/>
            </a:solidFill>
            <a:prstDash val="dash"/>
            <a:round/>
            <a:headEnd/>
            <a:tailEnd type="arrow" w="med" len="med"/>
          </a:ln>
        </p:spPr>
      </p:cxnSp>
      <p:sp>
        <p:nvSpPr>
          <p:cNvPr id="54" name="Oval 4"/>
          <p:cNvSpPr>
            <a:spLocks noChangeArrowheads="1"/>
          </p:cNvSpPr>
          <p:nvPr/>
        </p:nvSpPr>
        <p:spPr bwMode="auto">
          <a:xfrm>
            <a:off x="8109284" y="2820278"/>
            <a:ext cx="76200" cy="76200"/>
          </a:xfrm>
          <a:prstGeom prst="ellipse">
            <a:avLst/>
          </a:prstGeom>
          <a:solidFill>
            <a:srgbClr val="99CCFF"/>
          </a:solidFill>
          <a:ln w="9525" algn="ctr">
            <a:solidFill>
              <a:schemeClr val="tx1"/>
            </a:solidFill>
            <a:round/>
            <a:headEnd/>
            <a:tailEnd/>
          </a:ln>
        </p:spPr>
        <p:txBody>
          <a:bodyPr wrap="none" anchor="ctr"/>
          <a:lstStyle/>
          <a:p>
            <a:pPr algn="ctr"/>
            <a:endParaRPr lang="en-US" sz="1000" dirty="0"/>
          </a:p>
        </p:txBody>
      </p:sp>
      <p:sp>
        <p:nvSpPr>
          <p:cNvPr id="55" name="Oval 5"/>
          <p:cNvSpPr>
            <a:spLocks noChangeArrowheads="1"/>
          </p:cNvSpPr>
          <p:nvPr/>
        </p:nvSpPr>
        <p:spPr bwMode="auto">
          <a:xfrm>
            <a:off x="3902242" y="2744080"/>
            <a:ext cx="76200" cy="76200"/>
          </a:xfrm>
          <a:prstGeom prst="ellipse">
            <a:avLst/>
          </a:prstGeom>
          <a:solidFill>
            <a:srgbClr val="99CCFF"/>
          </a:solidFill>
          <a:ln w="9525" algn="ctr">
            <a:solidFill>
              <a:schemeClr val="tx1"/>
            </a:solidFill>
            <a:round/>
            <a:headEnd/>
            <a:tailEnd/>
          </a:ln>
        </p:spPr>
        <p:txBody>
          <a:bodyPr wrap="none" anchor="ctr"/>
          <a:lstStyle/>
          <a:p>
            <a:pPr algn="ctr"/>
            <a:endParaRPr lang="en-US" sz="1000" dirty="0"/>
          </a:p>
        </p:txBody>
      </p:sp>
      <p:sp>
        <p:nvSpPr>
          <p:cNvPr id="58" name="TextBox 57"/>
          <p:cNvSpPr txBox="1"/>
          <p:nvPr/>
        </p:nvSpPr>
        <p:spPr>
          <a:xfrm>
            <a:off x="5257808" y="1973181"/>
            <a:ext cx="1732539" cy="469359"/>
          </a:xfrm>
          <a:prstGeom prst="rect">
            <a:avLst/>
          </a:prstGeom>
          <a:solidFill>
            <a:schemeClr val="bg1"/>
          </a:solidFill>
        </p:spPr>
        <p:txBody>
          <a:bodyPr wrap="square" rtlCol="0">
            <a:spAutoFit/>
          </a:bodyPr>
          <a:lstStyle/>
          <a:p>
            <a:pPr algn="ctr"/>
            <a:r>
              <a:rPr lang="en-US" sz="1400" dirty="0" smtClean="0"/>
              <a:t>Physical Movement</a:t>
            </a:r>
          </a:p>
          <a:p>
            <a:pPr algn="ctr"/>
            <a:r>
              <a:rPr lang="en-US" sz="1050" i="1" dirty="0" smtClean="0"/>
              <a:t>Shipment, Receipt</a:t>
            </a:r>
          </a:p>
        </p:txBody>
      </p:sp>
      <p:sp>
        <p:nvSpPr>
          <p:cNvPr id="59" name="TextBox 58"/>
          <p:cNvSpPr txBox="1"/>
          <p:nvPr/>
        </p:nvSpPr>
        <p:spPr>
          <a:xfrm>
            <a:off x="6565239" y="3713756"/>
            <a:ext cx="1844835" cy="469359"/>
          </a:xfrm>
          <a:prstGeom prst="rect">
            <a:avLst/>
          </a:prstGeom>
          <a:solidFill>
            <a:schemeClr val="bg1"/>
          </a:solidFill>
        </p:spPr>
        <p:txBody>
          <a:bodyPr wrap="square" rtlCol="0">
            <a:spAutoFit/>
          </a:bodyPr>
          <a:lstStyle/>
          <a:p>
            <a:pPr algn="ctr"/>
            <a:r>
              <a:rPr lang="en-US" sz="1400" dirty="0" smtClean="0">
                <a:solidFill>
                  <a:srgbClr val="FF1414"/>
                </a:solidFill>
              </a:rPr>
              <a:t>Financial Ownership</a:t>
            </a:r>
          </a:p>
          <a:p>
            <a:pPr algn="ctr"/>
            <a:r>
              <a:rPr lang="en-US" sz="1050" i="1" dirty="0" smtClean="0">
                <a:solidFill>
                  <a:srgbClr val="FF1414"/>
                </a:solidFill>
              </a:rPr>
              <a:t>Orders, Invoices, Payments</a:t>
            </a:r>
          </a:p>
        </p:txBody>
      </p:sp>
      <p:sp>
        <p:nvSpPr>
          <p:cNvPr id="62" name="Text Placeholder 32"/>
          <p:cNvSpPr txBox="1">
            <a:spLocks/>
          </p:cNvSpPr>
          <p:nvPr/>
        </p:nvSpPr>
        <p:spPr>
          <a:xfrm>
            <a:off x="360944" y="846969"/>
            <a:ext cx="8229600" cy="304800"/>
          </a:xfrm>
          <a:prstGeom prst="rect">
            <a:avLst/>
          </a:prstGeom>
        </p:spPr>
        <p:txBody>
          <a:bodyPr/>
          <a:lstStyle/>
          <a:p>
            <a:pPr lvl="0" defTabSz="228600" eaLnBrk="0" hangingPunct="0">
              <a:spcAft>
                <a:spcPts val="600"/>
              </a:spcAft>
              <a:buClr>
                <a:srgbClr val="FF0000"/>
              </a:buClr>
              <a:buSzPct val="85000"/>
            </a:pPr>
            <a:r>
              <a:rPr lang="en-US" sz="2000" dirty="0" smtClean="0">
                <a:solidFill>
                  <a:schemeClr val="accent1"/>
                </a:solidFill>
              </a:rPr>
              <a:t>Separating the Physical Movement from the Financial Ownership</a:t>
            </a:r>
            <a:endParaRPr kumimoji="0" lang="en-US" sz="2000" b="0" i="0" u="none" strike="noStrike" kern="1200" cap="none" spc="0" normalizeH="0" baseline="0" noProof="0" dirty="0">
              <a:ln>
                <a:noFill/>
              </a:ln>
              <a:solidFill>
                <a:schemeClr val="accent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1693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37"/>
          <p:cNvSpPr>
            <a:spLocks noGrp="1"/>
          </p:cNvSpPr>
          <p:nvPr>
            <p:ph type="title"/>
          </p:nvPr>
        </p:nvSpPr>
        <p:spPr/>
        <p:txBody>
          <a:bodyPr/>
          <a:lstStyle/>
          <a:p>
            <a:pPr eaLnBrk="1" hangingPunct="1"/>
            <a:r>
              <a:rPr lang="en-US" dirty="0" smtClean="0"/>
              <a:t>Supply Chain Orchestration Directions</a:t>
            </a:r>
          </a:p>
        </p:txBody>
      </p:sp>
      <p:sp>
        <p:nvSpPr>
          <p:cNvPr id="33" name="Text Placeholder 32"/>
          <p:cNvSpPr>
            <a:spLocks noGrp="1"/>
          </p:cNvSpPr>
          <p:nvPr>
            <p:ph type="body" sz="quarter" idx="13"/>
          </p:nvPr>
        </p:nvSpPr>
        <p:spPr/>
        <p:txBody>
          <a:bodyPr/>
          <a:lstStyle/>
          <a:p>
            <a:r>
              <a:rPr lang="en-US" dirty="0" smtClean="0"/>
              <a:t>Managing Composite Supply</a:t>
            </a:r>
            <a:endParaRPr lang="en-US" dirty="0"/>
          </a:p>
        </p:txBody>
      </p:sp>
      <p:pic>
        <p:nvPicPr>
          <p:cNvPr id="77" name="Picture 76" descr="orchestrate.bmp"/>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2066" y="1787283"/>
            <a:ext cx="2055696" cy="210840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aphicFrame>
        <p:nvGraphicFramePr>
          <p:cNvPr id="78" name="Diagram 77"/>
          <p:cNvGraphicFramePr/>
          <p:nvPr/>
        </p:nvGraphicFramePr>
        <p:xfrm>
          <a:off x="2375272" y="1307703"/>
          <a:ext cx="4416878" cy="303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9" name="TextBox 78"/>
          <p:cNvSpPr txBox="1"/>
          <p:nvPr/>
        </p:nvSpPr>
        <p:spPr>
          <a:xfrm>
            <a:off x="4859338" y="997453"/>
            <a:ext cx="1119187" cy="403225"/>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STORE INVENTORY</a:t>
            </a:r>
          </a:p>
        </p:txBody>
      </p:sp>
      <p:sp>
        <p:nvSpPr>
          <p:cNvPr id="80" name="TextBox 79"/>
          <p:cNvSpPr txBox="1"/>
          <p:nvPr/>
        </p:nvSpPr>
        <p:spPr>
          <a:xfrm>
            <a:off x="5824538" y="1684841"/>
            <a:ext cx="955675" cy="403225"/>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3PL NETWORK</a:t>
            </a:r>
          </a:p>
        </p:txBody>
      </p:sp>
      <p:sp>
        <p:nvSpPr>
          <p:cNvPr id="81" name="TextBox 80"/>
          <p:cNvSpPr txBox="1"/>
          <p:nvPr/>
        </p:nvSpPr>
        <p:spPr>
          <a:xfrm>
            <a:off x="6161088" y="2581778"/>
            <a:ext cx="877887" cy="588963"/>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DROP SHIP NETWORK</a:t>
            </a:r>
          </a:p>
        </p:txBody>
      </p:sp>
      <p:sp>
        <p:nvSpPr>
          <p:cNvPr id="82" name="TextBox 81"/>
          <p:cNvSpPr txBox="1"/>
          <p:nvPr/>
        </p:nvSpPr>
        <p:spPr>
          <a:xfrm>
            <a:off x="5792788" y="3670803"/>
            <a:ext cx="1439862" cy="403225"/>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INTERNAL PRODUCTION</a:t>
            </a:r>
          </a:p>
        </p:txBody>
      </p:sp>
      <p:sp>
        <p:nvSpPr>
          <p:cNvPr id="83" name="TextBox 82"/>
          <p:cNvSpPr txBox="1"/>
          <p:nvPr/>
        </p:nvSpPr>
        <p:spPr>
          <a:xfrm>
            <a:off x="4868863" y="4208966"/>
            <a:ext cx="1558925" cy="404812"/>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CONTRACT MANUFACTURING</a:t>
            </a:r>
          </a:p>
        </p:txBody>
      </p:sp>
      <p:sp>
        <p:nvSpPr>
          <p:cNvPr id="84" name="TextBox 83"/>
          <p:cNvSpPr txBox="1"/>
          <p:nvPr/>
        </p:nvSpPr>
        <p:spPr>
          <a:xfrm>
            <a:off x="2360613" y="3739066"/>
            <a:ext cx="1365250" cy="404812"/>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INTERNAL WAREHOUSES</a:t>
            </a:r>
          </a:p>
        </p:txBody>
      </p:sp>
      <p:sp>
        <p:nvSpPr>
          <p:cNvPr id="85" name="TextBox 84"/>
          <p:cNvSpPr txBox="1"/>
          <p:nvPr/>
        </p:nvSpPr>
        <p:spPr>
          <a:xfrm>
            <a:off x="1979613" y="2648453"/>
            <a:ext cx="1131887" cy="404813"/>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CONSIGNED INVENTORY</a:t>
            </a:r>
          </a:p>
        </p:txBody>
      </p:sp>
      <p:sp>
        <p:nvSpPr>
          <p:cNvPr id="86" name="TextBox 85"/>
          <p:cNvSpPr txBox="1"/>
          <p:nvPr/>
        </p:nvSpPr>
        <p:spPr>
          <a:xfrm>
            <a:off x="2416175" y="1632453"/>
            <a:ext cx="1050925" cy="403225"/>
          </a:xfrm>
          <a:prstGeom prst="rect">
            <a:avLst/>
          </a:prstGeom>
          <a:noFill/>
        </p:spPr>
        <p:txBody>
          <a:bodyPr lIns="34267" tIns="17133" rIns="34267" bIns="17133">
            <a:spAutoFit/>
          </a:bodyPr>
          <a:lstStyle/>
          <a:p>
            <a:pPr fontAlgn="auto">
              <a:spcBef>
                <a:spcPts val="0"/>
              </a:spcBef>
              <a:spcAft>
                <a:spcPts val="0"/>
              </a:spcAft>
              <a:defRPr/>
            </a:pPr>
            <a:r>
              <a:rPr lang="en-US" sz="1200" kern="0" dirty="0">
                <a:solidFill>
                  <a:srgbClr val="4D4D4D"/>
                </a:solidFill>
                <a:latin typeface="+mn-lt"/>
                <a:cs typeface="+mn-cs"/>
              </a:rPr>
              <a:t>INTRANSIT INVENTORY</a:t>
            </a:r>
          </a:p>
        </p:txBody>
      </p:sp>
      <p:sp>
        <p:nvSpPr>
          <p:cNvPr id="87" name="Oval 86"/>
          <p:cNvSpPr>
            <a:spLocks noChangeAspect="1"/>
          </p:cNvSpPr>
          <p:nvPr/>
        </p:nvSpPr>
        <p:spPr bwMode="auto">
          <a:xfrm>
            <a:off x="4256088" y="1275266"/>
            <a:ext cx="652462" cy="652462"/>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sp>
        <p:nvSpPr>
          <p:cNvPr id="88" name="Oval 87"/>
          <p:cNvSpPr>
            <a:spLocks noChangeAspect="1"/>
          </p:cNvSpPr>
          <p:nvPr/>
        </p:nvSpPr>
        <p:spPr bwMode="auto">
          <a:xfrm>
            <a:off x="5132388" y="1646741"/>
            <a:ext cx="652462" cy="652462"/>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sp>
        <p:nvSpPr>
          <p:cNvPr id="89" name="Oval 88"/>
          <p:cNvSpPr>
            <a:spLocks noChangeAspect="1"/>
          </p:cNvSpPr>
          <p:nvPr/>
        </p:nvSpPr>
        <p:spPr bwMode="auto">
          <a:xfrm>
            <a:off x="5476875" y="2515103"/>
            <a:ext cx="652463" cy="652463"/>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sp>
        <p:nvSpPr>
          <p:cNvPr id="90" name="Oval 89"/>
          <p:cNvSpPr>
            <a:spLocks noChangeAspect="1"/>
          </p:cNvSpPr>
          <p:nvPr/>
        </p:nvSpPr>
        <p:spPr bwMode="auto">
          <a:xfrm>
            <a:off x="5132388" y="3375528"/>
            <a:ext cx="652462" cy="652463"/>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sp>
        <p:nvSpPr>
          <p:cNvPr id="91" name="Oval 90"/>
          <p:cNvSpPr>
            <a:spLocks noChangeAspect="1"/>
          </p:cNvSpPr>
          <p:nvPr/>
        </p:nvSpPr>
        <p:spPr bwMode="auto">
          <a:xfrm>
            <a:off x="4256088" y="3710491"/>
            <a:ext cx="652462" cy="652462"/>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sp>
        <p:nvSpPr>
          <p:cNvPr id="92" name="Oval 91"/>
          <p:cNvSpPr>
            <a:spLocks noChangeAspect="1"/>
          </p:cNvSpPr>
          <p:nvPr/>
        </p:nvSpPr>
        <p:spPr bwMode="auto">
          <a:xfrm>
            <a:off x="3414713" y="3366003"/>
            <a:ext cx="652462" cy="652463"/>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sp>
        <p:nvSpPr>
          <p:cNvPr id="93" name="Oval 92"/>
          <p:cNvSpPr>
            <a:spLocks noChangeAspect="1"/>
          </p:cNvSpPr>
          <p:nvPr/>
        </p:nvSpPr>
        <p:spPr bwMode="auto">
          <a:xfrm>
            <a:off x="3052763" y="2515103"/>
            <a:ext cx="652462" cy="652463"/>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sp>
        <p:nvSpPr>
          <p:cNvPr id="94" name="Oval 93"/>
          <p:cNvSpPr>
            <a:spLocks noChangeAspect="1"/>
          </p:cNvSpPr>
          <p:nvPr/>
        </p:nvSpPr>
        <p:spPr bwMode="auto">
          <a:xfrm>
            <a:off x="3394075" y="1656266"/>
            <a:ext cx="652463" cy="652462"/>
          </a:xfrm>
          <a:prstGeom prst="ellipse">
            <a:avLst/>
          </a:prstGeom>
          <a:gradFill flip="none" rotWithShape="1">
            <a:gsLst>
              <a:gs pos="0">
                <a:srgbClr val="FF0000">
                  <a:lumMod val="50000"/>
                </a:srgbClr>
              </a:gs>
              <a:gs pos="100000">
                <a:srgbClr val="FF0000"/>
              </a:gs>
            </a:gsLst>
            <a:lin ang="16200000" scaled="1"/>
            <a:tileRect/>
          </a:gradFill>
          <a:ln w="101600">
            <a:solidFill>
              <a:srgbClr val="C8CC94">
                <a:alpha val="68000"/>
              </a:srgbClr>
            </a:solidFill>
          </a:ln>
        </p:spPr>
        <p:txBody>
          <a:bodyPr wrap="none" lIns="34267" tIns="17133" rIns="34267" bIns="17133" anchor="ctr"/>
          <a:lstStyle/>
          <a:p>
            <a:pPr fontAlgn="auto">
              <a:lnSpc>
                <a:spcPct val="90000"/>
              </a:lnSpc>
              <a:spcBef>
                <a:spcPts val="0"/>
              </a:spcBef>
              <a:spcAft>
                <a:spcPts val="0"/>
              </a:spcAft>
              <a:defRPr/>
            </a:pPr>
            <a:endParaRPr lang="en-US" kern="0" dirty="0">
              <a:solidFill>
                <a:srgbClr val="000000"/>
              </a:solidFill>
              <a:latin typeface="+mn-lt"/>
              <a:cs typeface="+mn-cs"/>
            </a:endParaRPr>
          </a:p>
        </p:txBody>
      </p:sp>
      <p:pic>
        <p:nvPicPr>
          <p:cNvPr id="64533" name="Picture 94"/>
          <p:cNvPicPr>
            <a:picLocks noChangeAspect="1"/>
          </p:cNvPicPr>
          <p:nvPr/>
        </p:nvPicPr>
        <p:blipFill>
          <a:blip r:embed="rId9" cstate="email">
            <a:lum bright="100000" contrast="-100000"/>
            <a:extLst>
              <a:ext uri="{28A0092B-C50C-407E-A947-70E740481C1C}">
                <a14:useLocalDpi xmlns:a14="http://schemas.microsoft.com/office/drawing/2010/main"/>
              </a:ext>
            </a:extLst>
          </a:blip>
          <a:srcRect/>
          <a:stretch>
            <a:fillRect/>
          </a:stretch>
        </p:blipFill>
        <p:spPr bwMode="auto">
          <a:xfrm rot="219015">
            <a:off x="5294313" y="3510466"/>
            <a:ext cx="328612" cy="319087"/>
          </a:xfrm>
          <a:prstGeom prst="rect">
            <a:avLst/>
          </a:prstGeom>
          <a:noFill/>
          <a:ln w="9525">
            <a:noFill/>
            <a:miter lim="800000"/>
            <a:headEnd/>
            <a:tailEnd/>
          </a:ln>
        </p:spPr>
      </p:pic>
      <p:pic>
        <p:nvPicPr>
          <p:cNvPr id="64534" name="Picture 20" descr="store_icon3.png"/>
          <p:cNvPicPr>
            <a:picLocks noChangeAspect="1"/>
          </p:cNvPicPr>
          <p:nvPr/>
        </p:nvPicPr>
        <p:blipFill>
          <a:blip r:embed="rId10" cstate="email">
            <a:clrChange>
              <a:clrFrom>
                <a:srgbClr val="929292"/>
              </a:clrFrom>
              <a:clrTo>
                <a:srgbClr val="929292">
                  <a:alpha val="0"/>
                </a:srgbClr>
              </a:clrTo>
            </a:clrChange>
            <a:extLst>
              <a:ext uri="{28A0092B-C50C-407E-A947-70E740481C1C}">
                <a14:useLocalDpi xmlns:a14="http://schemas.microsoft.com/office/drawing/2010/main"/>
              </a:ext>
            </a:extLst>
          </a:blip>
          <a:srcRect/>
          <a:stretch>
            <a:fillRect/>
          </a:stretch>
        </p:blipFill>
        <p:spPr bwMode="auto">
          <a:xfrm>
            <a:off x="4389438" y="1408616"/>
            <a:ext cx="384175" cy="322262"/>
          </a:xfrm>
          <a:prstGeom prst="rect">
            <a:avLst/>
          </a:prstGeom>
          <a:noFill/>
          <a:ln w="9525">
            <a:noFill/>
            <a:miter lim="800000"/>
            <a:headEnd/>
            <a:tailEnd/>
          </a:ln>
        </p:spPr>
      </p:pic>
      <p:pic>
        <p:nvPicPr>
          <p:cNvPr id="64535" name="Picture 2"/>
          <p:cNvPicPr>
            <a:picLocks noChangeAspect="1" noChangeArrowheads="1"/>
          </p:cNvPicPr>
          <p:nvPr/>
        </p:nvPicPr>
        <p:blipFill>
          <a:blip r:embed="rId11" cstate="email">
            <a:clrChange>
              <a:clrFrom>
                <a:srgbClr val="FFFFFF"/>
              </a:clrFrom>
              <a:clrTo>
                <a:srgbClr val="FFFFFF">
                  <a:alpha val="0"/>
                </a:srgbClr>
              </a:clrTo>
            </a:clrChange>
            <a:lum bright="100000" contrast="-100000"/>
            <a:extLst>
              <a:ext uri="{28A0092B-C50C-407E-A947-70E740481C1C}">
                <a14:useLocalDpi xmlns:a14="http://schemas.microsoft.com/office/drawing/2010/main"/>
              </a:ext>
            </a:extLst>
          </a:blip>
          <a:srcRect/>
          <a:stretch>
            <a:fillRect/>
          </a:stretch>
        </p:blipFill>
        <p:spPr bwMode="auto">
          <a:xfrm>
            <a:off x="3557588" y="1811841"/>
            <a:ext cx="342900" cy="361950"/>
          </a:xfrm>
          <a:prstGeom prst="rect">
            <a:avLst/>
          </a:prstGeom>
          <a:noFill/>
          <a:ln w="9525">
            <a:noFill/>
            <a:miter lim="800000"/>
            <a:headEnd/>
            <a:tailEnd/>
          </a:ln>
        </p:spPr>
      </p:pic>
      <p:pic>
        <p:nvPicPr>
          <p:cNvPr id="64536" name="Picture 6" descr="Handshake"/>
          <p:cNvPicPr>
            <a:picLocks noChangeAspect="1" noChangeArrowheads="1"/>
          </p:cNvPicPr>
          <p:nvPr/>
        </p:nvPicPr>
        <p:blipFill>
          <a:blip r:embed="rId12" cstate="email">
            <a:clrChange>
              <a:clrFrom>
                <a:srgbClr val="FFFFFF"/>
              </a:clrFrom>
              <a:clrTo>
                <a:srgbClr val="FFFFFF">
                  <a:alpha val="0"/>
                </a:srgbClr>
              </a:clrTo>
            </a:clrChange>
            <a:lum bright="16000"/>
            <a:grayscl/>
            <a:extLst>
              <a:ext uri="{28A0092B-C50C-407E-A947-70E740481C1C}">
                <a14:useLocalDpi xmlns:a14="http://schemas.microsoft.com/office/drawing/2010/main"/>
              </a:ext>
            </a:extLst>
          </a:blip>
          <a:srcRect/>
          <a:stretch>
            <a:fillRect/>
          </a:stretch>
        </p:blipFill>
        <p:spPr bwMode="auto">
          <a:xfrm>
            <a:off x="5173663" y="1773741"/>
            <a:ext cx="582612" cy="434975"/>
          </a:xfrm>
          <a:prstGeom prst="rect">
            <a:avLst/>
          </a:prstGeom>
          <a:noFill/>
          <a:ln w="9525">
            <a:noFill/>
            <a:miter lim="800000"/>
            <a:headEnd/>
            <a:tailEnd/>
          </a:ln>
        </p:spPr>
      </p:pic>
      <p:sp>
        <p:nvSpPr>
          <p:cNvPr id="99" name="Rounded Rectangular Callout 98"/>
          <p:cNvSpPr/>
          <p:nvPr/>
        </p:nvSpPr>
        <p:spPr bwMode="auto">
          <a:xfrm>
            <a:off x="268288" y="3258226"/>
            <a:ext cx="1920875" cy="1200150"/>
          </a:xfrm>
          <a:prstGeom prst="wedgeRoundRectCallout">
            <a:avLst>
              <a:gd name="adj1" fmla="val 92441"/>
              <a:gd name="adj2" fmla="val -38712"/>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lIns="92002" tIns="45999" rIns="92002" bIns="45999" anchor="ctr"/>
          <a:lstStyle/>
          <a:p>
            <a:pPr marL="42851" indent="-42851" algn="ctr" fontAlgn="auto">
              <a:spcBef>
                <a:spcPts val="0"/>
              </a:spcBef>
              <a:spcAft>
                <a:spcPts val="225"/>
              </a:spcAft>
              <a:buSzPct val="115000"/>
              <a:tabLst>
                <a:tab pos="42851" algn="l"/>
              </a:tabLst>
              <a:defRPr/>
            </a:pPr>
            <a:r>
              <a:rPr lang="en-US" sz="1600" b="1" kern="0" dirty="0">
                <a:solidFill>
                  <a:srgbClr val="FFFFFF"/>
                </a:solidFill>
                <a:latin typeface="+mn-lt"/>
                <a:cs typeface="+mn-cs"/>
              </a:rPr>
              <a:t>“How does the order need to be presented to the supplier?”</a:t>
            </a:r>
            <a:endParaRPr lang="en-GB" sz="1600" b="1" kern="0" dirty="0">
              <a:solidFill>
                <a:srgbClr val="FFFFFF"/>
              </a:solidFill>
              <a:latin typeface="+mn-lt"/>
              <a:cs typeface="+mn-cs"/>
            </a:endParaRPr>
          </a:p>
        </p:txBody>
      </p:sp>
      <p:sp>
        <p:nvSpPr>
          <p:cNvPr id="100" name="Rounded Rectangular Callout 99"/>
          <p:cNvSpPr/>
          <p:nvPr/>
        </p:nvSpPr>
        <p:spPr bwMode="auto">
          <a:xfrm>
            <a:off x="7032625" y="3253464"/>
            <a:ext cx="1906588" cy="1011237"/>
          </a:xfrm>
          <a:prstGeom prst="wedgeRoundRectCallout">
            <a:avLst>
              <a:gd name="adj1" fmla="val -100751"/>
              <a:gd name="adj2" fmla="val -36263"/>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lIns="92002" tIns="45999" rIns="92002" bIns="45999" anchor="ctr"/>
          <a:lstStyle/>
          <a:p>
            <a:pPr marL="42851" indent="-42851" algn="ctr" fontAlgn="auto">
              <a:spcBef>
                <a:spcPts val="0"/>
              </a:spcBef>
              <a:spcAft>
                <a:spcPts val="225"/>
              </a:spcAft>
              <a:buSzPct val="115000"/>
              <a:tabLst>
                <a:tab pos="42851" algn="l"/>
              </a:tabLst>
              <a:defRPr/>
            </a:pPr>
            <a:r>
              <a:rPr lang="en-US" sz="1600" b="1" kern="0" dirty="0">
                <a:solidFill>
                  <a:srgbClr val="FFFFFF"/>
                </a:solidFill>
                <a:latin typeface="+mn-lt"/>
                <a:cs typeface="+mn-cs"/>
              </a:rPr>
              <a:t>“What supply is in jeopardy?”</a:t>
            </a:r>
            <a:endParaRPr lang="en-GB" sz="1600" b="1" kern="0" dirty="0">
              <a:solidFill>
                <a:srgbClr val="FFFFFF"/>
              </a:solidFill>
              <a:latin typeface="+mn-lt"/>
              <a:cs typeface="+mn-cs"/>
            </a:endParaRPr>
          </a:p>
        </p:txBody>
      </p:sp>
      <p:sp>
        <p:nvSpPr>
          <p:cNvPr id="101" name="Rounded Rectangular Callout 100"/>
          <p:cNvSpPr/>
          <p:nvPr/>
        </p:nvSpPr>
        <p:spPr bwMode="auto">
          <a:xfrm>
            <a:off x="288925" y="1325822"/>
            <a:ext cx="1968500" cy="1258888"/>
          </a:xfrm>
          <a:prstGeom prst="wedgeRoundRectCallout">
            <a:avLst>
              <a:gd name="adj1" fmla="val 82344"/>
              <a:gd name="adj2" fmla="val 58810"/>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lIns="92002" tIns="45999" rIns="92002" bIns="45999" anchor="ctr"/>
          <a:lstStyle/>
          <a:p>
            <a:pPr marL="42851" indent="-42851" algn="ctr" fontAlgn="auto">
              <a:spcBef>
                <a:spcPts val="0"/>
              </a:spcBef>
              <a:spcAft>
                <a:spcPts val="225"/>
              </a:spcAft>
              <a:buSzPct val="115000"/>
              <a:tabLst>
                <a:tab pos="42851" algn="l"/>
              </a:tabLst>
              <a:defRPr/>
            </a:pPr>
            <a:r>
              <a:rPr lang="en-US" sz="1600" b="1" kern="0" dirty="0">
                <a:solidFill>
                  <a:srgbClr val="FFFFFF"/>
                </a:solidFill>
                <a:latin typeface="+mn-lt"/>
                <a:cs typeface="+mn-cs"/>
              </a:rPr>
              <a:t>“Who owns the components supplied to the manufacturer”</a:t>
            </a:r>
            <a:endParaRPr lang="en-GB" sz="1600" b="1" kern="0" dirty="0">
              <a:solidFill>
                <a:srgbClr val="FFFFFF"/>
              </a:solidFill>
              <a:latin typeface="+mn-lt"/>
              <a:cs typeface="+mn-cs"/>
            </a:endParaRPr>
          </a:p>
        </p:txBody>
      </p:sp>
      <p:sp>
        <p:nvSpPr>
          <p:cNvPr id="102" name="Rounded Rectangular Callout 101"/>
          <p:cNvSpPr/>
          <p:nvPr/>
        </p:nvSpPr>
        <p:spPr bwMode="auto">
          <a:xfrm>
            <a:off x="6970713" y="1396089"/>
            <a:ext cx="1949450" cy="1274762"/>
          </a:xfrm>
          <a:prstGeom prst="wedgeRoundRectCallout">
            <a:avLst>
              <a:gd name="adj1" fmla="val -107859"/>
              <a:gd name="adj2" fmla="val 42094"/>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lIns="92002" tIns="45999" rIns="92002" bIns="45999" anchor="ctr"/>
          <a:lstStyle/>
          <a:p>
            <a:pPr marL="42851" indent="-42851" algn="ctr" fontAlgn="auto">
              <a:spcBef>
                <a:spcPts val="0"/>
              </a:spcBef>
              <a:spcAft>
                <a:spcPts val="225"/>
              </a:spcAft>
              <a:buSzPct val="115000"/>
              <a:tabLst>
                <a:tab pos="42851" algn="l"/>
              </a:tabLst>
              <a:defRPr/>
            </a:pPr>
            <a:r>
              <a:rPr lang="en-US" sz="1600" b="1" kern="0" dirty="0">
                <a:solidFill>
                  <a:srgbClr val="FFFFFF"/>
                </a:solidFill>
                <a:latin typeface="+mn-lt"/>
                <a:cs typeface="+mn-cs"/>
              </a:rPr>
              <a:t>“What alternate sources will mitigate my supply disruption?”</a:t>
            </a:r>
            <a:endParaRPr lang="en-GB" sz="1600" b="1" kern="0" dirty="0">
              <a:solidFill>
                <a:srgbClr val="FFFFFF"/>
              </a:solidFill>
              <a:latin typeface="+mn-lt"/>
              <a:cs typeface="+mn-cs"/>
            </a:endParaRPr>
          </a:p>
        </p:txBody>
      </p:sp>
      <p:pic>
        <p:nvPicPr>
          <p:cNvPr id="103" name="Picture 102" descr="discrete.gif"/>
          <p:cNvPicPr>
            <a:picLocks noChangeAspect="1"/>
          </p:cNvPicPr>
          <p:nvPr/>
        </p:nvPicPr>
        <p:blipFill>
          <a:blip r:embed="rId13" cstate="email">
            <a:duotone>
              <a:srgbClr val="C9C9C9">
                <a:shade val="45000"/>
                <a:satMod val="135000"/>
              </a:srgbClr>
              <a:prstClr val="white"/>
            </a:duotone>
            <a:extLst>
              <a:ext uri="{28A0092B-C50C-407E-A947-70E740481C1C}">
                <a14:useLocalDpi xmlns:a14="http://schemas.microsoft.com/office/drawing/2010/main"/>
              </a:ext>
            </a:extLst>
          </a:blip>
          <a:stretch>
            <a:fillRect/>
          </a:stretch>
        </p:blipFill>
        <p:spPr>
          <a:xfrm>
            <a:off x="4328715" y="3853343"/>
            <a:ext cx="496055" cy="354842"/>
          </a:xfrm>
          <a:prstGeom prst="rect">
            <a:avLst/>
          </a:prstGeom>
        </p:spPr>
      </p:pic>
      <p:pic>
        <p:nvPicPr>
          <p:cNvPr id="104" name="Picture 103" descr="mfg whse.gif"/>
          <p:cNvPicPr>
            <a:picLocks noChangeAspect="1"/>
          </p:cNvPicPr>
          <p:nvPr/>
        </p:nvPicPr>
        <p:blipFill>
          <a:blip r:embed="rId14" cstate="email">
            <a:duotone>
              <a:srgbClr val="C9C9C9">
                <a:shade val="45000"/>
                <a:satMod val="135000"/>
              </a:srgbClr>
              <a:prstClr val="white"/>
            </a:duotone>
            <a:extLst>
              <a:ext uri="{28A0092B-C50C-407E-A947-70E740481C1C}">
                <a14:useLocalDpi xmlns:a14="http://schemas.microsoft.com/office/drawing/2010/main"/>
              </a:ext>
            </a:extLst>
          </a:blip>
          <a:stretch>
            <a:fillRect/>
          </a:stretch>
        </p:blipFill>
        <p:spPr>
          <a:xfrm>
            <a:off x="3487763" y="3530347"/>
            <a:ext cx="442365" cy="322997"/>
          </a:xfrm>
          <a:prstGeom prst="rect">
            <a:avLst/>
          </a:prstGeom>
        </p:spPr>
      </p:pic>
      <p:pic>
        <p:nvPicPr>
          <p:cNvPr id="105" name="Picture 104" descr="forklift.gif"/>
          <p:cNvPicPr>
            <a:picLocks noChangeAspect="1"/>
          </p:cNvPicPr>
          <p:nvPr/>
        </p:nvPicPr>
        <p:blipFill>
          <a:blip r:embed="rId15" cstate="email">
            <a:duotone>
              <a:srgbClr val="C9C9C9">
                <a:shade val="45000"/>
                <a:satMod val="135000"/>
              </a:srgbClr>
              <a:prstClr val="white"/>
            </a:duotone>
            <a:extLst>
              <a:ext uri="{28A0092B-C50C-407E-A947-70E740481C1C}">
                <a14:useLocalDpi xmlns:a14="http://schemas.microsoft.com/office/drawing/2010/main"/>
              </a:ext>
            </a:extLst>
          </a:blip>
          <a:stretch>
            <a:fillRect/>
          </a:stretch>
        </p:blipFill>
        <p:spPr>
          <a:xfrm>
            <a:off x="3145072" y="2601589"/>
            <a:ext cx="448624" cy="487481"/>
          </a:xfrm>
          <a:prstGeom prst="rect">
            <a:avLst/>
          </a:prstGeom>
        </p:spPr>
      </p:pic>
      <p:pic>
        <p:nvPicPr>
          <p:cNvPr id="106" name="Picture 105" descr="global customers.gif"/>
          <p:cNvPicPr>
            <a:picLocks noChangeAspect="1"/>
          </p:cNvPicPr>
          <p:nvPr/>
        </p:nvPicPr>
        <p:blipFill>
          <a:blip r:embed="rId16" cstate="email">
            <a:duotone>
              <a:srgbClr val="C9C9C9">
                <a:shade val="45000"/>
                <a:satMod val="135000"/>
              </a:srgbClr>
              <a:prstClr val="white"/>
            </a:duotone>
            <a:extLst>
              <a:ext uri="{28A0092B-C50C-407E-A947-70E740481C1C}">
                <a14:useLocalDpi xmlns:a14="http://schemas.microsoft.com/office/drawing/2010/main"/>
              </a:ext>
            </a:extLst>
          </a:blip>
          <a:stretch>
            <a:fillRect/>
          </a:stretch>
        </p:blipFill>
        <p:spPr>
          <a:xfrm>
            <a:off x="5587903" y="2611113"/>
            <a:ext cx="437013" cy="4370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Fusion Orchestrated Fulfillment Directions</a:t>
            </a:r>
            <a:endParaRPr lang="en-US" dirty="0"/>
          </a:p>
        </p:txBody>
      </p:sp>
      <p:sp>
        <p:nvSpPr>
          <p:cNvPr id="3" name="Text Placeholder 2"/>
          <p:cNvSpPr>
            <a:spLocks noGrp="1"/>
          </p:cNvSpPr>
          <p:nvPr>
            <p:ph type="body" sz="quarter" idx="13"/>
          </p:nvPr>
        </p:nvSpPr>
        <p:spPr/>
        <p:txBody>
          <a:bodyPr/>
          <a:lstStyle/>
          <a:p>
            <a:r>
              <a:rPr lang="en-US" dirty="0" smtClean="0"/>
              <a:t>Drop Shipments / Back to Back Orders / Configured Product Fulfillment</a:t>
            </a:r>
            <a:endParaRPr lang="en-US" dirty="0"/>
          </a:p>
        </p:txBody>
      </p:sp>
      <p:sp>
        <p:nvSpPr>
          <p:cNvPr id="21" name="Rectangle 20"/>
          <p:cNvSpPr/>
          <p:nvPr/>
        </p:nvSpPr>
        <p:spPr>
          <a:xfrm>
            <a:off x="2237874" y="1403683"/>
            <a:ext cx="565458" cy="2322078"/>
          </a:xfrm>
          <a:prstGeom prst="rect">
            <a:avLst/>
          </a:prstGeom>
          <a:solidFill>
            <a:srgbClr val="C9C9C9">
              <a:lumMod val="50000"/>
            </a:srgbClr>
          </a:solidFill>
          <a:ln w="25400" cap="flat" cmpd="sng" algn="ctr">
            <a:noFill/>
            <a:prstDash val="solid"/>
          </a:ln>
          <a:effectLst/>
        </p:spPr>
        <p:txBody>
          <a:bodyPr lIns="0" tIns="0" rIns="0" bIns="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endParaRPr>
          </a:p>
        </p:txBody>
      </p:sp>
      <p:cxnSp>
        <p:nvCxnSpPr>
          <p:cNvPr id="22" name="Straight Connector 21"/>
          <p:cNvCxnSpPr/>
          <p:nvPr/>
        </p:nvCxnSpPr>
        <p:spPr>
          <a:xfrm>
            <a:off x="2527465" y="1559035"/>
            <a:ext cx="2968831" cy="0"/>
          </a:xfrm>
          <a:prstGeom prst="line">
            <a:avLst/>
          </a:prstGeom>
          <a:noFill/>
          <a:ln w="76200" cap="flat" cmpd="sng" algn="ctr">
            <a:solidFill>
              <a:srgbClr val="FF0000"/>
            </a:solidFill>
            <a:prstDash val="solid"/>
            <a:headEnd type="oval" w="med" len="med"/>
            <a:tailEnd type="oval" w="med" len="med"/>
          </a:ln>
          <a:effectLst>
            <a:outerShdw blurRad="50800" dist="38100" dir="2700000" algn="tl" rotWithShape="0">
              <a:prstClr val="black">
                <a:alpha val="40000"/>
              </a:prstClr>
            </a:outerShdw>
          </a:effectLst>
        </p:spPr>
      </p:cxnSp>
      <p:cxnSp>
        <p:nvCxnSpPr>
          <p:cNvPr id="23" name="Straight Connector 22"/>
          <p:cNvCxnSpPr/>
          <p:nvPr/>
        </p:nvCxnSpPr>
        <p:spPr>
          <a:xfrm>
            <a:off x="2527465" y="2148776"/>
            <a:ext cx="2968831" cy="0"/>
          </a:xfrm>
          <a:prstGeom prst="line">
            <a:avLst/>
          </a:prstGeom>
          <a:noFill/>
          <a:ln w="76200" cap="flat" cmpd="sng" algn="ctr">
            <a:solidFill>
              <a:srgbClr val="FF0000"/>
            </a:solidFill>
            <a:prstDash val="solid"/>
            <a:headEnd type="oval" w="med" len="med"/>
            <a:tailEnd type="oval" w="med" len="med"/>
          </a:ln>
          <a:effectLst>
            <a:outerShdw blurRad="50800" dist="38100" dir="2700000" algn="tl" rotWithShape="0">
              <a:prstClr val="black">
                <a:alpha val="40000"/>
              </a:prstClr>
            </a:outerShdw>
          </a:effectLst>
        </p:spPr>
      </p:cxnSp>
      <p:sp>
        <p:nvSpPr>
          <p:cNvPr id="25" name="TextBox 24"/>
          <p:cNvSpPr txBox="1"/>
          <p:nvPr/>
        </p:nvSpPr>
        <p:spPr>
          <a:xfrm>
            <a:off x="3101467" y="1664091"/>
            <a:ext cx="1971303" cy="296872"/>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Drop Ship PO</a:t>
            </a:r>
          </a:p>
        </p:txBody>
      </p:sp>
      <p:sp>
        <p:nvSpPr>
          <p:cNvPr id="26" name="TextBox 25"/>
          <p:cNvSpPr txBox="1"/>
          <p:nvPr/>
        </p:nvSpPr>
        <p:spPr>
          <a:xfrm>
            <a:off x="5925787" y="2246162"/>
            <a:ext cx="2196935" cy="334489"/>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Customer Shipment</a:t>
            </a:r>
          </a:p>
        </p:txBody>
      </p:sp>
      <p:cxnSp>
        <p:nvCxnSpPr>
          <p:cNvPr id="27" name="Straight Connector 26"/>
          <p:cNvCxnSpPr/>
          <p:nvPr/>
        </p:nvCxnSpPr>
        <p:spPr>
          <a:xfrm flipV="1">
            <a:off x="465145" y="2485794"/>
            <a:ext cx="1658559" cy="3947"/>
          </a:xfrm>
          <a:prstGeom prst="line">
            <a:avLst/>
          </a:prstGeom>
          <a:noFill/>
          <a:ln w="76200" cap="flat" cmpd="sng" algn="ctr">
            <a:solidFill>
              <a:srgbClr val="FF0000"/>
            </a:solidFill>
            <a:prstDash val="solid"/>
            <a:headEnd type="oval" w="med" len="med"/>
            <a:tailEnd type="triangle" w="med" len="med"/>
          </a:ln>
          <a:effectLst>
            <a:outerShdw blurRad="50800" dist="38100" dir="2700000" algn="tl" rotWithShape="0">
              <a:prstClr val="black">
                <a:alpha val="40000"/>
              </a:prstClr>
            </a:outerShdw>
          </a:effectLst>
        </p:spPr>
      </p:cxnSp>
      <p:sp>
        <p:nvSpPr>
          <p:cNvPr id="28" name="TextBox 27"/>
          <p:cNvSpPr txBox="1"/>
          <p:nvPr/>
        </p:nvSpPr>
        <p:spPr>
          <a:xfrm>
            <a:off x="570015" y="1799005"/>
            <a:ext cx="1106412" cy="534390"/>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Customer Order</a:t>
            </a:r>
          </a:p>
        </p:txBody>
      </p:sp>
      <p:sp>
        <p:nvSpPr>
          <p:cNvPr id="30" name="TextBox 29"/>
          <p:cNvSpPr txBox="1"/>
          <p:nvPr/>
        </p:nvSpPr>
        <p:spPr>
          <a:xfrm>
            <a:off x="5185611" y="1664091"/>
            <a:ext cx="3814010" cy="296872"/>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Vendor Shipment direct to Customer</a:t>
            </a:r>
          </a:p>
        </p:txBody>
      </p:sp>
      <p:sp>
        <p:nvSpPr>
          <p:cNvPr id="31" name="TextBox 30"/>
          <p:cNvSpPr txBox="1"/>
          <p:nvPr/>
        </p:nvSpPr>
        <p:spPr>
          <a:xfrm>
            <a:off x="2902817" y="2246162"/>
            <a:ext cx="2434414" cy="296872"/>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Work Order</a:t>
            </a:r>
          </a:p>
        </p:txBody>
      </p:sp>
      <p:cxnSp>
        <p:nvCxnSpPr>
          <p:cNvPr id="32" name="Straight Connector 31"/>
          <p:cNvCxnSpPr/>
          <p:nvPr/>
        </p:nvCxnSpPr>
        <p:spPr>
          <a:xfrm>
            <a:off x="5498274" y="2149164"/>
            <a:ext cx="2875705" cy="0"/>
          </a:xfrm>
          <a:prstGeom prst="line">
            <a:avLst/>
          </a:prstGeom>
          <a:noFill/>
          <a:ln w="76200" cap="flat" cmpd="sng" algn="ctr">
            <a:solidFill>
              <a:srgbClr val="000000">
                <a:lumMod val="95000"/>
                <a:lumOff val="5000"/>
              </a:srgbClr>
            </a:solidFill>
            <a:prstDash val="solid"/>
            <a:headEnd type="oval" w="med" len="med"/>
            <a:tailEnd type="oval" w="med" len="med"/>
          </a:ln>
          <a:effectLst>
            <a:outerShdw blurRad="50800" dist="38100" dir="2700000" algn="tl" rotWithShape="0">
              <a:prstClr val="black">
                <a:alpha val="40000"/>
              </a:prstClr>
            </a:outerShdw>
          </a:effectLst>
        </p:spPr>
      </p:cxnSp>
      <p:sp>
        <p:nvSpPr>
          <p:cNvPr id="33" name="TextBox 32"/>
          <p:cNvSpPr txBox="1"/>
          <p:nvPr/>
        </p:nvSpPr>
        <p:spPr>
          <a:xfrm>
            <a:off x="6295390" y="2837172"/>
            <a:ext cx="2196935" cy="334489"/>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Customer Shipment</a:t>
            </a:r>
          </a:p>
        </p:txBody>
      </p:sp>
      <p:sp>
        <p:nvSpPr>
          <p:cNvPr id="34" name="TextBox 33"/>
          <p:cNvSpPr txBox="1"/>
          <p:nvPr/>
        </p:nvSpPr>
        <p:spPr>
          <a:xfrm>
            <a:off x="3133135" y="2837172"/>
            <a:ext cx="904475" cy="296872"/>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PO</a:t>
            </a:r>
          </a:p>
        </p:txBody>
      </p:sp>
      <p:sp>
        <p:nvSpPr>
          <p:cNvPr id="37" name="TextBox 36"/>
          <p:cNvSpPr txBox="1"/>
          <p:nvPr/>
        </p:nvSpPr>
        <p:spPr>
          <a:xfrm>
            <a:off x="4490682" y="2837172"/>
            <a:ext cx="1818876" cy="296872"/>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Vendor Shipment</a:t>
            </a:r>
          </a:p>
        </p:txBody>
      </p:sp>
      <p:cxnSp>
        <p:nvCxnSpPr>
          <p:cNvPr id="38" name="Straight Connector 37"/>
          <p:cNvCxnSpPr/>
          <p:nvPr/>
        </p:nvCxnSpPr>
        <p:spPr>
          <a:xfrm>
            <a:off x="6424864" y="2734700"/>
            <a:ext cx="1949115" cy="0"/>
          </a:xfrm>
          <a:prstGeom prst="line">
            <a:avLst/>
          </a:prstGeom>
          <a:noFill/>
          <a:ln w="76200" cap="flat" cmpd="sng" algn="ctr">
            <a:solidFill>
              <a:srgbClr val="000000">
                <a:lumMod val="95000"/>
                <a:lumOff val="5000"/>
              </a:srgbClr>
            </a:solidFill>
            <a:prstDash val="solid"/>
            <a:headEnd type="oval" w="med" len="med"/>
            <a:tailEnd type="oval" w="med" len="med"/>
          </a:ln>
          <a:effectLst>
            <a:outerShdw blurRad="50800" dist="38100" dir="2700000" algn="tl" rotWithShape="0">
              <a:prstClr val="black">
                <a:alpha val="40000"/>
              </a:prstClr>
            </a:outerShdw>
          </a:effectLst>
        </p:spPr>
      </p:cxnSp>
      <p:sp>
        <p:nvSpPr>
          <p:cNvPr id="42" name="TextBox 41"/>
          <p:cNvSpPr txBox="1"/>
          <p:nvPr/>
        </p:nvSpPr>
        <p:spPr>
          <a:xfrm>
            <a:off x="6327470" y="3434756"/>
            <a:ext cx="2196935" cy="334489"/>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Customer Shipment</a:t>
            </a:r>
          </a:p>
        </p:txBody>
      </p:sp>
      <p:sp>
        <p:nvSpPr>
          <p:cNvPr id="43" name="TextBox 42"/>
          <p:cNvSpPr txBox="1"/>
          <p:nvPr/>
        </p:nvSpPr>
        <p:spPr>
          <a:xfrm>
            <a:off x="2827422" y="3434756"/>
            <a:ext cx="1636294" cy="296872"/>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Internal Material Transfer</a:t>
            </a:r>
          </a:p>
        </p:txBody>
      </p:sp>
      <p:sp>
        <p:nvSpPr>
          <p:cNvPr id="45" name="TextBox 44"/>
          <p:cNvSpPr txBox="1"/>
          <p:nvPr/>
        </p:nvSpPr>
        <p:spPr>
          <a:xfrm>
            <a:off x="4522762" y="3434756"/>
            <a:ext cx="1818876" cy="296872"/>
          </a:xfrm>
          <a:prstGeom prst="rect">
            <a:avLst/>
          </a:prstGeom>
          <a:noFill/>
          <a:ln>
            <a:noFill/>
          </a:ln>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Internal Shipment</a:t>
            </a:r>
          </a:p>
        </p:txBody>
      </p:sp>
      <p:cxnSp>
        <p:nvCxnSpPr>
          <p:cNvPr id="51" name="Straight Connector 50"/>
          <p:cNvCxnSpPr/>
          <p:nvPr/>
        </p:nvCxnSpPr>
        <p:spPr>
          <a:xfrm>
            <a:off x="6432885" y="3332269"/>
            <a:ext cx="1949115" cy="0"/>
          </a:xfrm>
          <a:prstGeom prst="line">
            <a:avLst/>
          </a:prstGeom>
          <a:noFill/>
          <a:ln w="76200" cap="flat" cmpd="sng" algn="ctr">
            <a:solidFill>
              <a:srgbClr val="000000">
                <a:lumMod val="95000"/>
                <a:lumOff val="5000"/>
              </a:srgbClr>
            </a:solidFill>
            <a:prstDash val="solid"/>
            <a:headEnd type="oval" w="med" len="med"/>
            <a:tailEnd type="oval" w="med" len="med"/>
          </a:ln>
          <a:effectLst>
            <a:outerShdw blurRad="50800" dist="38100" dir="2700000" algn="tl" rotWithShape="0">
              <a:prstClr val="black">
                <a:alpha val="40000"/>
              </a:prstClr>
            </a:outerShdw>
          </a:effectLst>
        </p:spPr>
      </p:cxnSp>
      <p:cxnSp>
        <p:nvCxnSpPr>
          <p:cNvPr id="52" name="Straight Connector 51"/>
          <p:cNvCxnSpPr/>
          <p:nvPr/>
        </p:nvCxnSpPr>
        <p:spPr>
          <a:xfrm>
            <a:off x="2527465" y="3328259"/>
            <a:ext cx="1949115" cy="0"/>
          </a:xfrm>
          <a:prstGeom prst="line">
            <a:avLst/>
          </a:prstGeom>
          <a:noFill/>
          <a:ln w="76200" cap="flat" cmpd="sng" algn="ctr">
            <a:solidFill>
              <a:schemeClr val="accent1"/>
            </a:solidFill>
            <a:prstDash val="solid"/>
            <a:headEnd type="oval" w="med" len="med"/>
            <a:tailEnd type="oval" w="med" len="med"/>
          </a:ln>
          <a:effectLst>
            <a:outerShdw blurRad="50800" dist="38100" dir="2700000" algn="tl" rotWithShape="0">
              <a:prstClr val="black">
                <a:alpha val="40000"/>
              </a:prstClr>
            </a:outerShdw>
          </a:effectLst>
        </p:spPr>
      </p:cxnSp>
      <p:cxnSp>
        <p:nvCxnSpPr>
          <p:cNvPr id="53" name="Straight Connector 52"/>
          <p:cNvCxnSpPr/>
          <p:nvPr/>
        </p:nvCxnSpPr>
        <p:spPr>
          <a:xfrm>
            <a:off x="2527465" y="2738517"/>
            <a:ext cx="1949115" cy="0"/>
          </a:xfrm>
          <a:prstGeom prst="line">
            <a:avLst/>
          </a:prstGeom>
          <a:noFill/>
          <a:ln w="76200" cap="flat" cmpd="sng" algn="ctr">
            <a:solidFill>
              <a:schemeClr val="accent1"/>
            </a:solidFill>
            <a:prstDash val="solid"/>
            <a:headEnd type="oval" w="med" len="med"/>
            <a:tailEnd type="oval" w="med" len="med"/>
          </a:ln>
          <a:effectLst>
            <a:outerShdw blurRad="50800" dist="38100" dir="2700000" algn="tl" rotWithShape="0">
              <a:prstClr val="black">
                <a:alpha val="40000"/>
              </a:prstClr>
            </a:outerShdw>
          </a:effectLst>
        </p:spPr>
      </p:cxnSp>
      <p:cxnSp>
        <p:nvCxnSpPr>
          <p:cNvPr id="54" name="Straight Connector 53"/>
          <p:cNvCxnSpPr/>
          <p:nvPr/>
        </p:nvCxnSpPr>
        <p:spPr>
          <a:xfrm>
            <a:off x="4471737" y="2742722"/>
            <a:ext cx="1949115" cy="0"/>
          </a:xfrm>
          <a:prstGeom prst="line">
            <a:avLst/>
          </a:prstGeom>
          <a:noFill/>
          <a:ln w="76200" cap="flat" cmpd="sng" algn="ctr">
            <a:solidFill>
              <a:srgbClr val="000000">
                <a:lumMod val="95000"/>
                <a:lumOff val="5000"/>
              </a:srgbClr>
            </a:solidFill>
            <a:prstDash val="solid"/>
            <a:headEnd type="oval" w="med" len="med"/>
            <a:tailEnd type="oval" w="med" len="med"/>
          </a:ln>
          <a:effectLst>
            <a:outerShdw blurRad="50800" dist="38100" dir="2700000" algn="tl" rotWithShape="0">
              <a:prstClr val="black">
                <a:alpha val="40000"/>
              </a:prstClr>
            </a:outerShdw>
          </a:effectLst>
        </p:spPr>
      </p:cxnSp>
      <p:cxnSp>
        <p:nvCxnSpPr>
          <p:cNvPr id="55" name="Straight Connector 54"/>
          <p:cNvCxnSpPr/>
          <p:nvPr/>
        </p:nvCxnSpPr>
        <p:spPr>
          <a:xfrm>
            <a:off x="4479759" y="3328259"/>
            <a:ext cx="1949115" cy="0"/>
          </a:xfrm>
          <a:prstGeom prst="line">
            <a:avLst/>
          </a:prstGeom>
          <a:noFill/>
          <a:ln w="76200" cap="flat" cmpd="sng" algn="ctr">
            <a:solidFill>
              <a:srgbClr val="000000">
                <a:lumMod val="95000"/>
                <a:lumOff val="5000"/>
              </a:srgbClr>
            </a:solidFill>
            <a:prstDash val="solid"/>
            <a:headEnd type="oval" w="med" len="med"/>
            <a:tailEnd type="oval" w="med" len="med"/>
          </a:ln>
          <a:effectLst>
            <a:outerShdw blurRad="50800" dist="38100" dir="2700000" algn="tl" rotWithShape="0">
              <a:prstClr val="black">
                <a:alpha val="40000"/>
              </a:prstClr>
            </a:outerShdw>
          </a:effectLst>
        </p:spPr>
      </p:cxnSp>
      <p:cxnSp>
        <p:nvCxnSpPr>
          <p:cNvPr id="64" name="Straight Connector 63"/>
          <p:cNvCxnSpPr/>
          <p:nvPr/>
        </p:nvCxnSpPr>
        <p:spPr>
          <a:xfrm>
            <a:off x="5494263" y="1555606"/>
            <a:ext cx="2875705" cy="0"/>
          </a:xfrm>
          <a:prstGeom prst="line">
            <a:avLst/>
          </a:prstGeom>
          <a:noFill/>
          <a:ln w="76200" cap="flat" cmpd="sng" algn="ctr">
            <a:solidFill>
              <a:srgbClr val="000000">
                <a:lumMod val="95000"/>
                <a:lumOff val="5000"/>
              </a:srgbClr>
            </a:solidFill>
            <a:prstDash val="solid"/>
            <a:headEnd type="oval" w="med" len="med"/>
            <a:tailEnd type="oval" w="med" len="med"/>
          </a:ln>
          <a:effectLst>
            <a:outerShdw blurRad="50800" dist="38100" dir="2700000" algn="tl" rotWithShape="0">
              <a:prstClr val="black">
                <a:alpha val="40000"/>
              </a:prstClr>
            </a:outerShdw>
          </a:effectLst>
        </p:spPr>
      </p:cxnSp>
      <p:sp>
        <p:nvSpPr>
          <p:cNvPr id="29" name="Rounded Rectangle 28"/>
          <p:cNvSpPr/>
          <p:nvPr/>
        </p:nvSpPr>
        <p:spPr>
          <a:xfrm>
            <a:off x="3400926" y="4034587"/>
            <a:ext cx="2326106" cy="4932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Planned &amp; Promised</a:t>
            </a:r>
            <a:endParaRPr lang="en-US" sz="1600" b="1" dirty="0"/>
          </a:p>
        </p:txBody>
      </p:sp>
      <p:sp>
        <p:nvSpPr>
          <p:cNvPr id="35" name="Rounded Rectangle 34"/>
          <p:cNvSpPr/>
          <p:nvPr/>
        </p:nvSpPr>
        <p:spPr>
          <a:xfrm>
            <a:off x="6408822" y="4034588"/>
            <a:ext cx="2318084" cy="4932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Executed  &amp; Changed Real Time</a:t>
            </a:r>
            <a:endParaRPr lang="en-US" sz="1600" b="1" dirty="0"/>
          </a:p>
        </p:txBody>
      </p:sp>
      <p:sp>
        <p:nvSpPr>
          <p:cNvPr id="39" name="Rounded Rectangle 38"/>
          <p:cNvSpPr/>
          <p:nvPr/>
        </p:nvSpPr>
        <p:spPr>
          <a:xfrm>
            <a:off x="449179" y="4026568"/>
            <a:ext cx="2326105" cy="4932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Configured or Standard Products</a:t>
            </a:r>
            <a:endParaRPr lang="en-US" sz="1600" b="1" dirty="0"/>
          </a:p>
        </p:txBody>
      </p:sp>
    </p:spTree>
    <p:extLst>
      <p:ext uri="{BB962C8B-B14F-4D97-AF65-F5344CB8AC3E}">
        <p14:creationId xmlns:p14="http://schemas.microsoft.com/office/powerpoint/2010/main" val="303730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p:cNvSpPr>
            <a:spLocks noGrp="1"/>
          </p:cNvSpPr>
          <p:nvPr>
            <p:ph type="title"/>
          </p:nvPr>
        </p:nvSpPr>
        <p:spPr>
          <a:xfrm>
            <a:off x="455613" y="1173163"/>
            <a:ext cx="5030787" cy="1101725"/>
          </a:xfrm>
        </p:spPr>
        <p:txBody>
          <a:bodyPr/>
          <a:lstStyle/>
          <a:p>
            <a:pPr eaLnBrk="0" hangingPunct="0">
              <a:spcBef>
                <a:spcPct val="50000"/>
              </a:spcBef>
            </a:pPr>
            <a:r>
              <a:rPr lang="en-US" sz="4000" dirty="0" smtClean="0">
                <a:solidFill>
                  <a:schemeClr val="accent1"/>
                </a:solidFill>
              </a:rPr>
              <a:t>What’s Future </a:t>
            </a: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sz="4000" dirty="0" smtClean="0">
                <a:ln>
                  <a:noFill/>
                </a:ln>
                <a:solidFill>
                  <a:srgbClr val="000000"/>
                </a:solidFill>
                <a:ea typeface="ＭＳ Ｐゴシック" pitchFamily="34" charset="-128"/>
                <a:cs typeface="Times New Roman" pitchFamily="18" charset="0"/>
              </a:rPr>
              <a:t>Fusion</a:t>
            </a:r>
            <a:br>
              <a:rPr sz="4000" dirty="0" smtClean="0">
                <a:ln>
                  <a:noFill/>
                </a:ln>
                <a:solidFill>
                  <a:srgbClr val="000000"/>
                </a:solidFill>
                <a:ea typeface="ＭＳ Ｐゴシック" pitchFamily="34" charset="-128"/>
                <a:cs typeface="Times New Roman" pitchFamily="18" charset="0"/>
              </a:rPr>
            </a:b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Execution</a:t>
            </a:r>
            <a:br>
              <a:rPr dirty="0" smtClean="0">
                <a:ln>
                  <a:noFill/>
                </a:ln>
                <a:solidFill>
                  <a:srgbClr val="000000"/>
                </a:solidFill>
                <a:ea typeface="ＭＳ Ｐゴシック" pitchFamily="34" charset="-128"/>
                <a:cs typeface="Times New Roman" pitchFamily="18" charset="0"/>
              </a:rPr>
            </a:br>
            <a:endParaRPr dirty="0" smtClean="0">
              <a:ln>
                <a:noFill/>
              </a:ln>
              <a:ea typeface="ＭＳ Ｐゴシック" pitchFamily="34" charset="-128"/>
              <a:cs typeface="Times New Roman" pitchFamily="18" charset="0"/>
            </a:endParaRPr>
          </a:p>
        </p:txBody>
      </p:sp>
      <p:pic>
        <p:nvPicPr>
          <p:cNvPr id="4" name="Picture Placeholder 7" descr="ph-ind-buslife-017-cropped.bmp"/>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4111469503"/>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Fusion</a:t>
            </a:r>
            <a:r>
              <a:rPr lang="en-US" baseline="0" dirty="0" smtClean="0"/>
              <a:t> Manufacturing Directions</a:t>
            </a:r>
            <a:endParaRPr lang="en-US" dirty="0"/>
          </a:p>
        </p:txBody>
      </p:sp>
      <p:sp>
        <p:nvSpPr>
          <p:cNvPr id="3" name="Content Placeholder 2"/>
          <p:cNvSpPr>
            <a:spLocks noGrp="1"/>
          </p:cNvSpPr>
          <p:nvPr>
            <p:ph sz="quarter" idx="12"/>
          </p:nvPr>
        </p:nvSpPr>
        <p:spPr/>
        <p:txBody>
          <a:bodyPr/>
          <a:lstStyle/>
          <a:p>
            <a:r>
              <a:rPr lang="en-US" dirty="0" smtClean="0"/>
              <a:t>Initial Release Target</a:t>
            </a:r>
          </a:p>
          <a:p>
            <a:pPr lvl="1">
              <a:spcBef>
                <a:spcPts val="300"/>
              </a:spcBef>
              <a:spcAft>
                <a:spcPts val="0"/>
              </a:spcAft>
            </a:pPr>
            <a:r>
              <a:rPr lang="en-US" dirty="0" smtClean="0"/>
              <a:t>Basic Discrete Manufacturing and Kitting</a:t>
            </a:r>
          </a:p>
          <a:p>
            <a:pPr lvl="1"/>
            <a:r>
              <a:rPr lang="en-US" dirty="0" smtClean="0"/>
              <a:t>Cloud or On Premise Deployment</a:t>
            </a:r>
          </a:p>
          <a:p>
            <a:r>
              <a:rPr lang="en-US" dirty="0" smtClean="0"/>
              <a:t>Design Goals</a:t>
            </a:r>
          </a:p>
          <a:p>
            <a:pPr lvl="1"/>
            <a:r>
              <a:rPr lang="en-US" dirty="0" smtClean="0"/>
              <a:t>Consumer App ease of use and simplicity</a:t>
            </a:r>
          </a:p>
          <a:p>
            <a:pPr lvl="1"/>
            <a:r>
              <a:rPr lang="en-US" dirty="0" smtClean="0"/>
              <a:t>Optimized for mobile tablet on the shop floor</a:t>
            </a:r>
          </a:p>
          <a:p>
            <a:pPr lvl="1"/>
            <a:r>
              <a:rPr lang="en-US" dirty="0" smtClean="0"/>
              <a:t>Rapid deployment with minimal configuration</a:t>
            </a:r>
          </a:p>
          <a:p>
            <a:pPr lvl="1"/>
            <a:endParaRPr lang="en-US" dirty="0" smtClean="0"/>
          </a:p>
        </p:txBody>
      </p:sp>
      <p:sp>
        <p:nvSpPr>
          <p:cNvPr id="4" name="Content Placeholder 3"/>
          <p:cNvSpPr>
            <a:spLocks noGrp="1"/>
          </p:cNvSpPr>
          <p:nvPr>
            <p:ph type="body" sz="quarter" idx="13"/>
          </p:nvPr>
        </p:nvSpPr>
        <p:spPr/>
        <p:txBody>
          <a:bodyPr/>
          <a:lstStyle/>
          <a:p>
            <a:r>
              <a:rPr lang="en-US" dirty="0" smtClean="0"/>
              <a:t>Executive Summary</a:t>
            </a:r>
            <a:endParaRPr lang="en-US" dirty="0"/>
          </a:p>
        </p:txBody>
      </p:sp>
    </p:spTree>
    <p:extLst>
      <p:ext uri="{BB962C8B-B14F-4D97-AF65-F5344CB8AC3E}">
        <p14:creationId xmlns:p14="http://schemas.microsoft.com/office/powerpoint/2010/main" val="371249137"/>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1171575"/>
            <a:ext cx="1725613" cy="760413"/>
          </a:xfrm>
        </p:spPr>
        <p:txBody>
          <a:bodyPr/>
          <a:lstStyle/>
          <a:p>
            <a:r>
              <a:rPr dirty="0" smtClean="0">
                <a:ln>
                  <a:noFill/>
                </a:ln>
              </a:rPr>
              <a:t>Program</a:t>
            </a:r>
            <a:br>
              <a:rPr dirty="0" smtClean="0">
                <a:ln>
                  <a:noFill/>
                </a:ln>
              </a:rPr>
            </a:br>
            <a:r>
              <a:rPr dirty="0" smtClean="0">
                <a:ln>
                  <a:noFill/>
                </a:ln>
              </a:rPr>
              <a:t>Agenda</a:t>
            </a:r>
          </a:p>
        </p:txBody>
      </p:sp>
      <p:sp>
        <p:nvSpPr>
          <p:cNvPr id="24579" name="Text Placeholder 2"/>
          <p:cNvSpPr>
            <a:spLocks noGrp="1"/>
          </p:cNvSpPr>
          <p:nvPr>
            <p:ph type="body" sz="quarter" idx="13"/>
          </p:nvPr>
        </p:nvSpPr>
        <p:spPr>
          <a:xfrm>
            <a:off x="3175000" y="1122363"/>
            <a:ext cx="5545138" cy="3116262"/>
          </a:xfrm>
        </p:spPr>
        <p:txBody>
          <a:bodyPr/>
          <a:lstStyle/>
          <a:p>
            <a:pPr eaLnBrk="1" hangingPunct="1"/>
            <a:r>
              <a:rPr lang="en-US" dirty="0" smtClean="0"/>
              <a:t>Fusion SCM Applications Today</a:t>
            </a:r>
          </a:p>
          <a:p>
            <a:pPr eaLnBrk="1" hangingPunct="1"/>
            <a:r>
              <a:rPr lang="en-US" dirty="0" smtClean="0"/>
              <a:t>Fusion SCM Roadmap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Fusion Manufacturing Proposed V1 Scope</a:t>
            </a:r>
            <a:endParaRPr lang="en-US" dirty="0"/>
          </a:p>
        </p:txBody>
      </p:sp>
      <p:graphicFrame>
        <p:nvGraphicFramePr>
          <p:cNvPr id="7" name="Content Placeholder 6"/>
          <p:cNvGraphicFramePr>
            <a:graphicFrameLocks noGrp="1"/>
          </p:cNvGraphicFramePr>
          <p:nvPr>
            <p:ph sz="quarter" idx="12"/>
          </p:nvPr>
        </p:nvGraphicFramePr>
        <p:xfrm>
          <a:off x="0" y="1235242"/>
          <a:ext cx="9144000" cy="3400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3"/>
          </p:nvPr>
        </p:nvSpPr>
        <p:spPr/>
        <p:txBody>
          <a:bodyPr/>
          <a:lstStyle/>
          <a:p>
            <a:r>
              <a:rPr lang="en-US" dirty="0" smtClean="0"/>
              <a:t>Cloud-based Discrete Manufacturing ERP Solution for the Mid-Market</a:t>
            </a:r>
            <a:endParaRPr lang="en-US" dirty="0"/>
          </a:p>
        </p:txBody>
      </p:sp>
    </p:spTree>
    <p:extLst>
      <p:ext uri="{BB962C8B-B14F-4D97-AF65-F5344CB8AC3E}">
        <p14:creationId xmlns:p14="http://schemas.microsoft.com/office/powerpoint/2010/main" val="2532053346"/>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p:cNvSpPr>
            <a:spLocks noGrp="1"/>
          </p:cNvSpPr>
          <p:nvPr>
            <p:ph type="title"/>
          </p:nvPr>
        </p:nvSpPr>
        <p:spPr>
          <a:xfrm>
            <a:off x="455613" y="1173163"/>
            <a:ext cx="5030787" cy="1101725"/>
          </a:xfrm>
        </p:spPr>
        <p:txBody>
          <a:bodyPr/>
          <a:lstStyle/>
          <a:p>
            <a:pPr eaLnBrk="0" hangingPunct="0">
              <a:spcBef>
                <a:spcPct val="50000"/>
              </a:spcBef>
            </a:pPr>
            <a:r>
              <a:rPr lang="en-US" sz="4000" dirty="0" smtClean="0">
                <a:solidFill>
                  <a:schemeClr val="accent1"/>
                </a:solidFill>
              </a:rPr>
              <a:t>What’s Future </a:t>
            </a: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sz="4000" dirty="0" smtClean="0">
                <a:ln>
                  <a:noFill/>
                </a:ln>
                <a:solidFill>
                  <a:srgbClr val="000000"/>
                </a:solidFill>
                <a:ea typeface="ＭＳ Ｐゴシック" pitchFamily="34" charset="-128"/>
                <a:cs typeface="Times New Roman" pitchFamily="18" charset="0"/>
              </a:rPr>
              <a:t/>
            </a:r>
            <a:br>
              <a:rPr sz="4000" dirty="0" smtClean="0">
                <a:ln>
                  <a:noFill/>
                </a:ln>
                <a:solidFill>
                  <a:srgbClr val="000000"/>
                </a:solidFill>
                <a:ea typeface="ＭＳ Ｐゴシック" pitchFamily="34" charset="-128"/>
                <a:cs typeface="Times New Roman" pitchFamily="18" charset="0"/>
              </a:rPr>
            </a:br>
            <a:r>
              <a:rPr lang="en-US" dirty="0" smtClean="0">
                <a:ln>
                  <a:noFill/>
                </a:ln>
                <a:solidFill>
                  <a:srgbClr val="000000"/>
                </a:solidFill>
                <a:ea typeface="ＭＳ Ｐゴシック" pitchFamily="34" charset="-128"/>
                <a:cs typeface="Times New Roman" pitchFamily="18" charset="0"/>
              </a:rPr>
              <a:t>Product Value Chain</a:t>
            </a:r>
            <a:endParaRPr dirty="0" smtClean="0">
              <a:ln>
                <a:noFill/>
              </a:ln>
              <a:ea typeface="ＭＳ Ｐゴシック" pitchFamily="34" charset="-128"/>
              <a:cs typeface="Times New Roman" pitchFamily="18" charset="0"/>
            </a:endParaRPr>
          </a:p>
        </p:txBody>
      </p:sp>
      <p:pic>
        <p:nvPicPr>
          <p:cNvPr id="4" name="Picture Placeholder 7" descr="ph-ind-buslife-017-cropped.bmp"/>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91024668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822" y="0"/>
            <a:ext cx="8229590" cy="406395"/>
          </a:xfrm>
        </p:spPr>
        <p:txBody>
          <a:bodyPr/>
          <a:lstStyle/>
          <a:p>
            <a:r>
              <a:rPr lang="en-US" sz="2400" dirty="0" smtClean="0"/>
              <a:t>Rapid NPI with Fusion Design and Launch Management</a:t>
            </a:r>
            <a:endParaRPr lang="en-US" sz="2400" dirty="0"/>
          </a:p>
        </p:txBody>
      </p:sp>
      <p:grpSp>
        <p:nvGrpSpPr>
          <p:cNvPr id="25" name="Group 24"/>
          <p:cNvGrpSpPr/>
          <p:nvPr/>
        </p:nvGrpSpPr>
        <p:grpSpPr>
          <a:xfrm>
            <a:off x="6743700" y="2362200"/>
            <a:ext cx="1888529" cy="1514475"/>
            <a:chOff x="6881646" y="4162425"/>
            <a:chExt cx="2986254" cy="2314574"/>
          </a:xfrm>
        </p:grpSpPr>
        <p:pic>
          <p:nvPicPr>
            <p:cNvPr id="86019" name="Picture 3" descr="D:\8-Events\OOW\OpenWorld 2013\Customer\taskapproval-ipad.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81646" y="4162425"/>
              <a:ext cx="2986254" cy="2314574"/>
            </a:xfrm>
            <a:prstGeom prst="rect">
              <a:avLst/>
            </a:prstGeom>
            <a:noFill/>
          </p:spPr>
        </p:pic>
        <p:pic>
          <p:nvPicPr>
            <p:cNvPr id="86017" name="Picture 1" descr="D:\8-Events\OOW\OpenWorld 2013\Customer\2_Redline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00899" y="4448174"/>
              <a:ext cx="2352675" cy="1764506"/>
            </a:xfrm>
            <a:prstGeom prst="rect">
              <a:avLst/>
            </a:prstGeom>
            <a:noFill/>
          </p:spPr>
        </p:pic>
      </p:grpSp>
      <p:pic>
        <p:nvPicPr>
          <p:cNvPr id="86018" name="Picture 2" descr="D:\8-Events\OOW\OpenWorld 2013\Social.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2710" y="838200"/>
            <a:ext cx="1765178" cy="933450"/>
          </a:xfrm>
          <a:prstGeom prst="rect">
            <a:avLst/>
          </a:prstGeom>
          <a:noFill/>
          <a:ln>
            <a:noFill/>
          </a:ln>
        </p:spPr>
      </p:pic>
      <p:pic>
        <p:nvPicPr>
          <p:cNvPr id="13" name="Picture 12" descr="Snap16.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57799" y="847726"/>
            <a:ext cx="3009901" cy="708816"/>
          </a:xfrm>
          <a:prstGeom prst="rect">
            <a:avLst/>
          </a:prstGeom>
        </p:spPr>
      </p:pic>
      <p:sp>
        <p:nvSpPr>
          <p:cNvPr id="26" name="Rounded Rectangular Callout 25"/>
          <p:cNvSpPr/>
          <p:nvPr/>
        </p:nvSpPr>
        <p:spPr bwMode="auto">
          <a:xfrm>
            <a:off x="2518682" y="685800"/>
            <a:ext cx="1443718" cy="638175"/>
          </a:xfrm>
          <a:prstGeom prst="wedgeRoundRectCallout">
            <a:avLst>
              <a:gd name="adj1" fmla="val -68298"/>
              <a:gd name="adj2" fmla="val 50069"/>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100" b="1" i="0" u="none" strike="noStrike" kern="0" cap="none" spc="0" normalizeH="0" baseline="0" noProof="0" dirty="0" smtClean="0">
                <a:ln>
                  <a:noFill/>
                </a:ln>
                <a:solidFill>
                  <a:srgbClr val="FFFFFF"/>
                </a:solidFill>
                <a:effectLst/>
                <a:uLnTx/>
                <a:uFillTx/>
              </a:rPr>
              <a:t>“I need to </a:t>
            </a:r>
            <a:r>
              <a:rPr lang="en-US" sz="1100" b="1" kern="0" dirty="0" smtClean="0">
                <a:solidFill>
                  <a:srgbClr val="FFFFFF"/>
                </a:solidFill>
              </a:rPr>
              <a:t>get feedback on my designs</a:t>
            </a:r>
            <a:r>
              <a:rPr kumimoji="0" lang="en-US" sz="1100" b="1" i="0" u="none" strike="noStrike" kern="0" cap="none" spc="0" normalizeH="0" baseline="0" noProof="0" dirty="0" smtClean="0">
                <a:ln>
                  <a:noFill/>
                </a:ln>
                <a:solidFill>
                  <a:srgbClr val="FFFFFF"/>
                </a:solidFill>
                <a:effectLst/>
                <a:uLnTx/>
                <a:uFillTx/>
              </a:rPr>
              <a:t>”</a:t>
            </a:r>
            <a:endParaRPr kumimoji="0" lang="en-GB" sz="1100" b="1" i="0" u="none" strike="noStrike" kern="0" cap="none" spc="0" normalizeH="0" baseline="0" noProof="0" dirty="0" smtClean="0">
              <a:ln>
                <a:noFill/>
              </a:ln>
              <a:solidFill>
                <a:srgbClr val="FFFFFF"/>
              </a:solidFill>
              <a:effectLst/>
              <a:uLnTx/>
              <a:uFillTx/>
            </a:endParaRPr>
          </a:p>
        </p:txBody>
      </p:sp>
      <p:sp>
        <p:nvSpPr>
          <p:cNvPr id="27" name="Rounded Rectangular Callout 26"/>
          <p:cNvSpPr/>
          <p:nvPr/>
        </p:nvSpPr>
        <p:spPr bwMode="auto">
          <a:xfrm>
            <a:off x="6081031" y="1619249"/>
            <a:ext cx="1624693" cy="600075"/>
          </a:xfrm>
          <a:prstGeom prst="wedgeRoundRectCallout">
            <a:avLst>
              <a:gd name="adj1" fmla="val 4726"/>
              <a:gd name="adj2" fmla="val -78178"/>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fontAlgn="auto">
              <a:lnSpc>
                <a:spcPct val="100000"/>
              </a:lnSpc>
              <a:spcBef>
                <a:spcPts val="0"/>
              </a:spcBef>
              <a:spcAft>
                <a:spcPts val="225"/>
              </a:spcAft>
              <a:buClrTx/>
              <a:buSzPct val="115000"/>
              <a:buFontTx/>
              <a:buNone/>
              <a:tabLst>
                <a:tab pos="42851" algn="l"/>
              </a:tabLst>
              <a:defRPr/>
            </a:pPr>
            <a:r>
              <a:rPr lang="en-US" sz="1100" b="1" kern="0" dirty="0" smtClean="0">
                <a:solidFill>
                  <a:srgbClr val="FFFFFF"/>
                </a:solidFill>
              </a:rPr>
              <a:t>“I need to actionable insight for my product design”</a:t>
            </a:r>
            <a:endParaRPr lang="en-GB" sz="1100" b="1" kern="0" dirty="0" smtClean="0">
              <a:solidFill>
                <a:srgbClr val="FFFFFF"/>
              </a:solidFill>
            </a:endParaRPr>
          </a:p>
        </p:txBody>
      </p:sp>
      <p:sp>
        <p:nvSpPr>
          <p:cNvPr id="28" name="Rounded Rectangular Callout 27"/>
          <p:cNvSpPr/>
          <p:nvPr/>
        </p:nvSpPr>
        <p:spPr bwMode="auto">
          <a:xfrm>
            <a:off x="5381626" y="3838575"/>
            <a:ext cx="1781174" cy="628649"/>
          </a:xfrm>
          <a:prstGeom prst="wedgeRoundRectCallout">
            <a:avLst>
              <a:gd name="adj1" fmla="val 72352"/>
              <a:gd name="adj2" fmla="val -51004"/>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indent="-42851" algn="ctr">
              <a:spcAft>
                <a:spcPts val="225"/>
              </a:spcAft>
              <a:buSzPct val="115000"/>
              <a:tabLst>
                <a:tab pos="42851" algn="l"/>
              </a:tabLst>
              <a:defRPr/>
            </a:pPr>
            <a:r>
              <a:rPr lang="en-US" sz="1100" b="1" kern="0" dirty="0" smtClean="0">
                <a:solidFill>
                  <a:srgbClr val="FFFFFF"/>
                </a:solidFill>
              </a:rPr>
              <a:t>“I need quickly approve Design Change escalations”</a:t>
            </a:r>
            <a:endParaRPr lang="en-GB" sz="1100" b="1" kern="0" dirty="0" smtClean="0">
              <a:solidFill>
                <a:srgbClr val="FFFFFF"/>
              </a:solidFill>
            </a:endParaRPr>
          </a:p>
        </p:txBody>
      </p:sp>
      <p:pic>
        <p:nvPicPr>
          <p:cNvPr id="86021" name="Picture 5" descr="D:\8-Events\OOW\OpenWorld 2013\Customer\Snap19.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6238" y="1905000"/>
            <a:ext cx="2973640" cy="1066800"/>
          </a:xfrm>
          <a:prstGeom prst="rect">
            <a:avLst/>
          </a:prstGeom>
          <a:noFill/>
        </p:spPr>
      </p:pic>
      <p:sp>
        <p:nvSpPr>
          <p:cNvPr id="31" name="Rounded Rectangular Callout 30"/>
          <p:cNvSpPr/>
          <p:nvPr/>
        </p:nvSpPr>
        <p:spPr bwMode="auto">
          <a:xfrm>
            <a:off x="251732" y="3467100"/>
            <a:ext cx="1443718" cy="638175"/>
          </a:xfrm>
          <a:prstGeom prst="wedgeRoundRectCallout">
            <a:avLst>
              <a:gd name="adj1" fmla="val 21428"/>
              <a:gd name="adj2" fmla="val -129037"/>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100" b="1" i="0" u="none" strike="noStrike" kern="0" cap="none" spc="0" normalizeH="0" baseline="0" noProof="0" dirty="0" smtClean="0">
                <a:ln>
                  <a:noFill/>
                </a:ln>
                <a:solidFill>
                  <a:srgbClr val="FFFFFF"/>
                </a:solidFill>
                <a:effectLst/>
                <a:uLnTx/>
                <a:uFillTx/>
              </a:rPr>
              <a:t>“I want to know the impact of my design change”</a:t>
            </a:r>
            <a:endParaRPr kumimoji="0" lang="en-GB" sz="1100" b="1" i="0" u="none" strike="noStrike" kern="0" cap="none" spc="0" normalizeH="0" baseline="0" noProof="0" dirty="0" smtClean="0">
              <a:ln>
                <a:noFill/>
              </a:ln>
              <a:solidFill>
                <a:srgbClr val="FFFFFF"/>
              </a:solidFill>
              <a:effectLst/>
              <a:uLnTx/>
              <a:uFillTx/>
            </a:endParaRPr>
          </a:p>
        </p:txBody>
      </p:sp>
      <p:pic>
        <p:nvPicPr>
          <p:cNvPr id="86022" name="Picture 6" descr="D:\8-Events\OOW\OpenWorld 2013\Customer\VIN1.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48050" y="1662175"/>
            <a:ext cx="2190750" cy="1657288"/>
          </a:xfrm>
          <a:prstGeom prst="rect">
            <a:avLst/>
          </a:prstGeom>
          <a:noFill/>
        </p:spPr>
      </p:pic>
      <p:sp>
        <p:nvSpPr>
          <p:cNvPr id="33" name="Rounded Rectangular Callout 32"/>
          <p:cNvSpPr/>
          <p:nvPr/>
        </p:nvSpPr>
        <p:spPr bwMode="auto">
          <a:xfrm>
            <a:off x="2261507" y="3486151"/>
            <a:ext cx="1443718" cy="895350"/>
          </a:xfrm>
          <a:prstGeom prst="wedgeRoundRectCallout">
            <a:avLst>
              <a:gd name="adj1" fmla="val 75528"/>
              <a:gd name="adj2" fmla="val -109634"/>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100" b="1" i="0" u="none" strike="noStrike" kern="0" cap="none" spc="0" normalizeH="0" baseline="0" noProof="0" dirty="0" smtClean="0">
                <a:ln>
                  <a:noFill/>
                </a:ln>
                <a:solidFill>
                  <a:srgbClr val="FFFFFF"/>
                </a:solidFill>
                <a:effectLst/>
                <a:uLnTx/>
                <a:uFillTx/>
              </a:rPr>
              <a:t>“What are all the relationships</a:t>
            </a:r>
            <a:r>
              <a:rPr kumimoji="0" lang="en-US" sz="1100" b="1" i="0" u="none" strike="noStrike" kern="0" cap="none" spc="0" normalizeH="0" noProof="0" dirty="0" smtClean="0">
                <a:ln>
                  <a:noFill/>
                </a:ln>
                <a:solidFill>
                  <a:srgbClr val="FFFFFF"/>
                </a:solidFill>
                <a:effectLst/>
                <a:uLnTx/>
                <a:uFillTx/>
              </a:rPr>
              <a:t> </a:t>
            </a:r>
            <a:r>
              <a:rPr kumimoji="0" lang="en-US" sz="1100" b="1" i="0" u="none" strike="noStrike" kern="0" cap="none" spc="0" normalizeH="0" baseline="0" noProof="0" dirty="0" smtClean="0">
                <a:ln>
                  <a:noFill/>
                </a:ln>
                <a:solidFill>
                  <a:srgbClr val="FFFFFF"/>
                </a:solidFill>
                <a:effectLst/>
                <a:uLnTx/>
                <a:uFillTx/>
              </a:rPr>
              <a:t>to my product”</a:t>
            </a:r>
            <a:endParaRPr kumimoji="0" lang="en-GB" sz="1100" b="1" i="0" u="none" strike="noStrike" kern="0" cap="none" spc="0" normalizeH="0" baseline="0" noProof="0" dirty="0" smtClean="0">
              <a:ln>
                <a:noFill/>
              </a:ln>
              <a:solidFill>
                <a:srgbClr val="FFFFFF"/>
              </a:solidFill>
              <a:effectLst/>
              <a:uLnTx/>
              <a:uFillTx/>
            </a:endParaRPr>
          </a:p>
        </p:txBody>
      </p:sp>
      <p:sp>
        <p:nvSpPr>
          <p:cNvPr id="34" name="Rectangle 33"/>
          <p:cNvSpPr/>
          <p:nvPr/>
        </p:nvSpPr>
        <p:spPr>
          <a:xfrm>
            <a:off x="704334" y="320159"/>
            <a:ext cx="2677977" cy="369332"/>
          </a:xfrm>
          <a:prstGeom prst="rect">
            <a:avLst/>
          </a:prstGeom>
        </p:spPr>
        <p:txBody>
          <a:bodyPr wrap="none">
            <a:spAutoFit/>
          </a:bodyPr>
          <a:lstStyle/>
          <a:p>
            <a:pPr marL="228600" lvl="0" indent="-168275" defTabSz="228600">
              <a:spcAft>
                <a:spcPts val="600"/>
              </a:spcAft>
              <a:buClr>
                <a:srgbClr val="FF0000"/>
              </a:buClr>
              <a:buSzPct val="85000"/>
              <a:defRPr/>
            </a:pPr>
            <a:r>
              <a:rPr lang="en-US" dirty="0" err="1" smtClean="0">
                <a:solidFill>
                  <a:srgbClr val="FF0000"/>
                </a:solidFill>
                <a:latin typeface="Arial" pitchFamily="34" charset="0"/>
                <a:cs typeface="Arial" pitchFamily="34" charset="0"/>
              </a:rPr>
              <a:t>Innovative.Visual.Social</a:t>
            </a:r>
            <a:endParaRPr lang="en-US"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11111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p:cNvGrpSpPr/>
          <p:nvPr/>
        </p:nvGrpSpPr>
        <p:grpSpPr>
          <a:xfrm>
            <a:off x="209550" y="619125"/>
            <a:ext cx="8639175" cy="3781426"/>
            <a:chOff x="-28575" y="571499"/>
            <a:chExt cx="9144000" cy="4029075"/>
          </a:xfrm>
        </p:grpSpPr>
        <p:sp>
          <p:nvSpPr>
            <p:cNvPr id="17" name="Rectangle 16"/>
            <p:cNvSpPr/>
            <p:nvPr/>
          </p:nvSpPr>
          <p:spPr>
            <a:xfrm>
              <a:off x="-28575" y="571499"/>
              <a:ext cx="9144000" cy="40290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79"/>
            <p:cNvGrpSpPr/>
            <p:nvPr/>
          </p:nvGrpSpPr>
          <p:grpSpPr>
            <a:xfrm>
              <a:off x="76200" y="677175"/>
              <a:ext cx="2082893" cy="3799575"/>
              <a:chOff x="571500" y="715274"/>
              <a:chExt cx="2447745" cy="3732901"/>
            </a:xfrm>
          </p:grpSpPr>
          <p:sp>
            <p:nvSpPr>
              <p:cNvPr id="87" name="Rounded Rectangle 86"/>
              <p:cNvSpPr/>
              <p:nvPr/>
            </p:nvSpPr>
            <p:spPr>
              <a:xfrm>
                <a:off x="590551" y="771525"/>
                <a:ext cx="2428694" cy="3676650"/>
              </a:xfrm>
              <a:prstGeom prst="roundRect">
                <a:avLst>
                  <a:gd name="adj" fmla="val 3552"/>
                </a:avLst>
              </a:prstGeom>
              <a:solidFill>
                <a:schemeClr val="bg1"/>
              </a:solidFill>
              <a:ln>
                <a:noFill/>
              </a:ln>
              <a:effectLst>
                <a:outerShdw blurRad="50800" dist="127000" dir="2700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2">
                        <a:lumMod val="60000"/>
                        <a:lumOff val="40000"/>
                      </a:schemeClr>
                    </a:solidFill>
                    <a:ea typeface="Verdana" pitchFamily="34" charset="0"/>
                    <a:cs typeface="Helvetica" pitchFamily="34" charset="0"/>
                  </a:rPr>
                  <a:t>Overview</a:t>
                </a:r>
                <a:endParaRPr lang="en-US" sz="1200" b="1" dirty="0">
                  <a:solidFill>
                    <a:schemeClr val="tx2">
                      <a:lumMod val="60000"/>
                      <a:lumOff val="40000"/>
                    </a:schemeClr>
                  </a:solidFill>
                  <a:ea typeface="Verdana" pitchFamily="34" charset="0"/>
                  <a:cs typeface="Helvetica" pitchFamily="34" charset="0"/>
                </a:endParaRPr>
              </a:p>
            </p:txBody>
          </p:sp>
          <p:sp>
            <p:nvSpPr>
              <p:cNvPr id="88" name="Rounded Rectangle 87"/>
              <p:cNvSpPr/>
              <p:nvPr/>
            </p:nvSpPr>
            <p:spPr>
              <a:xfrm>
                <a:off x="730557" y="715274"/>
                <a:ext cx="514350" cy="571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descr="Flying Tornado.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6275" y="1633061"/>
                <a:ext cx="685800" cy="610076"/>
              </a:xfrm>
              <a:prstGeom prst="rect">
                <a:avLst/>
              </a:prstGeom>
            </p:spPr>
          </p:pic>
          <p:sp>
            <p:nvSpPr>
              <p:cNvPr id="90" name="TextBox 89"/>
              <p:cNvSpPr txBox="1"/>
              <p:nvPr/>
            </p:nvSpPr>
            <p:spPr>
              <a:xfrm>
                <a:off x="571500" y="1228725"/>
                <a:ext cx="2306142" cy="332613"/>
              </a:xfrm>
              <a:prstGeom prst="rect">
                <a:avLst/>
              </a:prstGeom>
              <a:noFill/>
            </p:spPr>
            <p:txBody>
              <a:bodyPr wrap="none" rtlCol="0">
                <a:spAutoFit/>
              </a:bodyPr>
              <a:lstStyle/>
              <a:p>
                <a:r>
                  <a:rPr lang="en-US" sz="900" b="1" dirty="0" smtClean="0">
                    <a:solidFill>
                      <a:schemeClr val="tx2"/>
                    </a:solidFill>
                  </a:rPr>
                  <a:t>FLB1000 (</a:t>
                </a:r>
                <a:r>
                  <a:rPr lang="en-US" sz="900" b="1" dirty="0" smtClean="0">
                    <a:solidFill>
                      <a:srgbClr val="92D050"/>
                    </a:solidFill>
                  </a:rPr>
                  <a:t>Prelim</a:t>
                </a:r>
                <a:r>
                  <a:rPr lang="en-US" sz="900" b="1" dirty="0" smtClean="0">
                    <a:solidFill>
                      <a:schemeClr val="tx2"/>
                    </a:solidFill>
                  </a:rPr>
                  <a:t>) </a:t>
                </a:r>
                <a:r>
                  <a:rPr lang="en-US" sz="900" dirty="0" smtClean="0">
                    <a:solidFill>
                      <a:schemeClr val="tx2"/>
                    </a:solidFill>
                  </a:rPr>
                  <a:t>– </a:t>
                </a:r>
                <a:r>
                  <a:rPr lang="en-US" sz="700" dirty="0" smtClean="0">
                    <a:solidFill>
                      <a:schemeClr val="tx2"/>
                    </a:solidFill>
                  </a:rPr>
                  <a:t>Design  </a:t>
                </a:r>
                <a:br>
                  <a:rPr lang="en-US" sz="700" dirty="0" smtClean="0">
                    <a:solidFill>
                      <a:schemeClr val="tx2"/>
                    </a:solidFill>
                  </a:rPr>
                </a:br>
                <a:r>
                  <a:rPr lang="en-US" sz="700" dirty="0" smtClean="0">
                    <a:solidFill>
                      <a:schemeClr val="tx2"/>
                    </a:solidFill>
                  </a:rPr>
                  <a:t>A Revolution in Transportation: A Flying Bike</a:t>
                </a:r>
                <a:endParaRPr lang="en-US" sz="900" dirty="0" smtClean="0">
                  <a:solidFill>
                    <a:schemeClr val="tx2"/>
                  </a:solidFill>
                </a:endParaRPr>
              </a:p>
            </p:txBody>
          </p:sp>
          <p:pic>
            <p:nvPicPr>
              <p:cNvPr id="91" name="Picture 5" descr="D:\1-PLM Releases\Fusion PLM\vMRD\Icons\fusetabicons\fusetabicons\fuse-page-tab-organization (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24089" y="795339"/>
                <a:ext cx="252412" cy="252412"/>
              </a:xfrm>
              <a:prstGeom prst="rect">
                <a:avLst/>
              </a:prstGeom>
              <a:noFill/>
            </p:spPr>
          </p:pic>
          <p:pic>
            <p:nvPicPr>
              <p:cNvPr id="92" name="Picture 6" descr="D:\1-PLM Releases\Fusion PLM\vMRD\Icons\fusetabicons\fusetabicons\fuse-page-tab-activitystream.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90714" y="785814"/>
                <a:ext cx="271461" cy="271461"/>
              </a:xfrm>
              <a:prstGeom prst="rect">
                <a:avLst/>
              </a:prstGeom>
              <a:noFill/>
            </p:spPr>
          </p:pic>
          <p:grpSp>
            <p:nvGrpSpPr>
              <p:cNvPr id="93" name="Group 46"/>
              <p:cNvGrpSpPr/>
              <p:nvPr/>
            </p:nvGrpSpPr>
            <p:grpSpPr>
              <a:xfrm>
                <a:off x="1571625" y="4262437"/>
                <a:ext cx="390525" cy="95250"/>
                <a:chOff x="1571625" y="4295775"/>
                <a:chExt cx="390525" cy="95250"/>
              </a:xfrm>
            </p:grpSpPr>
            <p:sp>
              <p:nvSpPr>
                <p:cNvPr id="104" name="Oval 103"/>
                <p:cNvSpPr/>
                <p:nvPr/>
              </p:nvSpPr>
              <p:spPr>
                <a:xfrm>
                  <a:off x="1571625" y="4295775"/>
                  <a:ext cx="95250" cy="95250"/>
                </a:xfrm>
                <a:prstGeom prst="ellipse">
                  <a:avLst/>
                </a:prstGeom>
                <a:solidFill>
                  <a:srgbClr val="EAA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44"/>
                <p:cNvSpPr/>
                <p:nvPr/>
              </p:nvSpPr>
              <p:spPr>
                <a:xfrm>
                  <a:off x="1714500" y="4295775"/>
                  <a:ext cx="95250" cy="9525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866900" y="4295775"/>
                  <a:ext cx="95250" cy="9525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Isosceles Triangle 93"/>
              <p:cNvSpPr/>
              <p:nvPr/>
            </p:nvSpPr>
            <p:spPr>
              <a:xfrm rot="5400000">
                <a:off x="581025" y="2476500"/>
                <a:ext cx="133350" cy="952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p:cNvSpPr/>
              <p:nvPr/>
            </p:nvSpPr>
            <p:spPr>
              <a:xfrm rot="5400000">
                <a:off x="581025" y="2667000"/>
                <a:ext cx="133350" cy="952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p:cNvSpPr/>
              <p:nvPr/>
            </p:nvSpPr>
            <p:spPr>
              <a:xfrm rot="5400000">
                <a:off x="581025" y="2847975"/>
                <a:ext cx="133350" cy="952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647700" y="2409825"/>
                <a:ext cx="697627" cy="230832"/>
              </a:xfrm>
              <a:prstGeom prst="rect">
                <a:avLst/>
              </a:prstGeom>
              <a:noFill/>
            </p:spPr>
            <p:txBody>
              <a:bodyPr wrap="none" rtlCol="0">
                <a:spAutoFit/>
              </a:bodyPr>
              <a:lstStyle/>
              <a:p>
                <a:r>
                  <a:rPr lang="en-US" sz="900" b="1" dirty="0" smtClean="0">
                    <a:solidFill>
                      <a:schemeClr val="tx2">
                        <a:lumMod val="60000"/>
                        <a:lumOff val="40000"/>
                      </a:schemeClr>
                    </a:solidFill>
                    <a:ea typeface="Verdana" pitchFamily="34" charset="0"/>
                    <a:cs typeface="Helvetica" pitchFamily="34" charset="0"/>
                  </a:rPr>
                  <a:t>Overview</a:t>
                </a:r>
                <a:endParaRPr lang="en-US" sz="900" b="1" dirty="0">
                  <a:solidFill>
                    <a:schemeClr val="tx2">
                      <a:lumMod val="60000"/>
                      <a:lumOff val="40000"/>
                    </a:schemeClr>
                  </a:solidFill>
                  <a:ea typeface="Verdana" pitchFamily="34" charset="0"/>
                  <a:cs typeface="Helvetica" pitchFamily="34" charset="0"/>
                </a:endParaRPr>
              </a:p>
            </p:txBody>
          </p:sp>
          <p:sp>
            <p:nvSpPr>
              <p:cNvPr id="98" name="TextBox 97"/>
              <p:cNvSpPr txBox="1"/>
              <p:nvPr/>
            </p:nvSpPr>
            <p:spPr>
              <a:xfrm>
                <a:off x="647700" y="2609850"/>
                <a:ext cx="1531188" cy="230832"/>
              </a:xfrm>
              <a:prstGeom prst="rect">
                <a:avLst/>
              </a:prstGeom>
              <a:noFill/>
            </p:spPr>
            <p:txBody>
              <a:bodyPr wrap="none" rtlCol="0">
                <a:spAutoFit/>
              </a:bodyPr>
              <a:lstStyle/>
              <a:p>
                <a:r>
                  <a:rPr lang="en-US" sz="900" b="1" dirty="0" smtClean="0">
                    <a:solidFill>
                      <a:schemeClr val="tx2">
                        <a:lumMod val="60000"/>
                        <a:lumOff val="40000"/>
                      </a:schemeClr>
                    </a:solidFill>
                    <a:ea typeface="Verdana" pitchFamily="34" charset="0"/>
                    <a:cs typeface="Helvetica" pitchFamily="34" charset="0"/>
                  </a:rPr>
                  <a:t>Technical Specifications</a:t>
                </a:r>
                <a:endParaRPr lang="en-US" sz="900" b="1" dirty="0">
                  <a:solidFill>
                    <a:schemeClr val="tx2">
                      <a:lumMod val="60000"/>
                      <a:lumOff val="40000"/>
                    </a:schemeClr>
                  </a:solidFill>
                  <a:ea typeface="Verdana" pitchFamily="34" charset="0"/>
                  <a:cs typeface="Helvetica" pitchFamily="34" charset="0"/>
                </a:endParaRPr>
              </a:p>
            </p:txBody>
          </p:sp>
          <p:sp>
            <p:nvSpPr>
              <p:cNvPr id="99" name="TextBox 98"/>
              <p:cNvSpPr txBox="1"/>
              <p:nvPr/>
            </p:nvSpPr>
            <p:spPr>
              <a:xfrm>
                <a:off x="647700" y="2790825"/>
                <a:ext cx="1107996" cy="230832"/>
              </a:xfrm>
              <a:prstGeom prst="rect">
                <a:avLst/>
              </a:prstGeom>
              <a:noFill/>
            </p:spPr>
            <p:txBody>
              <a:bodyPr wrap="none" rtlCol="0">
                <a:spAutoFit/>
              </a:bodyPr>
              <a:lstStyle/>
              <a:p>
                <a:r>
                  <a:rPr lang="en-US" sz="900" b="1" dirty="0" smtClean="0">
                    <a:solidFill>
                      <a:schemeClr val="tx2">
                        <a:lumMod val="60000"/>
                        <a:lumOff val="40000"/>
                      </a:schemeClr>
                    </a:solidFill>
                    <a:ea typeface="Verdana" pitchFamily="34" charset="0"/>
                    <a:cs typeface="Helvetica" pitchFamily="34" charset="0"/>
                  </a:rPr>
                  <a:t>Cost Information</a:t>
                </a:r>
                <a:endParaRPr lang="en-US" sz="900" b="1" dirty="0">
                  <a:solidFill>
                    <a:schemeClr val="tx2">
                      <a:lumMod val="60000"/>
                      <a:lumOff val="40000"/>
                    </a:schemeClr>
                  </a:solidFill>
                  <a:ea typeface="Verdana" pitchFamily="34" charset="0"/>
                  <a:cs typeface="Helvetica" pitchFamily="34" charset="0"/>
                </a:endParaRPr>
              </a:p>
            </p:txBody>
          </p:sp>
          <p:pic>
            <p:nvPicPr>
              <p:cNvPr id="100"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9125" y="3028950"/>
                <a:ext cx="2000250" cy="800100"/>
              </a:xfrm>
              <a:prstGeom prst="rect">
                <a:avLst/>
              </a:prstGeom>
              <a:noFill/>
              <a:ln w="9525">
                <a:noFill/>
                <a:miter lim="800000"/>
                <a:headEnd/>
                <a:tailEnd/>
              </a:ln>
            </p:spPr>
          </p:pic>
          <p:sp>
            <p:nvSpPr>
              <p:cNvPr id="101" name="Isosceles Triangle 100"/>
              <p:cNvSpPr/>
              <p:nvPr/>
            </p:nvSpPr>
            <p:spPr>
              <a:xfrm rot="10800000">
                <a:off x="581025" y="3038475"/>
                <a:ext cx="133350" cy="952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1" descr="D:\1-PLM Releases\Fusion PLM\vMRD\Icons\fusetabicons\fusetabicons\fuse-detail-tab-recommendations.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09839" y="823914"/>
                <a:ext cx="195261" cy="195261"/>
              </a:xfrm>
              <a:prstGeom prst="rect">
                <a:avLst/>
              </a:prstGeom>
              <a:noFill/>
            </p:spPr>
          </p:pic>
          <p:sp>
            <p:nvSpPr>
              <p:cNvPr id="103" name="TextBox 102"/>
              <p:cNvSpPr txBox="1"/>
              <p:nvPr/>
            </p:nvSpPr>
            <p:spPr>
              <a:xfrm>
                <a:off x="1409700" y="1571625"/>
                <a:ext cx="1358064" cy="646331"/>
              </a:xfrm>
              <a:prstGeom prst="rect">
                <a:avLst/>
              </a:prstGeom>
              <a:noFill/>
            </p:spPr>
            <p:txBody>
              <a:bodyPr wrap="none" rtlCol="0">
                <a:spAutoFit/>
              </a:bodyPr>
              <a:lstStyle/>
              <a:p>
                <a:r>
                  <a:rPr lang="en-US" sz="900" b="1" dirty="0" smtClean="0">
                    <a:solidFill>
                      <a:schemeClr val="tx2"/>
                    </a:solidFill>
                  </a:rPr>
                  <a:t>Item Class </a:t>
                </a:r>
                <a:r>
                  <a:rPr lang="en-US" sz="900" dirty="0" smtClean="0">
                    <a:solidFill>
                      <a:schemeClr val="tx2"/>
                    </a:solidFill>
                  </a:rPr>
                  <a:t>Flying Bike</a:t>
                </a:r>
              </a:p>
              <a:p>
                <a:r>
                  <a:rPr lang="en-US" sz="900" b="1" dirty="0" smtClean="0">
                    <a:solidFill>
                      <a:schemeClr val="tx2"/>
                    </a:solidFill>
                  </a:rPr>
                  <a:t>UOM</a:t>
                </a:r>
                <a:r>
                  <a:rPr lang="en-US" sz="900" dirty="0" smtClean="0">
                    <a:solidFill>
                      <a:schemeClr val="tx2"/>
                    </a:solidFill>
                  </a:rPr>
                  <a:t>  Each</a:t>
                </a:r>
                <a:br>
                  <a:rPr lang="en-US" sz="900" dirty="0" smtClean="0">
                    <a:solidFill>
                      <a:schemeClr val="tx2"/>
                    </a:solidFill>
                  </a:rPr>
                </a:br>
                <a:r>
                  <a:rPr lang="en-US" sz="900" b="1" dirty="0" smtClean="0">
                    <a:solidFill>
                      <a:schemeClr val="tx2"/>
                    </a:solidFill>
                  </a:rPr>
                  <a:t>Reuse Factor</a:t>
                </a:r>
                <a:r>
                  <a:rPr lang="en-US" sz="900" dirty="0" smtClean="0">
                    <a:solidFill>
                      <a:schemeClr val="tx2"/>
                    </a:solidFill>
                  </a:rPr>
                  <a:t>  .8</a:t>
                </a:r>
              </a:p>
              <a:p>
                <a:r>
                  <a:rPr lang="en-US" sz="900" b="1" dirty="0" smtClean="0">
                    <a:solidFill>
                      <a:schemeClr val="tx2"/>
                    </a:solidFill>
                  </a:rPr>
                  <a:t>Make/Buy</a:t>
                </a:r>
                <a:r>
                  <a:rPr lang="en-US" sz="900" dirty="0" smtClean="0">
                    <a:solidFill>
                      <a:schemeClr val="tx2"/>
                    </a:solidFill>
                  </a:rPr>
                  <a:t>  Make</a:t>
                </a:r>
              </a:p>
            </p:txBody>
          </p:sp>
        </p:grpSp>
        <p:grpSp>
          <p:nvGrpSpPr>
            <p:cNvPr id="19" name="Group 80"/>
            <p:cNvGrpSpPr/>
            <p:nvPr/>
          </p:nvGrpSpPr>
          <p:grpSpPr>
            <a:xfrm>
              <a:off x="4740371" y="638175"/>
              <a:ext cx="2146204" cy="3876675"/>
              <a:chOff x="6054820" y="714375"/>
              <a:chExt cx="2424945" cy="3724275"/>
            </a:xfrm>
          </p:grpSpPr>
          <p:sp>
            <p:nvSpPr>
              <p:cNvPr id="67" name="Rounded Rectangle 66"/>
              <p:cNvSpPr/>
              <p:nvPr/>
            </p:nvSpPr>
            <p:spPr>
              <a:xfrm>
                <a:off x="6057900" y="762000"/>
                <a:ext cx="2421865" cy="3676650"/>
              </a:xfrm>
              <a:prstGeom prst="roundRect">
                <a:avLst>
                  <a:gd name="adj" fmla="val 3552"/>
                </a:avLst>
              </a:prstGeom>
              <a:solidFill>
                <a:schemeClr val="bg1"/>
              </a:solidFill>
              <a:ln>
                <a:noFill/>
              </a:ln>
              <a:effectLst>
                <a:outerShdw blurRad="50800" dist="127000" dir="2700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2">
                        <a:lumMod val="60000"/>
                        <a:lumOff val="40000"/>
                      </a:schemeClr>
                    </a:solidFill>
                    <a:ea typeface="Verdana" pitchFamily="34" charset="0"/>
                    <a:cs typeface="Helvetica" pitchFamily="34" charset="0"/>
                  </a:rPr>
                  <a:t>Changes</a:t>
                </a:r>
                <a:endParaRPr lang="en-US" b="1" dirty="0" smtClean="0">
                  <a:solidFill>
                    <a:schemeClr val="tx2">
                      <a:lumMod val="60000"/>
                      <a:lumOff val="40000"/>
                    </a:schemeClr>
                  </a:solidFill>
                  <a:ea typeface="Verdana" pitchFamily="34" charset="0"/>
                  <a:cs typeface="Helvetica" pitchFamily="34" charset="0"/>
                </a:endParaRPr>
              </a:p>
            </p:txBody>
          </p:sp>
          <p:sp>
            <p:nvSpPr>
              <p:cNvPr id="68" name="Rounded Rectangle 67"/>
              <p:cNvSpPr/>
              <p:nvPr/>
            </p:nvSpPr>
            <p:spPr>
              <a:xfrm>
                <a:off x="6162675" y="714375"/>
                <a:ext cx="514350" cy="571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7143750" y="4262437"/>
                <a:ext cx="390525" cy="95250"/>
                <a:chOff x="1571625" y="4295775"/>
                <a:chExt cx="390525" cy="95250"/>
              </a:xfrm>
            </p:grpSpPr>
            <p:sp>
              <p:nvSpPr>
                <p:cNvPr id="84" name="Oval 83"/>
                <p:cNvSpPr/>
                <p:nvPr/>
              </p:nvSpPr>
              <p:spPr>
                <a:xfrm>
                  <a:off x="1571625" y="4295775"/>
                  <a:ext cx="95250" cy="95250"/>
                </a:xfrm>
                <a:prstGeom prst="ellipse">
                  <a:avLst/>
                </a:prstGeom>
                <a:solidFill>
                  <a:srgbClr val="EAA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714500" y="4295775"/>
                  <a:ext cx="95250" cy="9525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866900" y="4295775"/>
                  <a:ext cx="95250" cy="9525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p:cNvSpPr txBox="1"/>
              <p:nvPr/>
            </p:nvSpPr>
            <p:spPr>
              <a:xfrm>
                <a:off x="6218922" y="1234483"/>
                <a:ext cx="1646605" cy="369332"/>
              </a:xfrm>
              <a:prstGeom prst="rect">
                <a:avLst/>
              </a:prstGeom>
              <a:noFill/>
            </p:spPr>
            <p:txBody>
              <a:bodyPr wrap="none" rtlCol="0">
                <a:spAutoFit/>
              </a:bodyPr>
              <a:lstStyle/>
              <a:p>
                <a:r>
                  <a:rPr lang="en-US" sz="900" b="1" dirty="0" smtClean="0">
                    <a:solidFill>
                      <a:schemeClr val="tx2"/>
                    </a:solidFill>
                  </a:rPr>
                  <a:t>ECO050 (</a:t>
                </a:r>
                <a:r>
                  <a:rPr lang="en-US" sz="900" b="1" dirty="0" smtClean="0">
                    <a:solidFill>
                      <a:srgbClr val="FF0000"/>
                    </a:solidFill>
                  </a:rPr>
                  <a:t>Prelim</a:t>
                </a:r>
                <a:r>
                  <a:rPr lang="en-US" sz="900" b="1" dirty="0" smtClean="0">
                    <a:solidFill>
                      <a:schemeClr val="tx2"/>
                    </a:solidFill>
                  </a:rPr>
                  <a:t>) </a:t>
                </a:r>
                <a:r>
                  <a:rPr lang="en-US" sz="900" dirty="0" smtClean="0">
                    <a:solidFill>
                      <a:schemeClr val="tx2"/>
                    </a:solidFill>
                  </a:rPr>
                  <a:t/>
                </a:r>
                <a:br>
                  <a:rPr lang="en-US" sz="900" dirty="0" smtClean="0">
                    <a:solidFill>
                      <a:schemeClr val="tx2"/>
                    </a:solidFill>
                  </a:rPr>
                </a:br>
                <a:r>
                  <a:rPr lang="en-US" sz="900" dirty="0" smtClean="0">
                    <a:solidFill>
                      <a:schemeClr val="tx2"/>
                    </a:solidFill>
                  </a:rPr>
                  <a:t>Design Change for FLB1000</a:t>
                </a:r>
              </a:p>
            </p:txBody>
          </p:sp>
          <p:sp>
            <p:nvSpPr>
              <p:cNvPr id="71" name="Oval 70"/>
              <p:cNvSpPr/>
              <p:nvPr/>
            </p:nvSpPr>
            <p:spPr>
              <a:xfrm>
                <a:off x="8044128" y="1224957"/>
                <a:ext cx="198408" cy="1984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R</a:t>
                </a:r>
                <a:endParaRPr lang="en-US" dirty="0"/>
              </a:p>
            </p:txBody>
          </p:sp>
          <p:sp>
            <p:nvSpPr>
              <p:cNvPr id="72" name="Oval 71"/>
              <p:cNvSpPr/>
              <p:nvPr/>
            </p:nvSpPr>
            <p:spPr>
              <a:xfrm>
                <a:off x="7789648" y="1224957"/>
                <a:ext cx="198408" cy="1984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A</a:t>
                </a:r>
                <a:endParaRPr lang="en-US" dirty="0"/>
              </a:p>
            </p:txBody>
          </p:sp>
          <p:sp>
            <p:nvSpPr>
              <p:cNvPr id="73" name="TextBox 72"/>
              <p:cNvSpPr txBox="1"/>
              <p:nvPr/>
            </p:nvSpPr>
            <p:spPr>
              <a:xfrm>
                <a:off x="6218923" y="2071224"/>
                <a:ext cx="1614545" cy="369332"/>
              </a:xfrm>
              <a:prstGeom prst="rect">
                <a:avLst/>
              </a:prstGeom>
              <a:noFill/>
            </p:spPr>
            <p:txBody>
              <a:bodyPr wrap="none" rtlCol="0">
                <a:spAutoFit/>
              </a:bodyPr>
              <a:lstStyle/>
              <a:p>
                <a:r>
                  <a:rPr lang="en-US" sz="900" b="1" dirty="0" smtClean="0">
                    <a:solidFill>
                      <a:schemeClr val="tx2"/>
                    </a:solidFill>
                    <a:hlinkClick r:id="" action="ppaction://noaction"/>
                  </a:rPr>
                  <a:t>MCO100 (REV B)</a:t>
                </a:r>
                <a:r>
                  <a:rPr lang="en-US" sz="900" b="1" dirty="0" smtClean="0">
                    <a:solidFill>
                      <a:schemeClr val="tx2"/>
                    </a:solidFill>
                  </a:rPr>
                  <a:t> </a:t>
                </a:r>
                <a:r>
                  <a:rPr lang="en-US" sz="900" dirty="0" smtClean="0">
                    <a:solidFill>
                      <a:schemeClr val="tx2"/>
                    </a:solidFill>
                  </a:rPr>
                  <a:t/>
                </a:r>
                <a:br>
                  <a:rPr lang="en-US" sz="900" dirty="0" smtClean="0">
                    <a:solidFill>
                      <a:schemeClr val="tx2"/>
                    </a:solidFill>
                  </a:rPr>
                </a:br>
                <a:r>
                  <a:rPr lang="en-US" sz="900" dirty="0" smtClean="0">
                    <a:solidFill>
                      <a:schemeClr val="tx2"/>
                    </a:solidFill>
                  </a:rPr>
                  <a:t>AML Changes for HVC1000</a:t>
                </a:r>
              </a:p>
            </p:txBody>
          </p:sp>
          <p:sp>
            <p:nvSpPr>
              <p:cNvPr id="74" name="Oval 73"/>
              <p:cNvSpPr/>
              <p:nvPr/>
            </p:nvSpPr>
            <p:spPr>
              <a:xfrm>
                <a:off x="8044128" y="2078950"/>
                <a:ext cx="198408" cy="1984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R</a:t>
                </a:r>
                <a:endParaRPr lang="en-US" dirty="0"/>
              </a:p>
            </p:txBody>
          </p:sp>
          <p:sp>
            <p:nvSpPr>
              <p:cNvPr id="75" name="Oval 74"/>
              <p:cNvSpPr/>
              <p:nvPr/>
            </p:nvSpPr>
            <p:spPr>
              <a:xfrm>
                <a:off x="7815527" y="2078950"/>
                <a:ext cx="198408" cy="1984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A</a:t>
                </a:r>
                <a:endParaRPr lang="en-US" dirty="0"/>
              </a:p>
            </p:txBody>
          </p:sp>
          <p:sp>
            <p:nvSpPr>
              <p:cNvPr id="76" name="TextBox 75"/>
              <p:cNvSpPr txBox="1"/>
              <p:nvPr/>
            </p:nvSpPr>
            <p:spPr>
              <a:xfrm>
                <a:off x="6218924" y="2424912"/>
                <a:ext cx="1293944" cy="369332"/>
              </a:xfrm>
              <a:prstGeom prst="rect">
                <a:avLst/>
              </a:prstGeom>
              <a:noFill/>
            </p:spPr>
            <p:txBody>
              <a:bodyPr wrap="none" rtlCol="0">
                <a:spAutoFit/>
              </a:bodyPr>
              <a:lstStyle/>
              <a:p>
                <a:r>
                  <a:rPr lang="en-US" sz="900" b="1" dirty="0" smtClean="0">
                    <a:solidFill>
                      <a:schemeClr val="tx2"/>
                    </a:solidFill>
                  </a:rPr>
                  <a:t>STP2000 (REV A) </a:t>
                </a:r>
                <a:r>
                  <a:rPr lang="en-US" sz="900" dirty="0" smtClean="0">
                    <a:solidFill>
                      <a:schemeClr val="tx2"/>
                    </a:solidFill>
                  </a:rPr>
                  <a:t/>
                </a:r>
                <a:br>
                  <a:rPr lang="en-US" sz="900" dirty="0" smtClean="0">
                    <a:solidFill>
                      <a:schemeClr val="tx2"/>
                    </a:solidFill>
                  </a:rPr>
                </a:br>
                <a:r>
                  <a:rPr lang="en-US" sz="900" dirty="0" smtClean="0">
                    <a:solidFill>
                      <a:schemeClr val="tx2"/>
                    </a:solidFill>
                  </a:rPr>
                  <a:t>Stop Ship for YK1000</a:t>
                </a:r>
              </a:p>
            </p:txBody>
          </p:sp>
          <p:sp>
            <p:nvSpPr>
              <p:cNvPr id="77" name="Oval 76"/>
              <p:cNvSpPr/>
              <p:nvPr/>
            </p:nvSpPr>
            <p:spPr>
              <a:xfrm>
                <a:off x="8044128" y="2475768"/>
                <a:ext cx="198408" cy="1984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R</a:t>
                </a:r>
                <a:endParaRPr lang="en-US" dirty="0"/>
              </a:p>
            </p:txBody>
          </p:sp>
          <p:sp>
            <p:nvSpPr>
              <p:cNvPr id="78" name="Oval 77"/>
              <p:cNvSpPr/>
              <p:nvPr/>
            </p:nvSpPr>
            <p:spPr>
              <a:xfrm>
                <a:off x="7832780" y="2475768"/>
                <a:ext cx="198408" cy="1984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A</a:t>
                </a:r>
                <a:endParaRPr lang="en-US" dirty="0"/>
              </a:p>
            </p:txBody>
          </p:sp>
          <p:sp>
            <p:nvSpPr>
              <p:cNvPr id="79" name="Isosceles Triangle 78"/>
              <p:cNvSpPr/>
              <p:nvPr/>
            </p:nvSpPr>
            <p:spPr>
              <a:xfrm rot="10800000">
                <a:off x="6156743" y="1304573"/>
                <a:ext cx="133350" cy="952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rot="5400000">
                <a:off x="6156743" y="2131967"/>
                <a:ext cx="133350" cy="952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6090249" y="1048290"/>
                <a:ext cx="1332416" cy="230832"/>
              </a:xfrm>
              <a:prstGeom prst="rect">
                <a:avLst/>
              </a:prstGeom>
              <a:noFill/>
            </p:spPr>
            <p:txBody>
              <a:bodyPr wrap="none" rtlCol="0">
                <a:spAutoFit/>
              </a:bodyPr>
              <a:lstStyle/>
              <a:p>
                <a:r>
                  <a:rPr lang="en-US" sz="900" b="1" dirty="0" smtClean="0">
                    <a:solidFill>
                      <a:schemeClr val="tx2">
                        <a:lumMod val="60000"/>
                        <a:lumOff val="40000"/>
                      </a:schemeClr>
                    </a:solidFill>
                    <a:ea typeface="Verdana" pitchFamily="34" charset="0"/>
                    <a:cs typeface="Helvetica" pitchFamily="34" charset="0"/>
                  </a:rPr>
                  <a:t>Pending Changes (5)</a:t>
                </a:r>
                <a:endParaRPr lang="en-US" sz="900" b="1" dirty="0">
                  <a:solidFill>
                    <a:schemeClr val="tx2">
                      <a:lumMod val="60000"/>
                      <a:lumOff val="40000"/>
                    </a:schemeClr>
                  </a:solidFill>
                  <a:ea typeface="Verdana" pitchFamily="34" charset="0"/>
                  <a:cs typeface="Helvetica" pitchFamily="34" charset="0"/>
                </a:endParaRPr>
              </a:p>
            </p:txBody>
          </p:sp>
          <p:sp>
            <p:nvSpPr>
              <p:cNvPr id="82" name="Isosceles Triangle 81"/>
              <p:cNvSpPr/>
              <p:nvPr/>
            </p:nvSpPr>
            <p:spPr>
              <a:xfrm rot="5400000">
                <a:off x="6156743" y="2485650"/>
                <a:ext cx="133350" cy="95250"/>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4" descr="an imag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54820" y="2846717"/>
                <a:ext cx="2304177" cy="1337095"/>
              </a:xfrm>
              <a:prstGeom prst="rect">
                <a:avLst/>
              </a:prstGeom>
              <a:noFill/>
            </p:spPr>
          </p:pic>
        </p:grpSp>
        <p:grpSp>
          <p:nvGrpSpPr>
            <p:cNvPr id="20" name="Group 82"/>
            <p:cNvGrpSpPr/>
            <p:nvPr/>
          </p:nvGrpSpPr>
          <p:grpSpPr>
            <a:xfrm>
              <a:off x="2275042" y="676275"/>
              <a:ext cx="2316008" cy="3867150"/>
              <a:chOff x="3256116" y="706648"/>
              <a:chExt cx="2620606" cy="3323622"/>
            </a:xfrm>
          </p:grpSpPr>
          <p:grpSp>
            <p:nvGrpSpPr>
              <p:cNvPr id="37" name="Group 88"/>
              <p:cNvGrpSpPr/>
              <p:nvPr/>
            </p:nvGrpSpPr>
            <p:grpSpPr>
              <a:xfrm>
                <a:off x="3256116" y="706648"/>
                <a:ext cx="2620606" cy="3323622"/>
                <a:chOff x="3342376" y="706648"/>
                <a:chExt cx="2620606" cy="3722672"/>
              </a:xfrm>
              <a:effectLst>
                <a:outerShdw blurRad="50800" dist="127000" dir="2700000" algn="tl" rotWithShape="0">
                  <a:prstClr val="black">
                    <a:alpha val="47000"/>
                  </a:prstClr>
                </a:outerShdw>
              </a:effectLst>
            </p:grpSpPr>
            <p:sp>
              <p:nvSpPr>
                <p:cNvPr id="59" name="Rounded Rectangle 58"/>
                <p:cNvSpPr/>
                <p:nvPr/>
              </p:nvSpPr>
              <p:spPr>
                <a:xfrm>
                  <a:off x="3342376" y="752670"/>
                  <a:ext cx="2620606" cy="3676650"/>
                </a:xfrm>
                <a:prstGeom prst="roundRect">
                  <a:avLst>
                    <a:gd name="adj" fmla="val 35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2">
                          <a:lumMod val="60000"/>
                          <a:lumOff val="40000"/>
                        </a:schemeClr>
                      </a:solidFill>
                      <a:ea typeface="Verdana" pitchFamily="34" charset="0"/>
                      <a:cs typeface="Helvetica" pitchFamily="34" charset="0"/>
                    </a:rPr>
                    <a:t>BOM</a:t>
                  </a:r>
                </a:p>
                <a:p>
                  <a:pPr algn="ctr"/>
                  <a:endParaRPr lang="en-US" dirty="0"/>
                </a:p>
              </p:txBody>
            </p:sp>
            <p:sp>
              <p:nvSpPr>
                <p:cNvPr id="60" name="Rounded Rectangle 59"/>
                <p:cNvSpPr/>
                <p:nvPr/>
              </p:nvSpPr>
              <p:spPr>
                <a:xfrm>
                  <a:off x="3505200" y="706648"/>
                  <a:ext cx="514350" cy="571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3" descr="D:\1-PLM Releases\Fusion PLM\vMRD\Icons\fusetabicons\fusetabicons\fuse-page-tab-connections.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90410" y="719138"/>
                  <a:ext cx="333375" cy="333375"/>
                </a:xfrm>
                <a:prstGeom prst="rect">
                  <a:avLst/>
                </a:prstGeom>
                <a:noFill/>
              </p:spPr>
            </p:pic>
            <p:pic>
              <p:nvPicPr>
                <p:cNvPr id="62" name="Picture 4" descr="D:\1-PLM Releases\Fusion PLM\vMRD\Icons\fusetabicons\fusetabicons\fuse-page-tab-compensation.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61785" y="728663"/>
                  <a:ext cx="333375" cy="333375"/>
                </a:xfrm>
                <a:prstGeom prst="rect">
                  <a:avLst/>
                </a:prstGeom>
                <a:noFill/>
              </p:spPr>
            </p:pic>
            <p:grpSp>
              <p:nvGrpSpPr>
                <p:cNvPr id="63" name="Group 47"/>
                <p:cNvGrpSpPr/>
                <p:nvPr/>
              </p:nvGrpSpPr>
              <p:grpSpPr>
                <a:xfrm>
                  <a:off x="4391025" y="4262437"/>
                  <a:ext cx="390525" cy="95250"/>
                  <a:chOff x="1571625" y="4295775"/>
                  <a:chExt cx="390525" cy="95250"/>
                </a:xfrm>
              </p:grpSpPr>
              <p:sp>
                <p:nvSpPr>
                  <p:cNvPr id="64" name="Oval 63"/>
                  <p:cNvSpPr/>
                  <p:nvPr/>
                </p:nvSpPr>
                <p:spPr>
                  <a:xfrm>
                    <a:off x="1571625" y="4295775"/>
                    <a:ext cx="95250" cy="95250"/>
                  </a:xfrm>
                  <a:prstGeom prst="ellipse">
                    <a:avLst/>
                  </a:prstGeom>
                  <a:solidFill>
                    <a:srgbClr val="EAA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714500" y="4295775"/>
                    <a:ext cx="95250" cy="9525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866900" y="4295775"/>
                    <a:ext cx="95250" cy="95250"/>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89"/>
              <p:cNvGrpSpPr/>
              <p:nvPr/>
            </p:nvGrpSpPr>
            <p:grpSpPr>
              <a:xfrm>
                <a:off x="3659541" y="1039334"/>
                <a:ext cx="1588756" cy="1282197"/>
                <a:chOff x="5697651" y="947441"/>
                <a:chExt cx="2737740" cy="2209484"/>
              </a:xfrm>
            </p:grpSpPr>
            <p:sp>
              <p:nvSpPr>
                <p:cNvPr id="40" name="Oval 39"/>
                <p:cNvSpPr/>
                <p:nvPr/>
              </p:nvSpPr>
              <p:spPr>
                <a:xfrm>
                  <a:off x="6704252" y="947441"/>
                  <a:ext cx="651097" cy="5474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P</a:t>
                  </a:r>
                  <a:endParaRPr lang="en-US" sz="800" dirty="0"/>
                </a:p>
              </p:txBody>
            </p:sp>
            <p:sp>
              <p:nvSpPr>
                <p:cNvPr id="41" name="Oval 40"/>
                <p:cNvSpPr/>
                <p:nvPr/>
              </p:nvSpPr>
              <p:spPr>
                <a:xfrm>
                  <a:off x="6123343" y="1866006"/>
                  <a:ext cx="643358" cy="489477"/>
                </a:xfrm>
                <a:prstGeom prst="ellipse">
                  <a:avLst/>
                </a:pr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p>
              </p:txBody>
            </p:sp>
            <p:sp>
              <p:nvSpPr>
                <p:cNvPr id="42" name="Oval 41"/>
                <p:cNvSpPr/>
                <p:nvPr/>
              </p:nvSpPr>
              <p:spPr>
                <a:xfrm>
                  <a:off x="7338953" y="1866006"/>
                  <a:ext cx="643358" cy="489477"/>
                </a:xfrm>
                <a:prstGeom prst="ellipse">
                  <a:avLst/>
                </a:pr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 name="Oval 42"/>
                <p:cNvSpPr/>
                <p:nvPr/>
              </p:nvSpPr>
              <p:spPr>
                <a:xfrm>
                  <a:off x="7073598" y="2667448"/>
                  <a:ext cx="629306" cy="489477"/>
                </a:xfrm>
                <a:prstGeom prst="ellipse">
                  <a:avLst/>
                </a:prstGeom>
                <a:solidFill>
                  <a:srgbClr val="EF1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Oval 43"/>
                <p:cNvSpPr/>
                <p:nvPr/>
              </p:nvSpPr>
              <p:spPr>
                <a:xfrm>
                  <a:off x="6431728" y="2667448"/>
                  <a:ext cx="629306" cy="489477"/>
                </a:xfrm>
                <a:prstGeom prst="ellipse">
                  <a:avLst/>
                </a:prstGeom>
                <a:solidFill>
                  <a:srgbClr val="EF1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5" name="Oval 44"/>
                <p:cNvSpPr/>
                <p:nvPr/>
              </p:nvSpPr>
              <p:spPr>
                <a:xfrm>
                  <a:off x="5789858" y="2667448"/>
                  <a:ext cx="629306" cy="489477"/>
                </a:xfrm>
                <a:prstGeom prst="ellipse">
                  <a:avLst/>
                </a:prstGeom>
                <a:solidFill>
                  <a:srgbClr val="EF1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6" name="Oval 45"/>
                <p:cNvSpPr/>
                <p:nvPr/>
              </p:nvSpPr>
              <p:spPr>
                <a:xfrm>
                  <a:off x="7715469" y="2667448"/>
                  <a:ext cx="629306" cy="489477"/>
                </a:xfrm>
                <a:prstGeom prst="ellipse">
                  <a:avLst/>
                </a:prstGeom>
                <a:solidFill>
                  <a:srgbClr val="EF1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7" name="Straight Connector 46"/>
                <p:cNvCxnSpPr>
                  <a:stCxn id="40" idx="4"/>
                  <a:endCxn id="41" idx="0"/>
                </p:cNvCxnSpPr>
                <p:nvPr/>
              </p:nvCxnSpPr>
              <p:spPr>
                <a:xfrm flipH="1">
                  <a:off x="6445022" y="1494871"/>
                  <a:ext cx="584779" cy="371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0" idx="4"/>
                  <a:endCxn id="42" idx="0"/>
                </p:cNvCxnSpPr>
                <p:nvPr/>
              </p:nvCxnSpPr>
              <p:spPr>
                <a:xfrm>
                  <a:off x="7029801" y="1494871"/>
                  <a:ext cx="630830" cy="371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1" idx="4"/>
                  <a:endCxn id="45" idx="0"/>
                </p:cNvCxnSpPr>
                <p:nvPr/>
              </p:nvCxnSpPr>
              <p:spPr>
                <a:xfrm flipH="1">
                  <a:off x="6104512" y="2355483"/>
                  <a:ext cx="340510" cy="311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1" idx="4"/>
                  <a:endCxn id="44" idx="0"/>
                </p:cNvCxnSpPr>
                <p:nvPr/>
              </p:nvCxnSpPr>
              <p:spPr>
                <a:xfrm>
                  <a:off x="6445022" y="2355483"/>
                  <a:ext cx="301360" cy="311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2" idx="4"/>
                  <a:endCxn id="43" idx="0"/>
                </p:cNvCxnSpPr>
                <p:nvPr/>
              </p:nvCxnSpPr>
              <p:spPr>
                <a:xfrm flipH="1">
                  <a:off x="7388252" y="2355483"/>
                  <a:ext cx="272379" cy="311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2" idx="4"/>
                  <a:endCxn id="46" idx="0"/>
                </p:cNvCxnSpPr>
                <p:nvPr/>
              </p:nvCxnSpPr>
              <p:spPr>
                <a:xfrm>
                  <a:off x="7660632" y="2355483"/>
                  <a:ext cx="369491" cy="3119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296342" y="1888519"/>
                  <a:ext cx="709293" cy="338266"/>
                </a:xfrm>
                <a:prstGeom prst="rect">
                  <a:avLst/>
                </a:prstGeom>
              </p:spPr>
              <p:txBody>
                <a:bodyPr wrap="square">
                  <a:spAutoFit/>
                </a:bodyPr>
                <a:lstStyle/>
                <a:p>
                  <a:pPr algn="ctr"/>
                  <a:r>
                    <a:rPr lang="en-US" sz="800" dirty="0" smtClean="0"/>
                    <a:t>C2</a:t>
                  </a:r>
                  <a:endParaRPr lang="en-US" sz="100" dirty="0"/>
                </a:p>
              </p:txBody>
            </p:sp>
            <p:sp>
              <p:nvSpPr>
                <p:cNvPr id="54" name="Rectangle 53"/>
                <p:cNvSpPr/>
                <p:nvPr/>
              </p:nvSpPr>
              <p:spPr>
                <a:xfrm>
                  <a:off x="6080728" y="1896090"/>
                  <a:ext cx="709293" cy="338266"/>
                </a:xfrm>
                <a:prstGeom prst="rect">
                  <a:avLst/>
                </a:prstGeom>
              </p:spPr>
              <p:txBody>
                <a:bodyPr wrap="square">
                  <a:spAutoFit/>
                </a:bodyPr>
                <a:lstStyle/>
                <a:p>
                  <a:pPr algn="ctr"/>
                  <a:r>
                    <a:rPr lang="en-US" sz="800" dirty="0" smtClean="0"/>
                    <a:t>C1</a:t>
                  </a:r>
                  <a:endParaRPr lang="en-US" sz="100" dirty="0"/>
                </a:p>
              </p:txBody>
            </p:sp>
            <p:sp>
              <p:nvSpPr>
                <p:cNvPr id="55" name="Rectangle 54"/>
                <p:cNvSpPr/>
                <p:nvPr/>
              </p:nvSpPr>
              <p:spPr>
                <a:xfrm>
                  <a:off x="5697651" y="2715044"/>
                  <a:ext cx="830049" cy="314104"/>
                </a:xfrm>
                <a:prstGeom prst="rect">
                  <a:avLst/>
                </a:prstGeom>
              </p:spPr>
              <p:txBody>
                <a:bodyPr wrap="square">
                  <a:spAutoFit/>
                </a:bodyPr>
                <a:lstStyle/>
                <a:p>
                  <a:pPr algn="ctr"/>
                  <a:r>
                    <a:rPr lang="en-US" sz="700" dirty="0" smtClean="0"/>
                    <a:t>C1a</a:t>
                  </a:r>
                  <a:endParaRPr lang="en-US" sz="100" dirty="0"/>
                </a:p>
              </p:txBody>
            </p:sp>
            <p:sp>
              <p:nvSpPr>
                <p:cNvPr id="56" name="Rectangle 55"/>
                <p:cNvSpPr/>
                <p:nvPr/>
              </p:nvSpPr>
              <p:spPr>
                <a:xfrm>
                  <a:off x="6334146" y="2716839"/>
                  <a:ext cx="830049" cy="314104"/>
                </a:xfrm>
                <a:prstGeom prst="rect">
                  <a:avLst/>
                </a:prstGeom>
              </p:spPr>
              <p:txBody>
                <a:bodyPr wrap="square">
                  <a:spAutoFit/>
                </a:bodyPr>
                <a:lstStyle/>
                <a:p>
                  <a:pPr algn="ctr"/>
                  <a:r>
                    <a:rPr lang="en-US" sz="700" dirty="0" smtClean="0"/>
                    <a:t>C1</a:t>
                  </a:r>
                  <a:r>
                    <a:rPr lang="en-US" sz="600" dirty="0" smtClean="0"/>
                    <a:t>b</a:t>
                  </a:r>
                  <a:endParaRPr lang="en-US" sz="100" dirty="0"/>
                </a:p>
              </p:txBody>
            </p:sp>
            <p:sp>
              <p:nvSpPr>
                <p:cNvPr id="57" name="Rectangle 56"/>
                <p:cNvSpPr/>
                <p:nvPr/>
              </p:nvSpPr>
              <p:spPr>
                <a:xfrm>
                  <a:off x="6979604" y="2716839"/>
                  <a:ext cx="830049" cy="314104"/>
                </a:xfrm>
                <a:prstGeom prst="rect">
                  <a:avLst/>
                </a:prstGeom>
              </p:spPr>
              <p:txBody>
                <a:bodyPr wrap="square">
                  <a:spAutoFit/>
                </a:bodyPr>
                <a:lstStyle/>
                <a:p>
                  <a:pPr algn="ctr"/>
                  <a:r>
                    <a:rPr lang="en-US" sz="700" dirty="0" smtClean="0"/>
                    <a:t>C2a</a:t>
                  </a:r>
                  <a:endParaRPr lang="en-US" sz="100" dirty="0"/>
                </a:p>
              </p:txBody>
            </p:sp>
            <p:sp>
              <p:nvSpPr>
                <p:cNvPr id="58" name="Rectangle 57"/>
                <p:cNvSpPr/>
                <p:nvPr/>
              </p:nvSpPr>
              <p:spPr>
                <a:xfrm>
                  <a:off x="7605342" y="2707873"/>
                  <a:ext cx="830049" cy="314104"/>
                </a:xfrm>
                <a:prstGeom prst="rect">
                  <a:avLst/>
                </a:prstGeom>
              </p:spPr>
              <p:txBody>
                <a:bodyPr wrap="square">
                  <a:spAutoFit/>
                </a:bodyPr>
                <a:lstStyle/>
                <a:p>
                  <a:pPr algn="ctr"/>
                  <a:r>
                    <a:rPr lang="en-US" sz="700" dirty="0" smtClean="0"/>
                    <a:t>C2b</a:t>
                  </a:r>
                  <a:endParaRPr lang="en-US" sz="100" dirty="0"/>
                </a:p>
              </p:txBody>
            </p:sp>
          </p:grpSp>
          <p:pic>
            <p:nvPicPr>
              <p:cNvPr id="39" name="Picture 38" descr="Snap3.jp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93503" y="2537954"/>
                <a:ext cx="1953282" cy="1242303"/>
              </a:xfrm>
              <a:prstGeom prst="rect">
                <a:avLst/>
              </a:prstGeom>
            </p:spPr>
          </p:pic>
        </p:grpSp>
        <p:pic>
          <p:nvPicPr>
            <p:cNvPr id="21" name="Picture 2" descr="D:\1-PLM Releases\Fusion PLM\vMRD\Icons\fusetabicons\fusetabicons\fuse-page-tab-kudos.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881189" y="776289"/>
              <a:ext cx="233362" cy="233362"/>
            </a:xfrm>
            <a:prstGeom prst="rect">
              <a:avLst/>
            </a:prstGeom>
            <a:noFill/>
          </p:spPr>
        </p:pic>
        <p:grpSp>
          <p:nvGrpSpPr>
            <p:cNvPr id="22" name="Group 126"/>
            <p:cNvGrpSpPr/>
            <p:nvPr/>
          </p:nvGrpSpPr>
          <p:grpSpPr>
            <a:xfrm>
              <a:off x="6953251" y="677174"/>
              <a:ext cx="2057399" cy="3862813"/>
              <a:chOff x="7086601" y="753374"/>
              <a:chExt cx="2057399" cy="3804857"/>
            </a:xfrm>
            <a:effectLst>
              <a:outerShdw blurRad="50800" dist="152400" dir="2700000" algn="tl" rotWithShape="0">
                <a:prstClr val="black">
                  <a:alpha val="40000"/>
                </a:prstClr>
              </a:outerShdw>
            </a:effectLst>
          </p:grpSpPr>
          <p:sp>
            <p:nvSpPr>
              <p:cNvPr id="23" name="Rounded Rectangle 22"/>
              <p:cNvSpPr/>
              <p:nvPr/>
            </p:nvSpPr>
            <p:spPr>
              <a:xfrm>
                <a:off x="7086601" y="809911"/>
                <a:ext cx="2057399" cy="3748320"/>
              </a:xfrm>
              <a:prstGeom prst="roundRect">
                <a:avLst>
                  <a:gd name="adj" fmla="val 35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2">
                        <a:lumMod val="60000"/>
                        <a:lumOff val="40000"/>
                      </a:schemeClr>
                    </a:solidFill>
                    <a:ea typeface="Verdana" pitchFamily="34" charset="0"/>
                    <a:cs typeface="Helvetica" pitchFamily="34" charset="0"/>
                  </a:rPr>
                  <a:t>Team</a:t>
                </a:r>
                <a:endParaRPr lang="en-US" sz="1200" b="1" dirty="0">
                  <a:solidFill>
                    <a:schemeClr val="tx2">
                      <a:lumMod val="60000"/>
                      <a:lumOff val="40000"/>
                    </a:schemeClr>
                  </a:solidFill>
                  <a:ea typeface="Verdana" pitchFamily="34" charset="0"/>
                  <a:cs typeface="Helvetica" pitchFamily="34" charset="0"/>
                </a:endParaRPr>
              </a:p>
            </p:txBody>
          </p:sp>
          <p:sp>
            <p:nvSpPr>
              <p:cNvPr id="24" name="Rounded Rectangle 23"/>
              <p:cNvSpPr/>
              <p:nvPr/>
            </p:nvSpPr>
            <p:spPr>
              <a:xfrm>
                <a:off x="7205203" y="753374"/>
                <a:ext cx="435717" cy="574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5" descr="D:\1-PLM Releases\Fusion PLM\vMRD\Icons\fusetabicons\fusetabicons\fuse-page-tab-organization (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70406" y="833848"/>
                <a:ext cx="213824" cy="253700"/>
              </a:xfrm>
              <a:prstGeom prst="rect">
                <a:avLst/>
              </a:prstGeom>
              <a:noFill/>
              <a:ln w="6350">
                <a:solidFill>
                  <a:srgbClr val="EF1166"/>
                </a:solidFill>
              </a:ln>
            </p:spPr>
          </p:pic>
          <p:pic>
            <p:nvPicPr>
              <p:cNvPr id="29" name="Picture 6" descr="D:\1-PLM Releases\Fusion PLM\vMRD\Icons\fusetabicons\fusetabicons\fuse-page-tab-activitystream.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87997" y="824274"/>
                <a:ext cx="229960" cy="272846"/>
              </a:xfrm>
              <a:prstGeom prst="rect">
                <a:avLst/>
              </a:prstGeom>
              <a:noFill/>
            </p:spPr>
          </p:pic>
          <p:pic>
            <p:nvPicPr>
              <p:cNvPr id="30" name="Picture 11" descr="D:\1-PLM Releases\Fusion PLM\vMRD\Icons\fusetabicons\fusetabicons\fuse-detail-tab-recommendations.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712471" y="862568"/>
                <a:ext cx="165410" cy="196257"/>
              </a:xfrm>
              <a:prstGeom prst="rect">
                <a:avLst/>
              </a:prstGeom>
              <a:noFill/>
            </p:spPr>
          </p:pic>
          <p:sp>
            <p:nvSpPr>
              <p:cNvPr id="32" name="TextBox 31"/>
              <p:cNvSpPr txBox="1"/>
              <p:nvPr/>
            </p:nvSpPr>
            <p:spPr>
              <a:xfrm>
                <a:off x="7146584" y="1128561"/>
                <a:ext cx="982061" cy="232010"/>
              </a:xfrm>
              <a:prstGeom prst="rect">
                <a:avLst/>
              </a:prstGeom>
              <a:noFill/>
            </p:spPr>
            <p:txBody>
              <a:bodyPr wrap="none" rtlCol="0">
                <a:spAutoFit/>
              </a:bodyPr>
              <a:lstStyle/>
              <a:p>
                <a:r>
                  <a:rPr lang="en-US" sz="900" b="1" dirty="0" smtClean="0">
                    <a:solidFill>
                      <a:schemeClr val="tx2">
                        <a:lumMod val="60000"/>
                        <a:lumOff val="40000"/>
                      </a:schemeClr>
                    </a:solidFill>
                    <a:ea typeface="Verdana" pitchFamily="34" charset="0"/>
                    <a:cs typeface="Helvetica" pitchFamily="34" charset="0"/>
                  </a:rPr>
                  <a:t>Design Engineers</a:t>
                </a:r>
                <a:endParaRPr lang="en-US" sz="900" b="1" dirty="0">
                  <a:solidFill>
                    <a:schemeClr val="tx2">
                      <a:lumMod val="60000"/>
                      <a:lumOff val="40000"/>
                    </a:schemeClr>
                  </a:solidFill>
                  <a:ea typeface="Verdana" pitchFamily="34" charset="0"/>
                  <a:cs typeface="Helvetica" pitchFamily="34" charset="0"/>
                </a:endParaRPr>
              </a:p>
            </p:txBody>
          </p:sp>
          <p:pic>
            <p:nvPicPr>
              <p:cNvPr id="34" name="Picture 33" descr="Snap4a.jp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74974" y="2387026"/>
                <a:ext cx="1797576" cy="1642049"/>
              </a:xfrm>
              <a:prstGeom prst="rect">
                <a:avLst/>
              </a:prstGeom>
            </p:spPr>
          </p:pic>
          <p:pic>
            <p:nvPicPr>
              <p:cNvPr id="35" name="Picture 2" descr="D:\1-PLM Releases\Fusion PLM\vMRD\Icons\fusetabicons\fusetabicons\fuse-page-tab-kudos.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889986" y="852995"/>
                <a:ext cx="197686" cy="234553"/>
              </a:xfrm>
              <a:prstGeom prst="rect">
                <a:avLst/>
              </a:prstGeom>
              <a:noFill/>
            </p:spPr>
          </p:pic>
          <p:pic>
            <p:nvPicPr>
              <p:cNvPr id="36" name="Picture 1"/>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181851" y="1442360"/>
                <a:ext cx="1722654" cy="510265"/>
              </a:xfrm>
              <a:prstGeom prst="rect">
                <a:avLst/>
              </a:prstGeom>
              <a:noFill/>
              <a:ln w="9525">
                <a:noFill/>
                <a:miter lim="800000"/>
                <a:headEnd/>
                <a:tailEnd/>
              </a:ln>
            </p:spPr>
          </p:pic>
        </p:grpSp>
      </p:grpSp>
      <p:sp>
        <p:nvSpPr>
          <p:cNvPr id="2" name="Title 1"/>
          <p:cNvSpPr>
            <a:spLocks noGrp="1"/>
          </p:cNvSpPr>
          <p:nvPr>
            <p:ph type="title"/>
          </p:nvPr>
        </p:nvSpPr>
        <p:spPr>
          <a:xfrm>
            <a:off x="794822" y="0"/>
            <a:ext cx="8349178" cy="406395"/>
          </a:xfrm>
        </p:spPr>
        <p:txBody>
          <a:bodyPr/>
          <a:lstStyle/>
          <a:p>
            <a:r>
              <a:rPr lang="en-US" sz="2400" dirty="0" smtClean="0"/>
              <a:t>Rapid NPI with Fusion Design and Launch Management</a:t>
            </a:r>
            <a:endParaRPr lang="en-US" sz="2400" dirty="0"/>
          </a:p>
        </p:txBody>
      </p:sp>
      <p:sp>
        <p:nvSpPr>
          <p:cNvPr id="26" name="Rounded Rectangular Callout 25"/>
          <p:cNvSpPr/>
          <p:nvPr/>
        </p:nvSpPr>
        <p:spPr bwMode="auto">
          <a:xfrm>
            <a:off x="7281182" y="1847850"/>
            <a:ext cx="1443718" cy="638175"/>
          </a:xfrm>
          <a:prstGeom prst="wedgeRoundRectCallout">
            <a:avLst>
              <a:gd name="adj1" fmla="val -68298"/>
              <a:gd name="adj2" fmla="val 50069"/>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100" b="1" i="0" u="none" strike="noStrike" kern="0" cap="none" spc="0" normalizeH="0" baseline="0" noProof="0" dirty="0" smtClean="0">
                <a:ln>
                  <a:noFill/>
                </a:ln>
                <a:solidFill>
                  <a:srgbClr val="FFFFFF"/>
                </a:solidFill>
                <a:effectLst/>
                <a:uLnTx/>
                <a:uFillTx/>
              </a:rPr>
              <a:t>“I need to </a:t>
            </a:r>
            <a:r>
              <a:rPr lang="en-US" sz="1100" b="1" kern="0" dirty="0" smtClean="0">
                <a:solidFill>
                  <a:srgbClr val="FFFFFF"/>
                </a:solidFill>
              </a:rPr>
              <a:t>get feedback on my designs</a:t>
            </a:r>
            <a:r>
              <a:rPr kumimoji="0" lang="en-US" sz="1100" b="1" i="0" u="none" strike="noStrike" kern="0" cap="none" spc="0" normalizeH="0" baseline="0" noProof="0" dirty="0" smtClean="0">
                <a:ln>
                  <a:noFill/>
                </a:ln>
                <a:solidFill>
                  <a:srgbClr val="FFFFFF"/>
                </a:solidFill>
                <a:effectLst/>
                <a:uLnTx/>
                <a:uFillTx/>
              </a:rPr>
              <a:t>”</a:t>
            </a:r>
            <a:endParaRPr kumimoji="0" lang="en-GB" sz="1100" b="1" i="0" u="none" strike="noStrike" kern="0" cap="none" spc="0" normalizeH="0" baseline="0" noProof="0" dirty="0" smtClean="0">
              <a:ln>
                <a:noFill/>
              </a:ln>
              <a:solidFill>
                <a:srgbClr val="FFFFFF"/>
              </a:solidFill>
              <a:effectLst/>
              <a:uLnTx/>
              <a:uFillTx/>
            </a:endParaRPr>
          </a:p>
        </p:txBody>
      </p:sp>
      <p:sp>
        <p:nvSpPr>
          <p:cNvPr id="27" name="Rounded Rectangular Callout 26"/>
          <p:cNvSpPr/>
          <p:nvPr/>
        </p:nvSpPr>
        <p:spPr bwMode="auto">
          <a:xfrm>
            <a:off x="3480706" y="3914775"/>
            <a:ext cx="1481819" cy="657224"/>
          </a:xfrm>
          <a:prstGeom prst="wedgeRoundRectCallout">
            <a:avLst>
              <a:gd name="adj1" fmla="val -66079"/>
              <a:gd name="adj2" fmla="val -36287"/>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fontAlgn="auto">
              <a:lnSpc>
                <a:spcPct val="100000"/>
              </a:lnSpc>
              <a:spcBef>
                <a:spcPts val="0"/>
              </a:spcBef>
              <a:spcAft>
                <a:spcPts val="225"/>
              </a:spcAft>
              <a:buClrTx/>
              <a:buSzPct val="115000"/>
              <a:buFontTx/>
              <a:buNone/>
              <a:tabLst>
                <a:tab pos="42851" algn="l"/>
              </a:tabLst>
              <a:defRPr/>
            </a:pPr>
            <a:r>
              <a:rPr lang="en-US" sz="1050" b="1" kern="0" dirty="0" smtClean="0">
                <a:solidFill>
                  <a:srgbClr val="FFFFFF"/>
                </a:solidFill>
              </a:rPr>
              <a:t>“I need to actionable insight for my product design”</a:t>
            </a:r>
            <a:endParaRPr lang="en-GB" sz="1050" b="1" kern="0" dirty="0" smtClean="0">
              <a:solidFill>
                <a:srgbClr val="FFFFFF"/>
              </a:solidFill>
            </a:endParaRPr>
          </a:p>
        </p:txBody>
      </p:sp>
      <p:sp>
        <p:nvSpPr>
          <p:cNvPr id="28" name="Rounded Rectangular Callout 27"/>
          <p:cNvSpPr/>
          <p:nvPr/>
        </p:nvSpPr>
        <p:spPr bwMode="auto">
          <a:xfrm>
            <a:off x="5476876" y="466725"/>
            <a:ext cx="1781174" cy="628649"/>
          </a:xfrm>
          <a:prstGeom prst="wedgeRoundRectCallout">
            <a:avLst>
              <a:gd name="adj1" fmla="val -11071"/>
              <a:gd name="adj2" fmla="val 73239"/>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indent="-42851" algn="ctr">
              <a:spcAft>
                <a:spcPts val="225"/>
              </a:spcAft>
              <a:buSzPct val="115000"/>
              <a:tabLst>
                <a:tab pos="42851" algn="l"/>
              </a:tabLst>
              <a:defRPr/>
            </a:pPr>
            <a:r>
              <a:rPr lang="en-US" sz="1100" b="1" kern="0" dirty="0" smtClean="0">
                <a:solidFill>
                  <a:srgbClr val="FFFFFF"/>
                </a:solidFill>
              </a:rPr>
              <a:t>“I need quickly approve Design Change escalations”</a:t>
            </a:r>
            <a:endParaRPr lang="en-GB" sz="1100" b="1" kern="0" dirty="0" smtClean="0">
              <a:solidFill>
                <a:srgbClr val="FFFFFF"/>
              </a:solidFill>
            </a:endParaRPr>
          </a:p>
        </p:txBody>
      </p:sp>
      <p:sp>
        <p:nvSpPr>
          <p:cNvPr id="33" name="Rounded Rectangular Callout 32"/>
          <p:cNvSpPr/>
          <p:nvPr/>
        </p:nvSpPr>
        <p:spPr bwMode="auto">
          <a:xfrm>
            <a:off x="1028700" y="2876550"/>
            <a:ext cx="1417184" cy="666750"/>
          </a:xfrm>
          <a:prstGeom prst="wedgeRoundRectCallout">
            <a:avLst>
              <a:gd name="adj1" fmla="val 75528"/>
              <a:gd name="adj2" fmla="val -109634"/>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100" b="1" i="0" u="none" strike="noStrike" kern="0" cap="none" spc="0" normalizeH="0" baseline="0" noProof="0" dirty="0" smtClean="0">
                <a:ln>
                  <a:noFill/>
                </a:ln>
                <a:solidFill>
                  <a:srgbClr val="FFFFFF"/>
                </a:solidFill>
                <a:effectLst/>
                <a:uLnTx/>
                <a:uFillTx/>
              </a:rPr>
              <a:t>“What are all the relationships</a:t>
            </a:r>
            <a:r>
              <a:rPr kumimoji="0" lang="en-US" sz="1100" b="1" i="0" u="none" strike="noStrike" kern="0" cap="none" spc="0" normalizeH="0" noProof="0" dirty="0" smtClean="0">
                <a:ln>
                  <a:noFill/>
                </a:ln>
                <a:solidFill>
                  <a:srgbClr val="FFFFFF"/>
                </a:solidFill>
                <a:effectLst/>
                <a:uLnTx/>
                <a:uFillTx/>
              </a:rPr>
              <a:t> </a:t>
            </a:r>
            <a:r>
              <a:rPr kumimoji="0" lang="en-US" sz="1100" b="1" i="0" u="none" strike="noStrike" kern="0" cap="none" spc="0" normalizeH="0" baseline="0" noProof="0" dirty="0" smtClean="0">
                <a:ln>
                  <a:noFill/>
                </a:ln>
                <a:solidFill>
                  <a:srgbClr val="FFFFFF"/>
                </a:solidFill>
                <a:effectLst/>
                <a:uLnTx/>
                <a:uFillTx/>
              </a:rPr>
              <a:t>to my product”</a:t>
            </a:r>
            <a:endParaRPr kumimoji="0" lang="en-GB" sz="1100" b="1" i="0" u="none" strike="noStrike" kern="0" cap="none" spc="0" normalizeH="0" baseline="0" noProof="0" dirty="0" smtClean="0">
              <a:ln>
                <a:noFill/>
              </a:ln>
              <a:solidFill>
                <a:srgbClr val="FFFFFF"/>
              </a:solidFill>
              <a:effectLst/>
              <a:uLnTx/>
              <a:uFillTx/>
            </a:endParaRPr>
          </a:p>
        </p:txBody>
      </p:sp>
      <p:sp>
        <p:nvSpPr>
          <p:cNvPr id="31" name="Rounded Rectangular Callout 30"/>
          <p:cNvSpPr/>
          <p:nvPr/>
        </p:nvSpPr>
        <p:spPr bwMode="auto">
          <a:xfrm>
            <a:off x="5438775" y="4067175"/>
            <a:ext cx="1447800" cy="552450"/>
          </a:xfrm>
          <a:prstGeom prst="wedgeRoundRectCallout">
            <a:avLst>
              <a:gd name="adj1" fmla="val 4981"/>
              <a:gd name="adj2" fmla="val -129037"/>
              <a:gd name="adj3" fmla="val 16667"/>
            </a:avLst>
          </a:prstGeom>
          <a:solidFill>
            <a:srgbClr val="FF0000"/>
          </a:solidFill>
          <a:ln w="2857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2002" tIns="0" rIns="92002" bIns="0" numCol="1" rtlCol="0" anchor="ctr" anchorCtr="0" compatLnSpc="1">
            <a:prstTxWarp prst="textNoShape">
              <a:avLst/>
            </a:prstTxWarp>
            <a:noAutofit/>
          </a:bodyPr>
          <a:lstStyle/>
          <a:p>
            <a:pPr marL="42851" marR="0" lvl="0" indent="-42851" algn="ctr" defTabSz="914400" eaLnBrk="1" fontAlgn="auto" latinLnBrk="0" hangingPunct="1">
              <a:lnSpc>
                <a:spcPct val="100000"/>
              </a:lnSpc>
              <a:spcBef>
                <a:spcPts val="0"/>
              </a:spcBef>
              <a:spcAft>
                <a:spcPts val="225"/>
              </a:spcAft>
              <a:buClrTx/>
              <a:buSzPct val="115000"/>
              <a:buFontTx/>
              <a:buNone/>
              <a:tabLst>
                <a:tab pos="42851" algn="l"/>
              </a:tabLst>
              <a:defRPr/>
            </a:pPr>
            <a:r>
              <a:rPr kumimoji="0" lang="en-US" sz="1100" b="1" i="0" u="none" strike="noStrike" kern="0" cap="none" spc="0" normalizeH="0" baseline="0" noProof="0" dirty="0" smtClean="0">
                <a:ln>
                  <a:noFill/>
                </a:ln>
                <a:solidFill>
                  <a:srgbClr val="FFFFFF"/>
                </a:solidFill>
                <a:effectLst/>
                <a:uLnTx/>
                <a:uFillTx/>
              </a:rPr>
              <a:t>“I want to know the impact of my design change”</a:t>
            </a:r>
            <a:endParaRPr kumimoji="0" lang="en-GB" sz="1100" b="1" i="0" u="none" strike="noStrike" kern="0" cap="none" spc="0" normalizeH="0" baseline="0" noProof="0" dirty="0" smtClean="0">
              <a:ln>
                <a:noFill/>
              </a:ln>
              <a:solidFill>
                <a:srgbClr val="FFFFFF"/>
              </a:solidFill>
              <a:effectLst/>
              <a:uLnTx/>
              <a:uFillTx/>
            </a:endParaRPr>
          </a:p>
        </p:txBody>
      </p:sp>
      <p:sp>
        <p:nvSpPr>
          <p:cNvPr id="131" name="Rectangle 130"/>
          <p:cNvSpPr/>
          <p:nvPr/>
        </p:nvSpPr>
        <p:spPr>
          <a:xfrm>
            <a:off x="4808687" y="1499391"/>
            <a:ext cx="4572000" cy="861774"/>
          </a:xfrm>
          <a:prstGeom prst="rect">
            <a:avLst/>
          </a:prstGeom>
        </p:spPr>
        <p:txBody>
          <a:bodyPr>
            <a:spAutoFit/>
          </a:bodyPr>
          <a:lstStyle/>
          <a:p>
            <a:r>
              <a:rPr lang="en-US" sz="800" b="1" dirty="0" smtClean="0">
                <a:solidFill>
                  <a:schemeClr val="tx2"/>
                </a:solidFill>
              </a:rPr>
              <a:t>New Component H12 added</a:t>
            </a:r>
            <a:br>
              <a:rPr lang="en-US" sz="800" b="1" dirty="0" smtClean="0">
                <a:solidFill>
                  <a:schemeClr val="tx2"/>
                </a:solidFill>
              </a:rPr>
            </a:br>
            <a:r>
              <a:rPr lang="en-US" sz="800" b="1" dirty="0" smtClean="0">
                <a:solidFill>
                  <a:schemeClr val="tx2"/>
                </a:solidFill>
              </a:rPr>
              <a:t>Approved MPN: SX39i33</a:t>
            </a:r>
            <a:br>
              <a:rPr lang="en-US" sz="800" b="1" dirty="0" smtClean="0">
                <a:solidFill>
                  <a:schemeClr val="tx2"/>
                </a:solidFill>
              </a:rPr>
            </a:br>
            <a:r>
              <a:rPr lang="en-US" sz="800" b="1" dirty="0" smtClean="0">
                <a:solidFill>
                  <a:schemeClr val="tx2"/>
                </a:solidFill>
              </a:rPr>
              <a:t>Attribute Change: Weight – </a:t>
            </a:r>
            <a:r>
              <a:rPr lang="en-US" sz="800" b="1" strike="sngStrike" dirty="0" smtClean="0">
                <a:solidFill>
                  <a:srgbClr val="FF0000"/>
                </a:solidFill>
              </a:rPr>
              <a:t>30 lbs</a:t>
            </a:r>
            <a:r>
              <a:rPr lang="en-US" sz="800" b="1" dirty="0" smtClean="0"/>
              <a:t> </a:t>
            </a:r>
            <a:br>
              <a:rPr lang="en-US" sz="800" b="1" dirty="0" smtClean="0"/>
            </a:br>
            <a:r>
              <a:rPr lang="en-US" sz="800" b="1" dirty="0" smtClean="0"/>
              <a:t>28 lbs</a:t>
            </a:r>
            <a:br>
              <a:rPr lang="en-US" sz="800" b="1" dirty="0" smtClean="0"/>
            </a:br>
            <a:endParaRPr lang="en-US" dirty="0"/>
          </a:p>
        </p:txBody>
      </p:sp>
      <p:sp>
        <p:nvSpPr>
          <p:cNvPr id="134" name="Rectangle 133"/>
          <p:cNvSpPr/>
          <p:nvPr/>
        </p:nvSpPr>
        <p:spPr>
          <a:xfrm>
            <a:off x="685284" y="253484"/>
            <a:ext cx="2677977" cy="369332"/>
          </a:xfrm>
          <a:prstGeom prst="rect">
            <a:avLst/>
          </a:prstGeom>
        </p:spPr>
        <p:txBody>
          <a:bodyPr wrap="none">
            <a:spAutoFit/>
          </a:bodyPr>
          <a:lstStyle/>
          <a:p>
            <a:pPr marL="228600" lvl="0" indent="-168275" defTabSz="228600">
              <a:spcAft>
                <a:spcPts val="600"/>
              </a:spcAft>
              <a:buClr>
                <a:srgbClr val="FF0000"/>
              </a:buClr>
              <a:buSzPct val="85000"/>
              <a:defRPr/>
            </a:pPr>
            <a:r>
              <a:rPr lang="en-US" dirty="0" err="1" smtClean="0">
                <a:solidFill>
                  <a:srgbClr val="FF0000"/>
                </a:solidFill>
                <a:latin typeface="Arial" pitchFamily="34" charset="0"/>
                <a:cs typeface="Arial" pitchFamily="34" charset="0"/>
              </a:rPr>
              <a:t>Innovative.Visual.Social</a:t>
            </a:r>
            <a:endParaRPr lang="en-US"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80125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0" y="1786120"/>
            <a:ext cx="9144000" cy="2343160"/>
          </a:xfrm>
          <a:prstGeom prst="rightArrow">
            <a:avLst>
              <a:gd name="adj1" fmla="val 63761"/>
              <a:gd name="adj2" fmla="val 23940"/>
            </a:avLst>
          </a:prstGeom>
          <a:solidFill>
            <a:schemeClr val="bg1">
              <a:lumMod val="50000"/>
            </a:schemeClr>
          </a:solidFill>
          <a:ln>
            <a:no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1600" dirty="0" smtClean="0">
              <a:solidFill>
                <a:srgbClr val="000000"/>
              </a:solidFill>
              <a:latin typeface="Arial" pitchFamily="34" charset="0"/>
              <a:cs typeface="Arial" pitchFamily="34" charset="0"/>
            </a:endParaRPr>
          </a:p>
        </p:txBody>
      </p:sp>
      <p:sp>
        <p:nvSpPr>
          <p:cNvPr id="6" name="Rectangle 115"/>
          <p:cNvSpPr>
            <a:spLocks noChangeArrowheads="1"/>
          </p:cNvSpPr>
          <p:nvPr/>
        </p:nvSpPr>
        <p:spPr bwMode="auto">
          <a:xfrm>
            <a:off x="114205" y="901157"/>
            <a:ext cx="1977637" cy="3586803"/>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594360" rIns="45640" bIns="0" anchor="t" anchorCtr="0"/>
          <a:lstStyle/>
          <a:p>
            <a:pPr marL="0" lvl="1" indent="0" defTabSz="571145" eaLnBrk="0" hangingPunct="0">
              <a:lnSpc>
                <a:spcPct val="90000"/>
              </a:lnSpc>
              <a:spcBef>
                <a:spcPts val="300"/>
              </a:spcBef>
              <a:spcAft>
                <a:spcPts val="0"/>
              </a:spcAft>
              <a:buClr>
                <a:schemeClr val="tx2"/>
              </a:buClr>
              <a:defRPr/>
            </a:pPr>
            <a:r>
              <a:rPr lang="en-US" sz="800" b="1" kern="0" dirty="0" smtClean="0"/>
              <a:t>Value Chain Execution, Product Value Chain</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Tech Stack Uptake</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Customer Enhancements</a:t>
            </a:r>
          </a:p>
          <a:p>
            <a:pPr marL="0" lvl="1" indent="0" defTabSz="571145">
              <a:lnSpc>
                <a:spcPct val="90000"/>
              </a:lnSpc>
              <a:spcBef>
                <a:spcPts val="0"/>
              </a:spcBef>
              <a:spcAft>
                <a:spcPts val="100"/>
              </a:spcAft>
              <a:tabLst>
                <a:tab pos="55563" algn="l"/>
              </a:tabLst>
              <a:defRPr/>
            </a:pPr>
            <a:endParaRPr lang="en-US" sz="900" b="1" dirty="0" smtClean="0">
              <a:solidFill>
                <a:srgbClr val="000000"/>
              </a:solidFill>
              <a:latin typeface="Arial" charset="0"/>
              <a:cs typeface="Arial" charset="0"/>
            </a:endParaRPr>
          </a:p>
          <a:p>
            <a:pPr marL="0" lvl="1" indent="0" defTabSz="571145">
              <a:lnSpc>
                <a:spcPct val="90000"/>
              </a:lnSpc>
              <a:spcBef>
                <a:spcPts val="0"/>
              </a:spcBef>
              <a:spcAft>
                <a:spcPts val="100"/>
              </a:spcAft>
              <a:tabLst>
                <a:tab pos="55563" algn="l"/>
              </a:tabLst>
              <a:defRPr/>
            </a:pPr>
            <a:endParaRPr lang="en-US" sz="900" b="1" dirty="0" smtClean="0">
              <a:solidFill>
                <a:srgbClr val="000000"/>
              </a:solidFill>
              <a:latin typeface="Arial" charset="0"/>
              <a:cs typeface="Arial" charset="0"/>
            </a:endParaRPr>
          </a:p>
          <a:p>
            <a:pPr marL="0" lvl="1" indent="0" defTabSz="571145">
              <a:lnSpc>
                <a:spcPct val="90000"/>
              </a:lnSpc>
              <a:spcBef>
                <a:spcPts val="0"/>
              </a:spcBef>
              <a:spcAft>
                <a:spcPts val="100"/>
              </a:spcAft>
              <a:tabLst>
                <a:tab pos="55563" algn="l"/>
              </a:tabLst>
              <a:defRPr/>
            </a:pPr>
            <a:endParaRPr lang="en-US" sz="900" b="1" dirty="0" smtClean="0">
              <a:solidFill>
                <a:srgbClr val="000000"/>
              </a:solidFill>
              <a:latin typeface="Arial" charset="0"/>
              <a:cs typeface="Arial" charset="0"/>
            </a:endParaRPr>
          </a:p>
          <a:p>
            <a:pPr marL="0" lvl="1" indent="0" defTabSz="571145">
              <a:lnSpc>
                <a:spcPct val="90000"/>
              </a:lnSpc>
              <a:spcBef>
                <a:spcPts val="0"/>
              </a:spcBef>
              <a:spcAft>
                <a:spcPts val="100"/>
              </a:spcAft>
              <a:tabLst>
                <a:tab pos="55563" algn="l"/>
              </a:tabLst>
              <a:defRPr/>
            </a:pPr>
            <a:endParaRPr lang="en-US" sz="900" b="1" dirty="0" smtClean="0">
              <a:solidFill>
                <a:srgbClr val="000000"/>
              </a:solidFill>
              <a:latin typeface="Arial" charset="0"/>
              <a:cs typeface="Arial" charset="0"/>
            </a:endParaRPr>
          </a:p>
          <a:p>
            <a:pPr marL="0" lvl="1" indent="0" defTabSz="571145">
              <a:lnSpc>
                <a:spcPct val="90000"/>
              </a:lnSpc>
              <a:spcBef>
                <a:spcPts val="0"/>
              </a:spcBef>
              <a:spcAft>
                <a:spcPts val="100"/>
              </a:spcAft>
              <a:tabLst>
                <a:tab pos="55563" algn="l"/>
              </a:tabLst>
              <a:defRPr/>
            </a:pPr>
            <a:endParaRPr lang="en-US" sz="900" b="1" dirty="0">
              <a:solidFill>
                <a:srgbClr val="000000"/>
              </a:solidFill>
              <a:latin typeface="Arial" charset="0"/>
              <a:cs typeface="Arial" charset="0"/>
            </a:endParaRPr>
          </a:p>
        </p:txBody>
      </p:sp>
      <p:sp>
        <p:nvSpPr>
          <p:cNvPr id="7" name="Rectangle 115"/>
          <p:cNvSpPr>
            <a:spLocks noChangeArrowheads="1"/>
          </p:cNvSpPr>
          <p:nvPr/>
        </p:nvSpPr>
        <p:spPr bwMode="auto">
          <a:xfrm>
            <a:off x="206525" y="981334"/>
            <a:ext cx="1792997"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endParaRPr lang="en-US" sz="1000" dirty="0" smtClean="0">
              <a:solidFill>
                <a:srgbClr val="FF0000"/>
              </a:solidFill>
              <a:latin typeface="Arial"/>
            </a:endParaRPr>
          </a:p>
          <a:p>
            <a:pPr algn="ctr" defTabSz="912790" eaLnBrk="0" fontAlgn="auto" hangingPunct="0">
              <a:spcBef>
                <a:spcPts val="0"/>
              </a:spcBef>
              <a:spcAft>
                <a:spcPts val="0"/>
              </a:spcAft>
              <a:defRPr/>
            </a:pPr>
            <a:r>
              <a:rPr lang="en-US" sz="1000" b="1" dirty="0" smtClean="0">
                <a:solidFill>
                  <a:srgbClr val="FF0000"/>
                </a:solidFill>
                <a:latin typeface="Arial"/>
              </a:rPr>
              <a:t>Release 7</a:t>
            </a:r>
          </a:p>
          <a:p>
            <a:pPr algn="ctr" defTabSz="912790" eaLnBrk="0" fontAlgn="auto" hangingPunct="0">
              <a:spcBef>
                <a:spcPts val="0"/>
              </a:spcBef>
              <a:spcAft>
                <a:spcPts val="0"/>
              </a:spcAft>
              <a:defRPr/>
            </a:pPr>
            <a:r>
              <a:rPr lang="en-US" sz="1000" dirty="0" smtClean="0">
                <a:solidFill>
                  <a:srgbClr val="FF0000"/>
                </a:solidFill>
                <a:latin typeface="Arial"/>
              </a:rPr>
              <a:t>Q3  2013</a:t>
            </a:r>
          </a:p>
          <a:p>
            <a:pPr algn="ctr" defTabSz="912790" eaLnBrk="0" fontAlgn="auto" hangingPunct="0">
              <a:spcBef>
                <a:spcPts val="0"/>
              </a:spcBef>
              <a:spcAft>
                <a:spcPts val="0"/>
              </a:spcAft>
              <a:defRPr/>
            </a:pPr>
            <a:endParaRPr lang="en-US" sz="800" dirty="0" smtClean="0">
              <a:solidFill>
                <a:srgbClr val="FF0000"/>
              </a:solidFill>
              <a:latin typeface="Arial"/>
            </a:endParaRPr>
          </a:p>
        </p:txBody>
      </p:sp>
      <p:sp>
        <p:nvSpPr>
          <p:cNvPr id="8" name="Rectangle 115"/>
          <p:cNvSpPr>
            <a:spLocks noChangeArrowheads="1"/>
          </p:cNvSpPr>
          <p:nvPr/>
        </p:nvSpPr>
        <p:spPr bwMode="auto">
          <a:xfrm>
            <a:off x="6442497" y="914400"/>
            <a:ext cx="2026589" cy="3573560"/>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594360" rIns="45640" bIns="0" anchor="t" anchorCtr="0"/>
          <a:lstStyle/>
          <a:p>
            <a:pPr marL="57214" lvl="2" indent="-109728" fontAlgn="auto">
              <a:lnSpc>
                <a:spcPct val="90000"/>
              </a:lnSpc>
              <a:spcBef>
                <a:spcPts val="0"/>
              </a:spcBef>
              <a:spcAft>
                <a:spcPts val="0"/>
              </a:spcAft>
              <a:buClr>
                <a:schemeClr val="tx2"/>
              </a:buClr>
              <a:tabLst>
                <a:tab pos="55563" algn="l"/>
              </a:tabLst>
              <a:defRPr/>
            </a:pPr>
            <a:r>
              <a:rPr lang="en-US" sz="800" b="1" dirty="0" smtClean="0">
                <a:solidFill>
                  <a:srgbClr val="000000"/>
                </a:solidFill>
                <a:latin typeface="Arial" charset="0"/>
                <a:cs typeface="Arial" charset="0"/>
              </a:rPr>
              <a:t>Product Value Chain</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Product </a:t>
            </a:r>
            <a:r>
              <a:rPr lang="en-US" sz="800" dirty="0" smtClean="0">
                <a:latin typeface="Arial" charset="0"/>
                <a:cs typeface="Arial" charset="0"/>
              </a:rPr>
              <a:t>Development - New</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PIM Multi Channel Retail Enhancements</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Manufacturing-Related Integrations</a:t>
            </a:r>
          </a:p>
          <a:p>
            <a:pPr marL="57214" lvl="2" indent="-109728" fontAlgn="auto">
              <a:lnSpc>
                <a:spcPct val="90000"/>
              </a:lnSpc>
              <a:spcBef>
                <a:spcPts val="0"/>
              </a:spcBef>
              <a:spcAft>
                <a:spcPts val="0"/>
              </a:spcAft>
              <a:buClr>
                <a:schemeClr val="tx2"/>
              </a:buClr>
              <a:tabLst>
                <a:tab pos="55563" algn="l"/>
              </a:tabLst>
              <a:defRPr/>
            </a:pPr>
            <a:r>
              <a:rPr lang="en-US" sz="800" b="1" dirty="0" smtClean="0">
                <a:latin typeface="Arial" charset="0"/>
                <a:cs typeface="Arial" charset="0"/>
              </a:rPr>
              <a:t>Value Chain Planning</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Planning Central - New</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Enterprise Integration to Quote &amp; Order Capture</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Manufacturing-Related Integrations</a:t>
            </a:r>
          </a:p>
          <a:p>
            <a:pPr marL="57214" lvl="2" indent="-109728" fontAlgn="auto">
              <a:lnSpc>
                <a:spcPct val="90000"/>
              </a:lnSpc>
              <a:spcBef>
                <a:spcPts val="0"/>
              </a:spcBef>
              <a:spcAft>
                <a:spcPts val="0"/>
              </a:spcAft>
              <a:buClr>
                <a:schemeClr val="tx2"/>
              </a:buClr>
              <a:tabLst>
                <a:tab pos="55563" algn="l"/>
              </a:tabLst>
              <a:defRPr/>
            </a:pPr>
            <a:r>
              <a:rPr lang="en-US" sz="800" b="1" dirty="0" smtClean="0">
                <a:latin typeface="Arial" charset="0"/>
                <a:cs typeface="Arial" charset="0"/>
              </a:rPr>
              <a:t>Value Chain Execution</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Pricing - New</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Complex Distribution Flows</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Enterprise Integration to Quote &amp; Order Capture - New</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Manufacturing-Related Integrations</a:t>
            </a:r>
          </a:p>
          <a:p>
            <a:pPr marL="57214" lvl="2" indent="-109728" fontAlgn="auto">
              <a:lnSpc>
                <a:spcPct val="90000"/>
              </a:lnSpc>
              <a:spcBef>
                <a:spcPts val="0"/>
              </a:spcBef>
              <a:spcAft>
                <a:spcPts val="0"/>
              </a:spcAft>
              <a:buClr>
                <a:schemeClr val="tx2"/>
              </a:buClr>
              <a:tabLst>
                <a:tab pos="55563" algn="l"/>
              </a:tabLst>
              <a:defRPr/>
            </a:pPr>
            <a:r>
              <a:rPr lang="en-US" sz="800" b="1" dirty="0" smtClean="0">
                <a:latin typeface="Arial" charset="0"/>
                <a:cs typeface="Arial" charset="0"/>
              </a:rPr>
              <a:t>Manufacturing</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Discrete Manufacturing - New</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Production Costing &amp; </a:t>
            </a:r>
            <a:r>
              <a:rPr lang="en-US" sz="800" dirty="0" err="1" smtClean="0">
                <a:latin typeface="Arial" charset="0"/>
                <a:cs typeface="Arial" charset="0"/>
              </a:rPr>
              <a:t>mMDM</a:t>
            </a:r>
            <a:r>
              <a:rPr lang="en-US" sz="800" dirty="0" smtClean="0">
                <a:latin typeface="Arial" charset="0"/>
                <a:cs typeface="Arial" charset="0"/>
              </a:rPr>
              <a:t> - New</a:t>
            </a:r>
          </a:p>
          <a:p>
            <a:pPr marL="57214" lvl="2" indent="-109728" fontAlgn="auto">
              <a:lnSpc>
                <a:spcPct val="90000"/>
              </a:lnSpc>
              <a:spcBef>
                <a:spcPts val="0"/>
              </a:spcBef>
              <a:spcAft>
                <a:spcPts val="0"/>
              </a:spcAft>
              <a:buClr>
                <a:schemeClr val="tx2"/>
              </a:buClr>
              <a:tabLst>
                <a:tab pos="55563" algn="l"/>
              </a:tabLst>
              <a:defRPr/>
            </a:pPr>
            <a:r>
              <a:rPr lang="en-US" sz="800" b="1" dirty="0" smtClean="0">
                <a:latin typeface="Arial" charset="0"/>
                <a:cs typeface="Arial" charset="0"/>
              </a:rPr>
              <a:t>Asset Lifecycle Management</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Asset Installed Base - New</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Enterprise Integration to Quote &amp; Order Capture</a:t>
            </a:r>
          </a:p>
          <a:p>
            <a:pPr marL="3943" fontAlgn="b">
              <a:spcBef>
                <a:spcPts val="300"/>
              </a:spcBef>
              <a:spcAft>
                <a:spcPts val="0"/>
              </a:spcAft>
              <a:buClr>
                <a:schemeClr val="tx2"/>
              </a:buClr>
              <a:defRPr/>
            </a:pPr>
            <a:r>
              <a:rPr lang="en-US" sz="800" b="1" dirty="0" smtClean="0">
                <a:solidFill>
                  <a:srgbClr val="000000"/>
                </a:solidFill>
              </a:rPr>
              <a:t>Procurement</a:t>
            </a:r>
            <a:endParaRPr lang="en-US" sz="800" b="1" dirty="0">
              <a:solidFill>
                <a:srgbClr val="000000"/>
              </a:solidFill>
            </a:endParaRP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Encumbrance </a:t>
            </a:r>
            <a:r>
              <a:rPr lang="en-US" sz="800" dirty="0">
                <a:solidFill>
                  <a:srgbClr val="000000"/>
                </a:solidFill>
                <a:latin typeface="Arial" charset="0"/>
                <a:cs typeface="Arial" charset="0"/>
              </a:rPr>
              <a:t>&amp; Commit </a:t>
            </a:r>
            <a:r>
              <a:rPr lang="en-US" sz="800" dirty="0" smtClean="0">
                <a:solidFill>
                  <a:srgbClr val="000000"/>
                </a:solidFill>
                <a:latin typeface="Arial" charset="0"/>
                <a:cs typeface="Arial" charset="0"/>
              </a:rPr>
              <a:t>Control 2</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Manufacturing-Related Integrations</a:t>
            </a:r>
            <a:endParaRPr lang="en-US" sz="800" dirty="0">
              <a:solidFill>
                <a:srgbClr val="000000"/>
              </a:solidFill>
              <a:latin typeface="Arial" charset="0"/>
              <a:cs typeface="Arial" charset="0"/>
            </a:endParaRPr>
          </a:p>
        </p:txBody>
      </p:sp>
      <p:sp>
        <p:nvSpPr>
          <p:cNvPr id="9" name="Rectangle 115"/>
          <p:cNvSpPr>
            <a:spLocks noChangeArrowheads="1"/>
          </p:cNvSpPr>
          <p:nvPr/>
        </p:nvSpPr>
        <p:spPr bwMode="auto">
          <a:xfrm>
            <a:off x="6534817" y="982822"/>
            <a:ext cx="1792997" cy="409513"/>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Future Directions</a:t>
            </a:r>
            <a:br>
              <a:rPr lang="en-US" sz="1000" b="1" dirty="0" smtClean="0">
                <a:solidFill>
                  <a:srgbClr val="FF0000"/>
                </a:solidFill>
                <a:latin typeface="Arial"/>
              </a:rPr>
            </a:br>
            <a:r>
              <a:rPr lang="en-US" sz="1000" dirty="0" smtClean="0">
                <a:solidFill>
                  <a:srgbClr val="FF0000"/>
                </a:solidFill>
                <a:latin typeface="Arial"/>
              </a:rPr>
              <a:t>Post 12 month planning cycle</a:t>
            </a:r>
            <a:endParaRPr lang="en-US" sz="900" dirty="0">
              <a:solidFill>
                <a:srgbClr val="FF0000"/>
              </a:solidFill>
              <a:latin typeface="Arial"/>
            </a:endParaRPr>
          </a:p>
        </p:txBody>
      </p:sp>
      <p:sp>
        <p:nvSpPr>
          <p:cNvPr id="10" name="Rectangle 115"/>
          <p:cNvSpPr>
            <a:spLocks noChangeArrowheads="1"/>
          </p:cNvSpPr>
          <p:nvPr/>
        </p:nvSpPr>
        <p:spPr bwMode="auto">
          <a:xfrm>
            <a:off x="2223636" y="901157"/>
            <a:ext cx="1977637" cy="3586803"/>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594360" rIns="45640" bIns="0" anchor="t" anchorCtr="0"/>
          <a:lstStyle/>
          <a:p>
            <a:pPr marL="0" lvl="2" indent="0" fontAlgn="auto">
              <a:lnSpc>
                <a:spcPct val="90000"/>
              </a:lnSpc>
              <a:spcBef>
                <a:spcPts val="0"/>
              </a:spcBef>
              <a:spcAft>
                <a:spcPts val="0"/>
              </a:spcAft>
              <a:buClr>
                <a:schemeClr val="tx2"/>
              </a:buClr>
              <a:tabLst>
                <a:tab pos="55563" algn="l"/>
              </a:tabLst>
              <a:defRPr/>
            </a:pPr>
            <a:r>
              <a:rPr lang="en-US" sz="800" b="1" dirty="0" smtClean="0">
                <a:solidFill>
                  <a:srgbClr val="000000"/>
                </a:solidFill>
                <a:latin typeface="Arial" charset="0"/>
                <a:cs typeface="Arial" charset="0"/>
              </a:rPr>
              <a:t>Product Value Chain</a:t>
            </a:r>
            <a:endParaRPr lang="en-US" sz="800" b="1" dirty="0">
              <a:solidFill>
                <a:srgbClr val="000000"/>
              </a:solidFill>
              <a:latin typeface="Arial" charset="0"/>
              <a:cs typeface="Arial" charset="0"/>
            </a:endParaRP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Product Hub Publications Framework</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Product Hub Portal</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Demand Side GDSN Framework</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Bulk Upload and Association of Digital Assets</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Visualization for Multiple Images</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Matching by Manufacturer Part Numbers and GTINs</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Cloud Enabled Web Services</a:t>
            </a:r>
          </a:p>
          <a:p>
            <a:pPr marL="228600" lvl="2" indent="-122238" defTabSz="571145" eaLnBrk="0" hangingPunct="0">
              <a:lnSpc>
                <a:spcPct val="90000"/>
              </a:lnSpc>
              <a:spcBef>
                <a:spcPts val="0"/>
              </a:spcBef>
              <a:spcAft>
                <a:spcPts val="0"/>
              </a:spcAft>
              <a:buClr>
                <a:schemeClr val="tx2"/>
              </a:buClr>
              <a:buFont typeface="Arial" pitchFamily="34" charset="0"/>
              <a:buChar char="•"/>
              <a:defRPr/>
            </a:pPr>
            <a:r>
              <a:rPr lang="en-US" sz="800" dirty="0" smtClean="0"/>
              <a:t>Dedicated Batch Error Management UI</a:t>
            </a:r>
            <a:endParaRPr lang="en-US" sz="800" dirty="0" smtClean="0">
              <a:solidFill>
                <a:srgbClr val="000000"/>
              </a:solidFill>
            </a:endParaRPr>
          </a:p>
          <a:p>
            <a:pPr marL="228600" lvl="2" indent="-122238" defTabSz="571145" eaLnBrk="0" hangingPunct="0">
              <a:lnSpc>
                <a:spcPct val="90000"/>
              </a:lnSpc>
              <a:spcBef>
                <a:spcPts val="0"/>
              </a:spcBef>
              <a:spcAft>
                <a:spcPts val="0"/>
              </a:spcAft>
              <a:buClr>
                <a:schemeClr val="tx2"/>
              </a:buClr>
              <a:buFont typeface="Arial" pitchFamily="34" charset="0"/>
              <a:buChar char="•"/>
              <a:defRPr/>
            </a:pPr>
            <a:endParaRPr lang="en-US" sz="800" dirty="0">
              <a:solidFill>
                <a:srgbClr val="000000"/>
              </a:solidFill>
            </a:endParaRPr>
          </a:p>
        </p:txBody>
      </p:sp>
      <p:sp>
        <p:nvSpPr>
          <p:cNvPr id="11" name="Rectangle 115"/>
          <p:cNvSpPr>
            <a:spLocks noChangeArrowheads="1"/>
          </p:cNvSpPr>
          <p:nvPr/>
        </p:nvSpPr>
        <p:spPr bwMode="auto">
          <a:xfrm>
            <a:off x="2315956" y="971884"/>
            <a:ext cx="1792997"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Release 8</a:t>
            </a:r>
          </a:p>
        </p:txBody>
      </p:sp>
      <p:sp>
        <p:nvSpPr>
          <p:cNvPr id="12" name="Rectangle 115"/>
          <p:cNvSpPr>
            <a:spLocks noChangeArrowheads="1"/>
          </p:cNvSpPr>
          <p:nvPr/>
        </p:nvSpPr>
        <p:spPr bwMode="auto">
          <a:xfrm>
            <a:off x="4333067" y="901157"/>
            <a:ext cx="1977637" cy="3586803"/>
          </a:xfrm>
          <a:prstGeom prst="rect">
            <a:avLst/>
          </a:prstGeom>
          <a:solidFill>
            <a:schemeClr val="bg1"/>
          </a:solidFill>
          <a:ln w="9525" algn="ctr">
            <a:solidFill>
              <a:schemeClr val="tx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p:spPr>
        <p:txBody>
          <a:bodyPr lIns="45640" tIns="594360" rIns="45640" bIns="0" anchor="t" anchorCtr="0"/>
          <a:lstStyle/>
          <a:p>
            <a:pPr marL="0" lvl="2" indent="0" fontAlgn="auto">
              <a:lnSpc>
                <a:spcPct val="90000"/>
              </a:lnSpc>
              <a:spcBef>
                <a:spcPts val="0"/>
              </a:spcBef>
              <a:spcAft>
                <a:spcPts val="0"/>
              </a:spcAft>
              <a:buClr>
                <a:schemeClr val="tx2"/>
              </a:buClr>
              <a:tabLst>
                <a:tab pos="55563" algn="l"/>
              </a:tabLst>
              <a:defRPr/>
            </a:pPr>
            <a:r>
              <a:rPr lang="en-US" sz="800" b="1" dirty="0" smtClean="0">
                <a:solidFill>
                  <a:srgbClr val="000000"/>
                </a:solidFill>
                <a:latin typeface="Arial" charset="0"/>
                <a:cs typeface="Arial" charset="0"/>
              </a:rPr>
              <a:t>Product Value Chain</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Product Hub Portal Notifications</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Multi Lingual Data Maintenance</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PIM Audit Trail Framework Uptake</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Data Governance Enhancements</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PLM Innovation Management Cloud Service – </a:t>
            </a:r>
            <a:r>
              <a:rPr lang="en-US" sz="800" dirty="0" smtClean="0">
                <a:latin typeface="Arial" charset="0"/>
                <a:cs typeface="Arial" charset="0"/>
              </a:rPr>
              <a:t>New</a:t>
            </a:r>
          </a:p>
          <a:p>
            <a:pPr marL="228600" lvl="3" indent="-109728" fontAlgn="auto">
              <a:lnSpc>
                <a:spcPct val="90000"/>
              </a:lnSpc>
              <a:spcBef>
                <a:spcPts val="0"/>
              </a:spcBef>
              <a:spcAft>
                <a:spcPts val="0"/>
              </a:spcAft>
              <a:buClr>
                <a:schemeClr val="tx2"/>
              </a:buClr>
              <a:tabLst>
                <a:tab pos="55563" algn="l"/>
              </a:tabLst>
              <a:defRPr/>
            </a:pPr>
            <a:endParaRPr lang="en-US" sz="800" dirty="0" smtClean="0">
              <a:latin typeface="Arial" charset="0"/>
              <a:cs typeface="Arial" charset="0"/>
            </a:endParaRPr>
          </a:p>
          <a:p>
            <a:pPr marL="0" lvl="2" indent="0" fontAlgn="auto">
              <a:lnSpc>
                <a:spcPct val="90000"/>
              </a:lnSpc>
              <a:spcBef>
                <a:spcPts val="0"/>
              </a:spcBef>
              <a:spcAft>
                <a:spcPts val="0"/>
              </a:spcAft>
              <a:buClr>
                <a:schemeClr val="tx2"/>
              </a:buClr>
              <a:tabLst>
                <a:tab pos="55563" algn="l"/>
              </a:tabLst>
              <a:defRPr/>
            </a:pPr>
            <a:r>
              <a:rPr lang="en-US" sz="800" b="1" dirty="0" smtClean="0">
                <a:latin typeface="Arial" charset="0"/>
                <a:cs typeface="Arial" charset="0"/>
              </a:rPr>
              <a:t>Value Chain Execution</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Product Configurator - New</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latin typeface="Arial" charset="0"/>
                <a:cs typeface="Arial" charset="0"/>
              </a:rPr>
              <a:t>Supplier Consigned Inventory</a:t>
            </a:r>
            <a:endParaRPr lang="en-US" sz="800" dirty="0" smtClean="0"/>
          </a:p>
          <a:p>
            <a:pPr marL="228600" lvl="2"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t>Financial </a:t>
            </a:r>
            <a:r>
              <a:rPr lang="en-US" sz="800" dirty="0"/>
              <a:t>Tax Points (inbound)</a:t>
            </a:r>
          </a:p>
          <a:p>
            <a:pPr marL="228600" lvl="2"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a:t>SFO for </a:t>
            </a:r>
            <a:r>
              <a:rPr lang="en-US" sz="800" dirty="0" smtClean="0"/>
              <a:t>Intercompany - New</a:t>
            </a:r>
            <a:endParaRPr lang="en-US" sz="800" dirty="0"/>
          </a:p>
          <a:p>
            <a:pPr lvl="1" indent="0">
              <a:lnSpc>
                <a:spcPct val="90000"/>
              </a:lnSpc>
              <a:spcBef>
                <a:spcPts val="0"/>
              </a:spcBef>
              <a:buClr>
                <a:schemeClr val="tx2"/>
              </a:buClr>
            </a:pPr>
            <a:endParaRPr lang="en-US" sz="800" dirty="0" smtClean="0">
              <a:solidFill>
                <a:srgbClr val="000000"/>
              </a:solidFill>
              <a:latin typeface="Arial" charset="0"/>
              <a:cs typeface="Arial" charset="0"/>
            </a:endParaRPr>
          </a:p>
          <a:p>
            <a:pPr marL="0" lvl="2" indent="0" fontAlgn="auto">
              <a:lnSpc>
                <a:spcPct val="90000"/>
              </a:lnSpc>
              <a:spcBef>
                <a:spcPts val="0"/>
              </a:spcBef>
              <a:spcAft>
                <a:spcPts val="0"/>
              </a:spcAft>
              <a:buClr>
                <a:schemeClr val="tx2"/>
              </a:buClr>
              <a:tabLst>
                <a:tab pos="55563" algn="l"/>
              </a:tabLst>
              <a:defRPr/>
            </a:pPr>
            <a:r>
              <a:rPr lang="en-US" sz="800" b="1" dirty="0" smtClean="0">
                <a:solidFill>
                  <a:srgbClr val="000000"/>
                </a:solidFill>
                <a:latin typeface="Arial" charset="0"/>
                <a:cs typeface="Arial" charset="0"/>
              </a:rPr>
              <a:t>Procurement</a:t>
            </a:r>
          </a:p>
          <a:p>
            <a:pPr marL="228600" lvl="3" indent="-109728" fontAlgn="auto">
              <a:lnSpc>
                <a:spcPct val="90000"/>
              </a:lnSpc>
              <a:spcBef>
                <a:spcPts val="0"/>
              </a:spcBef>
              <a:spcAft>
                <a:spcPts val="0"/>
              </a:spcAft>
              <a:buClr>
                <a:schemeClr val="tx2"/>
              </a:buClr>
              <a:buFont typeface="Arial" pitchFamily="34" charset="0"/>
              <a:buChar char="•"/>
              <a:tabLst>
                <a:tab pos="55563" algn="l"/>
              </a:tabLst>
              <a:defRPr/>
            </a:pPr>
            <a:r>
              <a:rPr lang="en-US" sz="800" dirty="0" smtClean="0">
                <a:solidFill>
                  <a:srgbClr val="000000"/>
                </a:solidFill>
                <a:latin typeface="Arial" charset="0"/>
                <a:cs typeface="Arial" charset="0"/>
              </a:rPr>
              <a:t>Encumbrance Accounting and Commitment Control Phase 1</a:t>
            </a:r>
          </a:p>
          <a:p>
            <a:pPr marL="171373" lvl="2" indent="0" defTabSz="571145">
              <a:lnSpc>
                <a:spcPct val="90000"/>
              </a:lnSpc>
              <a:spcBef>
                <a:spcPts val="0"/>
              </a:spcBef>
              <a:spcAft>
                <a:spcPts val="100"/>
              </a:spcAft>
              <a:buClr>
                <a:schemeClr val="tx2"/>
              </a:buClr>
              <a:tabLst>
                <a:tab pos="55563" algn="l"/>
              </a:tabLst>
              <a:defRPr/>
            </a:pPr>
            <a:endParaRPr lang="en-US" sz="800" dirty="0" smtClean="0">
              <a:solidFill>
                <a:srgbClr val="000000"/>
              </a:solidFill>
            </a:endParaRPr>
          </a:p>
          <a:p>
            <a:pPr marL="122238" lvl="1" indent="-122238" defTabSz="571145" eaLnBrk="0" hangingPunct="0">
              <a:lnSpc>
                <a:spcPct val="90000"/>
              </a:lnSpc>
              <a:spcBef>
                <a:spcPts val="300"/>
              </a:spcBef>
              <a:spcAft>
                <a:spcPts val="300"/>
              </a:spcAft>
              <a:buClr>
                <a:schemeClr val="tx2"/>
              </a:buClr>
              <a:defRPr/>
            </a:pPr>
            <a:endParaRPr lang="en-US" sz="900" b="1" dirty="0" smtClean="0"/>
          </a:p>
          <a:p>
            <a:pPr marL="122238" lvl="1" indent="-122238" defTabSz="571145" eaLnBrk="0" hangingPunct="0">
              <a:lnSpc>
                <a:spcPct val="90000"/>
              </a:lnSpc>
              <a:spcBef>
                <a:spcPts val="300"/>
              </a:spcBef>
              <a:spcAft>
                <a:spcPts val="300"/>
              </a:spcAft>
              <a:buClr>
                <a:schemeClr val="tx2"/>
              </a:buClr>
              <a:defRPr/>
            </a:pPr>
            <a:endParaRPr lang="en-US" sz="900" b="1" dirty="0" smtClean="0"/>
          </a:p>
          <a:p>
            <a:pPr marL="280918" lvl="1" indent="-111125">
              <a:spcBef>
                <a:spcPts val="0"/>
              </a:spcBef>
              <a:buClr>
                <a:srgbClr val="FF0000"/>
              </a:buClr>
              <a:buFont typeface="Arial" pitchFamily="34" charset="0"/>
              <a:buChar char="•"/>
            </a:pPr>
            <a:endParaRPr lang="en-US" sz="900" dirty="0" smtClean="0">
              <a:solidFill>
                <a:srgbClr val="000000"/>
              </a:solidFill>
              <a:latin typeface="Arial" charset="0"/>
              <a:cs typeface="Arial" charset="0"/>
            </a:endParaRPr>
          </a:p>
        </p:txBody>
      </p:sp>
      <p:sp>
        <p:nvSpPr>
          <p:cNvPr id="13" name="Rectangle 115"/>
          <p:cNvSpPr>
            <a:spLocks noChangeArrowheads="1"/>
          </p:cNvSpPr>
          <p:nvPr/>
        </p:nvSpPr>
        <p:spPr bwMode="auto">
          <a:xfrm>
            <a:off x="4425387" y="974884"/>
            <a:ext cx="1792997" cy="408001"/>
          </a:xfrm>
          <a:prstGeom prst="rect">
            <a:avLst/>
          </a:prstGeom>
          <a:solidFill>
            <a:schemeClr val="bg2">
              <a:lumMod val="60000"/>
              <a:lumOff val="40000"/>
            </a:schemeClr>
          </a:solidFill>
          <a:ln w="9525" algn="ctr">
            <a:noFill/>
            <a:round/>
            <a:headEnd/>
            <a:tailEnd/>
          </a:ln>
          <a:effectLst>
            <a:outerShdw blurRad="107950" dist="12700" dir="5400000" algn="ctr">
              <a:srgbClr val="000000"/>
            </a:outerShdw>
            <a:softEdge rad="12700"/>
          </a:effectLst>
        </p:spPr>
        <p:txBody>
          <a:bodyPr lIns="45640" tIns="45640" rIns="45640" bIns="45640" anchor="ctr"/>
          <a:lstStyle/>
          <a:p>
            <a:pPr algn="ctr" defTabSz="912790" eaLnBrk="0" fontAlgn="auto" hangingPunct="0">
              <a:spcBef>
                <a:spcPts val="0"/>
              </a:spcBef>
              <a:spcAft>
                <a:spcPts val="0"/>
              </a:spcAft>
              <a:defRPr/>
            </a:pPr>
            <a:r>
              <a:rPr lang="en-US" sz="1000" b="1" dirty="0" smtClean="0">
                <a:solidFill>
                  <a:srgbClr val="FF0000"/>
                </a:solidFill>
                <a:latin typeface="Arial"/>
              </a:rPr>
              <a:t>Release 9/10</a:t>
            </a:r>
            <a:endParaRPr lang="en-US" sz="900" dirty="0">
              <a:solidFill>
                <a:srgbClr val="FF0000"/>
              </a:solidFill>
              <a:latin typeface="Arial"/>
            </a:endParaRPr>
          </a:p>
        </p:txBody>
      </p:sp>
      <p:sp>
        <p:nvSpPr>
          <p:cNvPr id="16" name="Rectangle 18"/>
          <p:cNvSpPr>
            <a:spLocks noGrp="1" noChangeArrowheads="1"/>
          </p:cNvSpPr>
          <p:nvPr>
            <p:ph type="title"/>
          </p:nvPr>
        </p:nvSpPr>
        <p:spPr/>
        <p:txBody>
          <a:bodyPr/>
          <a:lstStyle/>
          <a:p>
            <a:pPr eaLnBrk="1" hangingPunct="1"/>
            <a:r>
              <a:rPr lang="en-US" sz="2400" dirty="0" smtClean="0"/>
              <a:t>Oracle Applications: Current Release and Roadmap</a:t>
            </a:r>
            <a:r>
              <a:rPr lang="en-US" sz="1800" dirty="0" smtClean="0"/>
              <a:t/>
            </a:r>
            <a:br>
              <a:rPr lang="en-US" sz="1800" dirty="0" smtClean="0"/>
            </a:br>
            <a:r>
              <a:rPr lang="en-US" sz="2000" b="0" dirty="0" smtClean="0"/>
              <a:t> Oracle Supply Chain Management Cloud</a:t>
            </a:r>
            <a:endParaRPr lang="en-US" sz="1800" b="0" dirty="0" smtClean="0">
              <a:ea typeface="ＭＳ Ｐゴシック" charset="-128"/>
            </a:endParaRPr>
          </a:p>
        </p:txBody>
      </p:sp>
    </p:spTree>
    <p:extLst>
      <p:ext uri="{BB962C8B-B14F-4D97-AF65-F5344CB8AC3E}">
        <p14:creationId xmlns:p14="http://schemas.microsoft.com/office/powerpoint/2010/main" val="29899508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Choice is Yours…</a:t>
            </a:r>
            <a:endParaRPr lang="en-US" dirty="0"/>
          </a:p>
        </p:txBody>
      </p:sp>
      <p:grpSp>
        <p:nvGrpSpPr>
          <p:cNvPr id="40" name="Group 39"/>
          <p:cNvGrpSpPr/>
          <p:nvPr/>
        </p:nvGrpSpPr>
        <p:grpSpPr>
          <a:xfrm>
            <a:off x="4126060" y="1387465"/>
            <a:ext cx="4128256" cy="2930154"/>
            <a:chOff x="4126060" y="1387465"/>
            <a:chExt cx="4128256" cy="2930154"/>
          </a:xfrm>
        </p:grpSpPr>
        <p:grpSp>
          <p:nvGrpSpPr>
            <p:cNvPr id="35" name="Group 34"/>
            <p:cNvGrpSpPr/>
            <p:nvPr/>
          </p:nvGrpSpPr>
          <p:grpSpPr>
            <a:xfrm>
              <a:off x="4126060" y="1387465"/>
              <a:ext cx="1029913" cy="2930154"/>
              <a:chOff x="3915991" y="1387465"/>
              <a:chExt cx="1029913" cy="2930154"/>
            </a:xfrm>
            <a:gradFill flip="none" rotWithShape="1">
              <a:gsLst>
                <a:gs pos="0">
                  <a:schemeClr val="accent1">
                    <a:lumMod val="75000"/>
                  </a:schemeClr>
                </a:gs>
                <a:gs pos="100000">
                  <a:schemeClr val="bg2"/>
                </a:gs>
              </a:gsLst>
              <a:lin ang="0" scaled="1"/>
              <a:tileRect/>
            </a:gradFill>
          </p:grpSpPr>
          <p:sp>
            <p:nvSpPr>
              <p:cNvPr id="36" name="Freeform 106"/>
              <p:cNvSpPr>
                <a:spLocks/>
              </p:cNvSpPr>
              <p:nvPr/>
            </p:nvSpPr>
            <p:spPr bwMode="ltGray">
              <a:xfrm>
                <a:off x="3915991" y="2180015"/>
                <a:ext cx="1029912" cy="675879"/>
              </a:xfrm>
              <a:custGeom>
                <a:avLst/>
                <a:gdLst>
                  <a:gd name="T0" fmla="*/ 0 w 768"/>
                  <a:gd name="T1" fmla="*/ 504 h 504"/>
                  <a:gd name="T2" fmla="*/ 2 w 768"/>
                  <a:gd name="T3" fmla="*/ 490 h 504"/>
                  <a:gd name="T4" fmla="*/ 768 w 768"/>
                  <a:gd name="T5" fmla="*/ 0 h 504"/>
                  <a:gd name="T6" fmla="*/ 768 w 768"/>
                  <a:gd name="T7" fmla="*/ 411 h 504"/>
                  <a:gd name="T8" fmla="*/ 0 w 768"/>
                  <a:gd name="T9" fmla="*/ 504 h 504"/>
                  <a:gd name="T10" fmla="*/ 0 60000 65536"/>
                  <a:gd name="T11" fmla="*/ 0 60000 65536"/>
                  <a:gd name="T12" fmla="*/ 0 60000 65536"/>
                  <a:gd name="T13" fmla="*/ 0 60000 65536"/>
                  <a:gd name="T14" fmla="*/ 0 60000 65536"/>
                  <a:gd name="T15" fmla="*/ 0 w 768"/>
                  <a:gd name="T16" fmla="*/ 0 h 504"/>
                  <a:gd name="T17" fmla="*/ 768 w 768"/>
                  <a:gd name="T18" fmla="*/ 504 h 504"/>
                </a:gdLst>
                <a:ahLst/>
                <a:cxnLst>
                  <a:cxn ang="T10">
                    <a:pos x="T0" y="T1"/>
                  </a:cxn>
                  <a:cxn ang="T11">
                    <a:pos x="T2" y="T3"/>
                  </a:cxn>
                  <a:cxn ang="T12">
                    <a:pos x="T4" y="T5"/>
                  </a:cxn>
                  <a:cxn ang="T13">
                    <a:pos x="T6" y="T7"/>
                  </a:cxn>
                  <a:cxn ang="T14">
                    <a:pos x="T8" y="T9"/>
                  </a:cxn>
                </a:cxnLst>
                <a:rect l="T15" t="T16" r="T17" b="T18"/>
                <a:pathLst>
                  <a:path w="768" h="504">
                    <a:moveTo>
                      <a:pt x="0" y="504"/>
                    </a:moveTo>
                    <a:lnTo>
                      <a:pt x="2" y="490"/>
                    </a:lnTo>
                    <a:lnTo>
                      <a:pt x="768" y="0"/>
                    </a:lnTo>
                    <a:lnTo>
                      <a:pt x="768" y="411"/>
                    </a:lnTo>
                    <a:lnTo>
                      <a:pt x="0" y="504"/>
                    </a:lnTo>
                    <a:close/>
                  </a:path>
                </a:pathLst>
              </a:custGeom>
              <a:grpFill/>
              <a:ln w="19050">
                <a:solidFill>
                  <a:srgbClr val="FFFFFF"/>
                </a:solidFill>
                <a:round/>
                <a:headEnd/>
                <a:tailEnd/>
              </a:ln>
            </p:spPr>
            <p:txBody>
              <a:bodyPr anchor="ctr"/>
              <a:lstStyle/>
              <a:p>
                <a:endParaRPr lang="en-US" dirty="0"/>
              </a:p>
            </p:txBody>
          </p:sp>
          <p:sp>
            <p:nvSpPr>
              <p:cNvPr id="37" name="Freeform 107"/>
              <p:cNvSpPr>
                <a:spLocks/>
              </p:cNvSpPr>
              <p:nvPr/>
            </p:nvSpPr>
            <p:spPr bwMode="ltGray">
              <a:xfrm>
                <a:off x="3920015" y="2786161"/>
                <a:ext cx="1025889" cy="746955"/>
              </a:xfrm>
              <a:custGeom>
                <a:avLst/>
                <a:gdLst>
                  <a:gd name="T0" fmla="*/ 0 w 765"/>
                  <a:gd name="T1" fmla="*/ 22 h 557"/>
                  <a:gd name="T2" fmla="*/ 1 w 765"/>
                  <a:gd name="T3" fmla="*/ 0 h 557"/>
                  <a:gd name="T4" fmla="*/ 765 w 765"/>
                  <a:gd name="T5" fmla="*/ 142 h 557"/>
                  <a:gd name="T6" fmla="*/ 765 w 765"/>
                  <a:gd name="T7" fmla="*/ 557 h 557"/>
                  <a:gd name="T8" fmla="*/ 0 w 765"/>
                  <a:gd name="T9" fmla="*/ 22 h 557"/>
                  <a:gd name="T10" fmla="*/ 0 60000 65536"/>
                  <a:gd name="T11" fmla="*/ 0 60000 65536"/>
                  <a:gd name="T12" fmla="*/ 0 60000 65536"/>
                  <a:gd name="T13" fmla="*/ 0 60000 65536"/>
                  <a:gd name="T14" fmla="*/ 0 60000 65536"/>
                  <a:gd name="T15" fmla="*/ 0 w 765"/>
                  <a:gd name="T16" fmla="*/ 0 h 557"/>
                  <a:gd name="T17" fmla="*/ 765 w 765"/>
                  <a:gd name="T18" fmla="*/ 557 h 557"/>
                </a:gdLst>
                <a:ahLst/>
                <a:cxnLst>
                  <a:cxn ang="T10">
                    <a:pos x="T0" y="T1"/>
                  </a:cxn>
                  <a:cxn ang="T11">
                    <a:pos x="T2" y="T3"/>
                  </a:cxn>
                  <a:cxn ang="T12">
                    <a:pos x="T4" y="T5"/>
                  </a:cxn>
                  <a:cxn ang="T13">
                    <a:pos x="T6" y="T7"/>
                  </a:cxn>
                  <a:cxn ang="T14">
                    <a:pos x="T8" y="T9"/>
                  </a:cxn>
                </a:cxnLst>
                <a:rect l="T15" t="T16" r="T17" b="T18"/>
                <a:pathLst>
                  <a:path w="765" h="557">
                    <a:moveTo>
                      <a:pt x="0" y="22"/>
                    </a:moveTo>
                    <a:lnTo>
                      <a:pt x="1" y="0"/>
                    </a:lnTo>
                    <a:lnTo>
                      <a:pt x="765" y="142"/>
                    </a:lnTo>
                    <a:lnTo>
                      <a:pt x="765" y="557"/>
                    </a:lnTo>
                    <a:lnTo>
                      <a:pt x="0" y="22"/>
                    </a:lnTo>
                    <a:close/>
                  </a:path>
                </a:pathLst>
              </a:custGeom>
              <a:grpFill/>
              <a:ln w="19050">
                <a:solidFill>
                  <a:srgbClr val="FFFFFF"/>
                </a:solidFill>
                <a:round/>
                <a:headEnd/>
                <a:tailEnd/>
              </a:ln>
            </p:spPr>
            <p:txBody>
              <a:bodyPr anchor="ctr"/>
              <a:lstStyle/>
              <a:p>
                <a:endParaRPr lang="en-US" dirty="0"/>
              </a:p>
            </p:txBody>
          </p:sp>
          <p:sp>
            <p:nvSpPr>
              <p:cNvPr id="38" name="Freeform 108"/>
              <p:cNvSpPr>
                <a:spLocks/>
              </p:cNvSpPr>
              <p:nvPr/>
            </p:nvSpPr>
            <p:spPr bwMode="ltGray">
              <a:xfrm>
                <a:off x="3920015" y="2739225"/>
                <a:ext cx="1025889" cy="1578394"/>
              </a:xfrm>
              <a:custGeom>
                <a:avLst/>
                <a:gdLst>
                  <a:gd name="T0" fmla="*/ 12 w 765"/>
                  <a:gd name="T1" fmla="*/ 39 h 1177"/>
                  <a:gd name="T2" fmla="*/ 0 w 765"/>
                  <a:gd name="T3" fmla="*/ 0 h 1177"/>
                  <a:gd name="T4" fmla="*/ 765 w 765"/>
                  <a:gd name="T5" fmla="*/ 789 h 1177"/>
                  <a:gd name="T6" fmla="*/ 765 w 765"/>
                  <a:gd name="T7" fmla="*/ 1177 h 1177"/>
                  <a:gd name="T8" fmla="*/ 12 w 765"/>
                  <a:gd name="T9" fmla="*/ 39 h 1177"/>
                  <a:gd name="T10" fmla="*/ 0 60000 65536"/>
                  <a:gd name="T11" fmla="*/ 0 60000 65536"/>
                  <a:gd name="T12" fmla="*/ 0 60000 65536"/>
                  <a:gd name="T13" fmla="*/ 0 60000 65536"/>
                  <a:gd name="T14" fmla="*/ 0 60000 65536"/>
                  <a:gd name="T15" fmla="*/ 0 w 765"/>
                  <a:gd name="T16" fmla="*/ 0 h 1177"/>
                  <a:gd name="T17" fmla="*/ 765 w 765"/>
                  <a:gd name="T18" fmla="*/ 1177 h 1177"/>
                </a:gdLst>
                <a:ahLst/>
                <a:cxnLst>
                  <a:cxn ang="T10">
                    <a:pos x="T0" y="T1"/>
                  </a:cxn>
                  <a:cxn ang="T11">
                    <a:pos x="T2" y="T3"/>
                  </a:cxn>
                  <a:cxn ang="T12">
                    <a:pos x="T4" y="T5"/>
                  </a:cxn>
                  <a:cxn ang="T13">
                    <a:pos x="T6" y="T7"/>
                  </a:cxn>
                  <a:cxn ang="T14">
                    <a:pos x="T8" y="T9"/>
                  </a:cxn>
                </a:cxnLst>
                <a:rect l="T15" t="T16" r="T17" b="T18"/>
                <a:pathLst>
                  <a:path w="765" h="1177">
                    <a:moveTo>
                      <a:pt x="12" y="39"/>
                    </a:moveTo>
                    <a:lnTo>
                      <a:pt x="0" y="0"/>
                    </a:lnTo>
                    <a:lnTo>
                      <a:pt x="765" y="789"/>
                    </a:lnTo>
                    <a:lnTo>
                      <a:pt x="765" y="1177"/>
                    </a:lnTo>
                    <a:lnTo>
                      <a:pt x="12" y="39"/>
                    </a:lnTo>
                    <a:close/>
                  </a:path>
                </a:pathLst>
              </a:custGeom>
              <a:grpFill/>
              <a:ln w="19050">
                <a:solidFill>
                  <a:srgbClr val="FFFFFF"/>
                </a:solidFill>
                <a:round/>
                <a:headEnd/>
                <a:tailEnd/>
              </a:ln>
            </p:spPr>
            <p:txBody>
              <a:bodyPr anchor="ctr"/>
              <a:lstStyle/>
              <a:p>
                <a:endParaRPr lang="en-US" dirty="0"/>
              </a:p>
            </p:txBody>
          </p:sp>
          <p:sp>
            <p:nvSpPr>
              <p:cNvPr id="39" name="Freeform 104"/>
              <p:cNvSpPr>
                <a:spLocks/>
              </p:cNvSpPr>
              <p:nvPr/>
            </p:nvSpPr>
            <p:spPr bwMode="ltGray">
              <a:xfrm>
                <a:off x="3920015" y="1387465"/>
                <a:ext cx="1025889" cy="1532799"/>
              </a:xfrm>
              <a:custGeom>
                <a:avLst/>
                <a:gdLst>
                  <a:gd name="T0" fmla="*/ 0 w 765"/>
                  <a:gd name="T1" fmla="*/ 1143 h 1143"/>
                  <a:gd name="T2" fmla="*/ 0 w 765"/>
                  <a:gd name="T3" fmla="*/ 1104 h 1143"/>
                  <a:gd name="T4" fmla="*/ 765 w 765"/>
                  <a:gd name="T5" fmla="*/ 0 h 1143"/>
                  <a:gd name="T6" fmla="*/ 762 w 765"/>
                  <a:gd name="T7" fmla="*/ 387 h 1143"/>
                  <a:gd name="T8" fmla="*/ 0 w 765"/>
                  <a:gd name="T9" fmla="*/ 1143 h 1143"/>
                  <a:gd name="T10" fmla="*/ 0 60000 65536"/>
                  <a:gd name="T11" fmla="*/ 0 60000 65536"/>
                  <a:gd name="T12" fmla="*/ 0 60000 65536"/>
                  <a:gd name="T13" fmla="*/ 0 60000 65536"/>
                  <a:gd name="T14" fmla="*/ 0 60000 65536"/>
                  <a:gd name="T15" fmla="*/ 0 w 765"/>
                  <a:gd name="T16" fmla="*/ 0 h 1143"/>
                  <a:gd name="T17" fmla="*/ 765 w 765"/>
                  <a:gd name="T18" fmla="*/ 1143 h 1143"/>
                </a:gdLst>
                <a:ahLst/>
                <a:cxnLst>
                  <a:cxn ang="T10">
                    <a:pos x="T0" y="T1"/>
                  </a:cxn>
                  <a:cxn ang="T11">
                    <a:pos x="T2" y="T3"/>
                  </a:cxn>
                  <a:cxn ang="T12">
                    <a:pos x="T4" y="T5"/>
                  </a:cxn>
                  <a:cxn ang="T13">
                    <a:pos x="T6" y="T7"/>
                  </a:cxn>
                  <a:cxn ang="T14">
                    <a:pos x="T8" y="T9"/>
                  </a:cxn>
                </a:cxnLst>
                <a:rect l="T15" t="T16" r="T17" b="T18"/>
                <a:pathLst>
                  <a:path w="765" h="1143">
                    <a:moveTo>
                      <a:pt x="0" y="1143"/>
                    </a:moveTo>
                    <a:lnTo>
                      <a:pt x="0" y="1104"/>
                    </a:lnTo>
                    <a:lnTo>
                      <a:pt x="765" y="0"/>
                    </a:lnTo>
                    <a:lnTo>
                      <a:pt x="762" y="387"/>
                    </a:lnTo>
                    <a:lnTo>
                      <a:pt x="0" y="1143"/>
                    </a:lnTo>
                    <a:close/>
                  </a:path>
                </a:pathLst>
              </a:custGeom>
              <a:grpFill/>
              <a:ln w="19050">
                <a:solidFill>
                  <a:srgbClr val="FFFFFF"/>
                </a:solidFill>
                <a:round/>
                <a:headEnd/>
                <a:tailEnd/>
              </a:ln>
            </p:spPr>
            <p:txBody>
              <a:bodyPr anchor="ctr"/>
              <a:lstStyle/>
              <a:p>
                <a:endParaRPr lang="en-US" dirty="0"/>
              </a:p>
            </p:txBody>
          </p:sp>
        </p:grpSp>
        <p:grpSp>
          <p:nvGrpSpPr>
            <p:cNvPr id="30" name="Group 29"/>
            <p:cNvGrpSpPr/>
            <p:nvPr/>
          </p:nvGrpSpPr>
          <p:grpSpPr>
            <a:xfrm>
              <a:off x="5166988" y="1399822"/>
              <a:ext cx="3087328" cy="525684"/>
              <a:chOff x="5166989" y="1548103"/>
              <a:chExt cx="3087328" cy="525684"/>
            </a:xfrm>
          </p:grpSpPr>
          <p:sp>
            <p:nvSpPr>
              <p:cNvPr id="12" name="Rectangle 14"/>
              <p:cNvSpPr>
                <a:spLocks noChangeArrowheads="1"/>
              </p:cNvSpPr>
              <p:nvPr/>
            </p:nvSpPr>
            <p:spPr bwMode="gray">
              <a:xfrm>
                <a:off x="5166989" y="1548103"/>
                <a:ext cx="2986477" cy="525684"/>
              </a:xfrm>
              <a:prstGeom prst="rect">
                <a:avLst/>
              </a:prstGeom>
              <a:solidFill>
                <a:schemeClr val="bg2"/>
              </a:solidFill>
              <a:ln w="19050">
                <a:solidFill>
                  <a:srgbClr val="FFFFFF"/>
                </a:solidFill>
                <a:miter lim="800000"/>
                <a:headEnd/>
                <a:tailEnd/>
              </a:ln>
            </p:spPr>
            <p:txBody>
              <a:bodyPr wrap="none" anchor="ctr"/>
              <a:lstStyle/>
              <a:p>
                <a:pPr algn="l"/>
                <a:endParaRPr lang="en-US" sz="1800" dirty="0"/>
              </a:p>
            </p:txBody>
          </p:sp>
          <p:sp>
            <p:nvSpPr>
              <p:cNvPr id="13" name="Rectangle 19"/>
              <p:cNvSpPr>
                <a:spLocks noChangeArrowheads="1"/>
              </p:cNvSpPr>
              <p:nvPr/>
            </p:nvSpPr>
            <p:spPr bwMode="gray">
              <a:xfrm>
                <a:off x="5301054" y="1657057"/>
                <a:ext cx="29532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dirty="0" smtClean="0">
                    <a:solidFill>
                      <a:srgbClr val="FFFFFF"/>
                    </a:solidFill>
                  </a:rPr>
                  <a:t>Distributed Order Orchestration</a:t>
                </a:r>
                <a:endParaRPr lang="en-US" sz="1400" dirty="0">
                  <a:solidFill>
                    <a:srgbClr val="FFFFFF"/>
                  </a:solidFill>
                </a:endParaRPr>
              </a:p>
            </p:txBody>
          </p:sp>
        </p:grpSp>
        <p:grpSp>
          <p:nvGrpSpPr>
            <p:cNvPr id="31" name="Group 30"/>
            <p:cNvGrpSpPr/>
            <p:nvPr/>
          </p:nvGrpSpPr>
          <p:grpSpPr>
            <a:xfrm>
              <a:off x="5166988" y="2181694"/>
              <a:ext cx="2986478" cy="561891"/>
              <a:chOff x="5166988" y="2180015"/>
              <a:chExt cx="2986478" cy="561891"/>
            </a:xfrm>
          </p:grpSpPr>
          <p:sp>
            <p:nvSpPr>
              <p:cNvPr id="4" name="Rectangle 14"/>
              <p:cNvSpPr>
                <a:spLocks noChangeArrowheads="1"/>
              </p:cNvSpPr>
              <p:nvPr/>
            </p:nvSpPr>
            <p:spPr bwMode="gray">
              <a:xfrm>
                <a:off x="5166988" y="2180015"/>
                <a:ext cx="2986478" cy="561891"/>
              </a:xfrm>
              <a:prstGeom prst="rect">
                <a:avLst/>
              </a:prstGeom>
              <a:solidFill>
                <a:schemeClr val="bg1">
                  <a:lumMod val="50000"/>
                </a:schemeClr>
              </a:solidFill>
              <a:ln w="19050">
                <a:solidFill>
                  <a:srgbClr val="FFFFFF"/>
                </a:solidFill>
                <a:miter lim="800000"/>
                <a:headEnd/>
                <a:tailEnd/>
              </a:ln>
            </p:spPr>
            <p:txBody>
              <a:bodyPr wrap="none" anchor="ctr"/>
              <a:lstStyle/>
              <a:p>
                <a:pPr algn="l"/>
                <a:endParaRPr lang="en-US" sz="1800" dirty="0"/>
              </a:p>
            </p:txBody>
          </p:sp>
          <p:sp>
            <p:nvSpPr>
              <p:cNvPr id="14" name="Rectangle 20"/>
              <p:cNvSpPr>
                <a:spLocks noChangeArrowheads="1"/>
              </p:cNvSpPr>
              <p:nvPr/>
            </p:nvSpPr>
            <p:spPr bwMode="gray">
              <a:xfrm>
                <a:off x="5301054" y="2307072"/>
                <a:ext cx="21252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dirty="0" smtClean="0">
                    <a:solidFill>
                      <a:srgbClr val="FFFFFF"/>
                    </a:solidFill>
                  </a:rPr>
                  <a:t>Product Hub</a:t>
                </a:r>
                <a:endParaRPr lang="en-US" sz="1400" dirty="0">
                  <a:solidFill>
                    <a:srgbClr val="FFFFFF"/>
                  </a:solidFill>
                </a:endParaRPr>
              </a:p>
            </p:txBody>
          </p:sp>
        </p:grpSp>
        <p:grpSp>
          <p:nvGrpSpPr>
            <p:cNvPr id="32" name="Group 31"/>
            <p:cNvGrpSpPr/>
            <p:nvPr/>
          </p:nvGrpSpPr>
          <p:grpSpPr>
            <a:xfrm>
              <a:off x="5166988" y="2987418"/>
              <a:ext cx="2986477" cy="561893"/>
              <a:chOff x="5166989" y="3329569"/>
              <a:chExt cx="2986477" cy="561893"/>
            </a:xfrm>
          </p:grpSpPr>
          <p:sp>
            <p:nvSpPr>
              <p:cNvPr id="5" name="Rectangle 14"/>
              <p:cNvSpPr>
                <a:spLocks noChangeArrowheads="1"/>
              </p:cNvSpPr>
              <p:nvPr/>
            </p:nvSpPr>
            <p:spPr bwMode="gray">
              <a:xfrm>
                <a:off x="5166989" y="3329569"/>
                <a:ext cx="2986477" cy="561893"/>
              </a:xfrm>
              <a:prstGeom prst="rect">
                <a:avLst/>
              </a:prstGeom>
              <a:solidFill>
                <a:schemeClr val="bg2"/>
              </a:solidFill>
              <a:ln w="19050">
                <a:solidFill>
                  <a:srgbClr val="FFFFFF"/>
                </a:solidFill>
                <a:miter lim="800000"/>
                <a:headEnd/>
                <a:tailEnd/>
              </a:ln>
            </p:spPr>
            <p:txBody>
              <a:bodyPr wrap="none" anchor="ctr"/>
              <a:lstStyle/>
              <a:p>
                <a:pPr algn="l"/>
                <a:endParaRPr lang="en-US" sz="1800" dirty="0"/>
              </a:p>
            </p:txBody>
          </p:sp>
          <p:sp>
            <p:nvSpPr>
              <p:cNvPr id="15" name="Rectangle 21"/>
              <p:cNvSpPr>
                <a:spLocks noChangeArrowheads="1"/>
              </p:cNvSpPr>
              <p:nvPr/>
            </p:nvSpPr>
            <p:spPr bwMode="gray">
              <a:xfrm>
                <a:off x="5301054" y="3456627"/>
                <a:ext cx="2174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dirty="0" smtClean="0">
                    <a:solidFill>
                      <a:srgbClr val="FFFFFF"/>
                    </a:solidFill>
                  </a:rPr>
                  <a:t>Innovation Management</a:t>
                </a:r>
                <a:endParaRPr lang="en-US" sz="1400" dirty="0">
                  <a:solidFill>
                    <a:srgbClr val="FFFFFF"/>
                  </a:solidFill>
                </a:endParaRPr>
              </a:p>
            </p:txBody>
          </p:sp>
        </p:grpSp>
        <p:grpSp>
          <p:nvGrpSpPr>
            <p:cNvPr id="33" name="Group 32"/>
            <p:cNvGrpSpPr/>
            <p:nvPr/>
          </p:nvGrpSpPr>
          <p:grpSpPr>
            <a:xfrm>
              <a:off x="5166988" y="3768430"/>
              <a:ext cx="2988476" cy="532389"/>
              <a:chOff x="5166989" y="3785230"/>
              <a:chExt cx="2988476" cy="532389"/>
            </a:xfrm>
          </p:grpSpPr>
          <p:sp>
            <p:nvSpPr>
              <p:cNvPr id="6" name="Rectangle 14"/>
              <p:cNvSpPr>
                <a:spLocks noChangeArrowheads="1"/>
              </p:cNvSpPr>
              <p:nvPr/>
            </p:nvSpPr>
            <p:spPr bwMode="gray">
              <a:xfrm>
                <a:off x="5166989" y="3785230"/>
                <a:ext cx="2986477" cy="532389"/>
              </a:xfrm>
              <a:prstGeom prst="rect">
                <a:avLst/>
              </a:prstGeom>
              <a:solidFill>
                <a:schemeClr val="bg1">
                  <a:lumMod val="50000"/>
                </a:schemeClr>
              </a:solidFill>
              <a:ln w="19050">
                <a:solidFill>
                  <a:srgbClr val="FFFFFF"/>
                </a:solidFill>
                <a:miter lim="800000"/>
                <a:headEnd/>
                <a:tailEnd/>
              </a:ln>
            </p:spPr>
            <p:txBody>
              <a:bodyPr wrap="none" anchor="ctr"/>
              <a:lstStyle/>
              <a:p>
                <a:pPr algn="l"/>
                <a:endParaRPr lang="en-US" sz="1800" dirty="0"/>
              </a:p>
            </p:txBody>
          </p:sp>
          <p:sp>
            <p:nvSpPr>
              <p:cNvPr id="16" name="Rectangle 22"/>
              <p:cNvSpPr>
                <a:spLocks noChangeArrowheads="1"/>
              </p:cNvSpPr>
              <p:nvPr/>
            </p:nvSpPr>
            <p:spPr bwMode="gray">
              <a:xfrm>
                <a:off x="5301054" y="3897536"/>
                <a:ext cx="28544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dirty="0" smtClean="0">
                    <a:solidFill>
                      <a:srgbClr val="FFFFFF"/>
                    </a:solidFill>
                  </a:rPr>
                  <a:t>Quoting, Pricing &amp; Configurator</a:t>
                </a:r>
                <a:endParaRPr lang="en-US" sz="1400" dirty="0">
                  <a:solidFill>
                    <a:srgbClr val="FFFFFF"/>
                  </a:solidFill>
                </a:endParaRPr>
              </a:p>
            </p:txBody>
          </p:sp>
        </p:grpSp>
      </p:grpSp>
      <p:grpSp>
        <p:nvGrpSpPr>
          <p:cNvPr id="24" name="Group 23"/>
          <p:cNvGrpSpPr/>
          <p:nvPr/>
        </p:nvGrpSpPr>
        <p:grpSpPr>
          <a:xfrm>
            <a:off x="720130" y="2499921"/>
            <a:ext cx="3699905" cy="655767"/>
            <a:chOff x="497704" y="2524659"/>
            <a:chExt cx="3699905" cy="655767"/>
          </a:xfrm>
        </p:grpSpPr>
        <p:sp>
          <p:nvSpPr>
            <p:cNvPr id="17" name="Rectangle 38"/>
            <p:cNvSpPr>
              <a:spLocks noChangeArrowheads="1"/>
            </p:cNvSpPr>
            <p:nvPr/>
          </p:nvSpPr>
          <p:spPr bwMode="gray">
            <a:xfrm>
              <a:off x="497704" y="2524659"/>
              <a:ext cx="3699905" cy="655767"/>
            </a:xfrm>
            <a:prstGeom prst="rect">
              <a:avLst/>
            </a:prstGeom>
            <a:gradFill flip="none" rotWithShape="1">
              <a:gsLst>
                <a:gs pos="100000">
                  <a:schemeClr val="accent1">
                    <a:lumMod val="75000"/>
                  </a:schemeClr>
                </a:gs>
                <a:gs pos="46000">
                  <a:schemeClr val="accent1"/>
                </a:gs>
              </a:gsLst>
              <a:lin ang="0" scaled="1"/>
              <a:tileRect/>
            </a:gradFill>
            <a:ln w="19050">
              <a:noFill/>
              <a:miter lim="800000"/>
              <a:headEnd/>
              <a:tailEnd/>
            </a:ln>
          </p:spPr>
          <p:txBody>
            <a:bodyPr wrap="none" lIns="0" tIns="0" rIns="0" bIns="0" anchor="ctr" anchorCtr="1"/>
            <a:lstStyle/>
            <a:p>
              <a:pPr algn="l"/>
              <a:endParaRPr lang="en-US" sz="1800" dirty="0"/>
            </a:p>
          </p:txBody>
        </p:sp>
        <p:sp>
          <p:nvSpPr>
            <p:cNvPr id="18" name="Text Box 44"/>
            <p:cNvSpPr txBox="1">
              <a:spLocks noChangeArrowheads="1"/>
            </p:cNvSpPr>
            <p:nvPr/>
          </p:nvSpPr>
          <p:spPr bwMode="gray">
            <a:xfrm>
              <a:off x="506627" y="2667876"/>
              <a:ext cx="3682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1600">
                  <a:solidFill>
                    <a:schemeClr val="tx1"/>
                  </a:solidFill>
                  <a:latin typeface="Arial" pitchFamily="34" charset="0"/>
                  <a:ea typeface="Arial Unicode MS" pitchFamily="34" charset="-128"/>
                  <a:cs typeface="Arial Unicode MS" pitchFamily="34" charset="-128"/>
                </a:defRPr>
              </a:lvl1pPr>
              <a:lvl2pPr marL="37931725" indent="-37474525" eaLnBrk="0" hangingPunct="0">
                <a:defRPr sz="1600">
                  <a:solidFill>
                    <a:schemeClr val="tx1"/>
                  </a:solidFill>
                  <a:latin typeface="Arial" pitchFamily="34" charset="0"/>
                  <a:ea typeface="Arial Unicode MS" pitchFamily="34" charset="-128"/>
                  <a:cs typeface="Arial Unicode MS" pitchFamily="34" charset="-128"/>
                </a:defRPr>
              </a:lvl2pPr>
              <a:lvl3pPr eaLnBrk="0" hangingPunct="0">
                <a:defRPr sz="1600">
                  <a:solidFill>
                    <a:schemeClr val="tx1"/>
                  </a:solidFill>
                  <a:latin typeface="Arial" pitchFamily="34" charset="0"/>
                  <a:ea typeface="Arial Unicode MS" pitchFamily="34" charset="-128"/>
                  <a:cs typeface="Arial Unicode MS" pitchFamily="34" charset="-128"/>
                </a:defRPr>
              </a:lvl3pPr>
              <a:lvl4pPr eaLnBrk="0" hangingPunct="0">
                <a:defRPr sz="1600">
                  <a:solidFill>
                    <a:schemeClr val="tx1"/>
                  </a:solidFill>
                  <a:latin typeface="Arial" pitchFamily="34" charset="0"/>
                  <a:ea typeface="Arial Unicode MS" pitchFamily="34" charset="-128"/>
                  <a:cs typeface="Arial Unicode MS" pitchFamily="34" charset="-128"/>
                </a:defRPr>
              </a:lvl4pPr>
              <a:lvl5pPr eaLnBrk="0" hangingPunct="0">
                <a:defRPr sz="1600">
                  <a:solidFill>
                    <a:schemeClr val="tx1"/>
                  </a:solidFill>
                  <a:latin typeface="Arial" pitchFamily="34" charset="0"/>
                  <a:ea typeface="Arial Unicode MS" pitchFamily="34" charset="-128"/>
                  <a:cs typeface="Arial Unicode MS" pitchFamily="34" charset="-128"/>
                </a:defRPr>
              </a:lvl5pPr>
              <a:lvl6pPr marL="4572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6pPr>
              <a:lvl7pPr marL="9144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7pPr>
              <a:lvl8pPr marL="13716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8pPr>
              <a:lvl9pPr marL="18288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9pPr>
            </a:lstStyle>
            <a:p>
              <a:pPr marL="228600" marR="0" lvl="0" indent="-228600" algn="ctr" defTabSz="914400" eaLnBrk="1" fontAlgn="auto" latinLnBrk="0" hangingPunct="1">
                <a:lnSpc>
                  <a:spcPct val="100000"/>
                </a:lnSpc>
                <a:spcBef>
                  <a:spcPts val="0"/>
                </a:spcBef>
                <a:spcAft>
                  <a:spcPct val="15000"/>
                </a:spcAft>
                <a:buClrTx/>
                <a:buSzTx/>
                <a:buFontTx/>
                <a:buNone/>
                <a:tabLst/>
                <a:defRPr/>
              </a:pPr>
              <a:r>
                <a:rPr lang="en-US" sz="1800" b="1" kern="0" dirty="0" smtClean="0">
                  <a:solidFill>
                    <a:srgbClr val="FFFFFF"/>
                  </a:solidFill>
                  <a:effectLst>
                    <a:outerShdw blurRad="38100" dist="38100" dir="2700000" algn="tl">
                      <a:srgbClr val="000000">
                        <a:alpha val="43137"/>
                      </a:srgbClr>
                    </a:outerShdw>
                  </a:effectLst>
                </a:rPr>
                <a:t>Adopt a Co-Existence Strategy</a:t>
              </a:r>
            </a:p>
          </p:txBody>
        </p:sp>
      </p:grpSp>
      <p:grpSp>
        <p:nvGrpSpPr>
          <p:cNvPr id="23" name="Group 22"/>
          <p:cNvGrpSpPr/>
          <p:nvPr/>
        </p:nvGrpSpPr>
        <p:grpSpPr>
          <a:xfrm>
            <a:off x="724246" y="1416645"/>
            <a:ext cx="3699905" cy="655767"/>
            <a:chOff x="501820" y="1466073"/>
            <a:chExt cx="3699905" cy="655767"/>
          </a:xfrm>
        </p:grpSpPr>
        <p:sp>
          <p:nvSpPr>
            <p:cNvPr id="19" name="Rectangle 38"/>
            <p:cNvSpPr>
              <a:spLocks noChangeArrowheads="1"/>
            </p:cNvSpPr>
            <p:nvPr/>
          </p:nvSpPr>
          <p:spPr bwMode="gray">
            <a:xfrm>
              <a:off x="501820" y="1466073"/>
              <a:ext cx="3699905" cy="655767"/>
            </a:xfrm>
            <a:prstGeom prst="rect">
              <a:avLst/>
            </a:prstGeom>
            <a:gradFill flip="none" rotWithShape="1">
              <a:gsLst>
                <a:gs pos="100000">
                  <a:schemeClr val="accent1">
                    <a:lumMod val="75000"/>
                  </a:schemeClr>
                </a:gs>
                <a:gs pos="46000">
                  <a:schemeClr val="accent1"/>
                </a:gs>
              </a:gsLst>
              <a:lin ang="0" scaled="1"/>
              <a:tileRect/>
            </a:gradFill>
            <a:ln w="19050">
              <a:noFill/>
              <a:miter lim="800000"/>
              <a:headEnd/>
              <a:tailEnd/>
            </a:ln>
          </p:spPr>
          <p:txBody>
            <a:bodyPr wrap="none" lIns="0" tIns="0" rIns="0" bIns="0" anchor="ctr" anchorCtr="1"/>
            <a:lstStyle/>
            <a:p>
              <a:pPr algn="l"/>
              <a:endParaRPr lang="en-US" sz="1800" dirty="0"/>
            </a:p>
          </p:txBody>
        </p:sp>
        <p:sp>
          <p:nvSpPr>
            <p:cNvPr id="20" name="Text Box 44"/>
            <p:cNvSpPr txBox="1">
              <a:spLocks noChangeArrowheads="1"/>
            </p:cNvSpPr>
            <p:nvPr/>
          </p:nvSpPr>
          <p:spPr bwMode="gray">
            <a:xfrm>
              <a:off x="501820" y="1609290"/>
              <a:ext cx="3682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1600">
                  <a:solidFill>
                    <a:schemeClr val="tx1"/>
                  </a:solidFill>
                  <a:latin typeface="Arial" pitchFamily="34" charset="0"/>
                  <a:ea typeface="Arial Unicode MS" pitchFamily="34" charset="-128"/>
                  <a:cs typeface="Arial Unicode MS" pitchFamily="34" charset="-128"/>
                </a:defRPr>
              </a:lvl1pPr>
              <a:lvl2pPr marL="37931725" indent="-37474525" eaLnBrk="0" hangingPunct="0">
                <a:defRPr sz="1600">
                  <a:solidFill>
                    <a:schemeClr val="tx1"/>
                  </a:solidFill>
                  <a:latin typeface="Arial" pitchFamily="34" charset="0"/>
                  <a:ea typeface="Arial Unicode MS" pitchFamily="34" charset="-128"/>
                  <a:cs typeface="Arial Unicode MS" pitchFamily="34" charset="-128"/>
                </a:defRPr>
              </a:lvl2pPr>
              <a:lvl3pPr eaLnBrk="0" hangingPunct="0">
                <a:defRPr sz="1600">
                  <a:solidFill>
                    <a:schemeClr val="tx1"/>
                  </a:solidFill>
                  <a:latin typeface="Arial" pitchFamily="34" charset="0"/>
                  <a:ea typeface="Arial Unicode MS" pitchFamily="34" charset="-128"/>
                  <a:cs typeface="Arial Unicode MS" pitchFamily="34" charset="-128"/>
                </a:defRPr>
              </a:lvl3pPr>
              <a:lvl4pPr eaLnBrk="0" hangingPunct="0">
                <a:defRPr sz="1600">
                  <a:solidFill>
                    <a:schemeClr val="tx1"/>
                  </a:solidFill>
                  <a:latin typeface="Arial" pitchFamily="34" charset="0"/>
                  <a:ea typeface="Arial Unicode MS" pitchFamily="34" charset="-128"/>
                  <a:cs typeface="Arial Unicode MS" pitchFamily="34" charset="-128"/>
                </a:defRPr>
              </a:lvl4pPr>
              <a:lvl5pPr eaLnBrk="0" hangingPunct="0">
                <a:defRPr sz="1600">
                  <a:solidFill>
                    <a:schemeClr val="tx1"/>
                  </a:solidFill>
                  <a:latin typeface="Arial" pitchFamily="34" charset="0"/>
                  <a:ea typeface="Arial Unicode MS" pitchFamily="34" charset="-128"/>
                  <a:cs typeface="Arial Unicode MS" pitchFamily="34" charset="-128"/>
                </a:defRPr>
              </a:lvl5pPr>
              <a:lvl6pPr marL="4572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6pPr>
              <a:lvl7pPr marL="9144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7pPr>
              <a:lvl8pPr marL="13716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8pPr>
              <a:lvl9pPr marL="18288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9pPr>
            </a:lstStyle>
            <a:p>
              <a:pPr marL="342900" lvl="0" indent="-228600">
                <a:spcAft>
                  <a:spcPts val="600"/>
                </a:spcAft>
              </a:pPr>
              <a:r>
                <a:rPr lang="en-US" sz="1800" b="1" dirty="0" smtClean="0">
                  <a:solidFill>
                    <a:schemeClr val="bg1"/>
                  </a:solidFill>
                  <a:effectLst>
                    <a:outerShdw blurRad="38100" dist="38100" dir="2700000" algn="tl">
                      <a:srgbClr val="000000">
                        <a:alpha val="43137"/>
                      </a:srgbClr>
                    </a:outerShdw>
                  </a:effectLst>
                </a:rPr>
                <a:t>Continue on Your Current Path</a:t>
              </a:r>
            </a:p>
          </p:txBody>
        </p:sp>
      </p:grpSp>
      <p:grpSp>
        <p:nvGrpSpPr>
          <p:cNvPr id="25" name="Group 24"/>
          <p:cNvGrpSpPr/>
          <p:nvPr/>
        </p:nvGrpSpPr>
        <p:grpSpPr>
          <a:xfrm>
            <a:off x="740721" y="3583197"/>
            <a:ext cx="3699905" cy="655767"/>
            <a:chOff x="518295" y="3632625"/>
            <a:chExt cx="3699905" cy="655767"/>
          </a:xfrm>
        </p:grpSpPr>
        <p:sp>
          <p:nvSpPr>
            <p:cNvPr id="21" name="Rectangle 38"/>
            <p:cNvSpPr>
              <a:spLocks noChangeArrowheads="1"/>
            </p:cNvSpPr>
            <p:nvPr/>
          </p:nvSpPr>
          <p:spPr bwMode="gray">
            <a:xfrm>
              <a:off x="518295" y="3632625"/>
              <a:ext cx="3699905" cy="655767"/>
            </a:xfrm>
            <a:prstGeom prst="rect">
              <a:avLst/>
            </a:prstGeom>
            <a:gradFill flip="none" rotWithShape="1">
              <a:gsLst>
                <a:gs pos="100000">
                  <a:schemeClr val="accent1">
                    <a:lumMod val="75000"/>
                  </a:schemeClr>
                </a:gs>
                <a:gs pos="46000">
                  <a:schemeClr val="accent1"/>
                </a:gs>
              </a:gsLst>
              <a:lin ang="0" scaled="1"/>
              <a:tileRect/>
            </a:gradFill>
            <a:ln w="19050">
              <a:noFill/>
              <a:miter lim="800000"/>
              <a:headEnd/>
              <a:tailEnd/>
            </a:ln>
          </p:spPr>
          <p:txBody>
            <a:bodyPr wrap="none" lIns="0" tIns="0" rIns="0" bIns="0" anchor="ctr" anchorCtr="1"/>
            <a:lstStyle/>
            <a:p>
              <a:pPr algn="l"/>
              <a:endParaRPr lang="en-US" sz="1800" dirty="0"/>
            </a:p>
          </p:txBody>
        </p:sp>
        <p:sp>
          <p:nvSpPr>
            <p:cNvPr id="22" name="Text Box 44"/>
            <p:cNvSpPr txBox="1">
              <a:spLocks noChangeArrowheads="1"/>
            </p:cNvSpPr>
            <p:nvPr/>
          </p:nvSpPr>
          <p:spPr bwMode="gray">
            <a:xfrm>
              <a:off x="527218" y="3775841"/>
              <a:ext cx="3682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1600">
                  <a:solidFill>
                    <a:schemeClr val="tx1"/>
                  </a:solidFill>
                  <a:latin typeface="Arial" pitchFamily="34" charset="0"/>
                  <a:ea typeface="Arial Unicode MS" pitchFamily="34" charset="-128"/>
                  <a:cs typeface="Arial Unicode MS" pitchFamily="34" charset="-128"/>
                </a:defRPr>
              </a:lvl1pPr>
              <a:lvl2pPr marL="37931725" indent="-37474525" eaLnBrk="0" hangingPunct="0">
                <a:defRPr sz="1600">
                  <a:solidFill>
                    <a:schemeClr val="tx1"/>
                  </a:solidFill>
                  <a:latin typeface="Arial" pitchFamily="34" charset="0"/>
                  <a:ea typeface="Arial Unicode MS" pitchFamily="34" charset="-128"/>
                  <a:cs typeface="Arial Unicode MS" pitchFamily="34" charset="-128"/>
                </a:defRPr>
              </a:lvl2pPr>
              <a:lvl3pPr eaLnBrk="0" hangingPunct="0">
                <a:defRPr sz="1600">
                  <a:solidFill>
                    <a:schemeClr val="tx1"/>
                  </a:solidFill>
                  <a:latin typeface="Arial" pitchFamily="34" charset="0"/>
                  <a:ea typeface="Arial Unicode MS" pitchFamily="34" charset="-128"/>
                  <a:cs typeface="Arial Unicode MS" pitchFamily="34" charset="-128"/>
                </a:defRPr>
              </a:lvl3pPr>
              <a:lvl4pPr eaLnBrk="0" hangingPunct="0">
                <a:defRPr sz="1600">
                  <a:solidFill>
                    <a:schemeClr val="tx1"/>
                  </a:solidFill>
                  <a:latin typeface="Arial" pitchFamily="34" charset="0"/>
                  <a:ea typeface="Arial Unicode MS" pitchFamily="34" charset="-128"/>
                  <a:cs typeface="Arial Unicode MS" pitchFamily="34" charset="-128"/>
                </a:defRPr>
              </a:lvl4pPr>
              <a:lvl5pPr eaLnBrk="0" hangingPunct="0">
                <a:defRPr sz="1600">
                  <a:solidFill>
                    <a:schemeClr val="tx1"/>
                  </a:solidFill>
                  <a:latin typeface="Arial" pitchFamily="34" charset="0"/>
                  <a:ea typeface="Arial Unicode MS" pitchFamily="34" charset="-128"/>
                  <a:cs typeface="Arial Unicode MS" pitchFamily="34" charset="-128"/>
                </a:defRPr>
              </a:lvl5pPr>
              <a:lvl6pPr marL="4572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6pPr>
              <a:lvl7pPr marL="9144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7pPr>
              <a:lvl8pPr marL="13716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8pPr>
              <a:lvl9pPr marL="18288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9pPr>
            </a:lstStyle>
            <a:p>
              <a:pPr marL="342900" lvl="0" indent="-228600">
                <a:spcAft>
                  <a:spcPct val="15000"/>
                </a:spcAft>
              </a:pPr>
              <a:r>
                <a:rPr lang="en-US" sz="1800" b="1" dirty="0" smtClean="0">
                  <a:solidFill>
                    <a:schemeClr val="bg1"/>
                  </a:solidFill>
                  <a:effectLst>
                    <a:outerShdw blurRad="38100" dist="38100" dir="2700000" algn="tl">
                      <a:srgbClr val="000000">
                        <a:alpha val="43137"/>
                      </a:srgbClr>
                    </a:outerShdw>
                  </a:effectLst>
                </a:rPr>
                <a:t>Embrace the Complete Suite</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10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p:cNvSpPr>
            <a:spLocks noGrp="1"/>
          </p:cNvSpPr>
          <p:nvPr>
            <p:ph type="title"/>
          </p:nvPr>
        </p:nvSpPr>
        <p:spPr>
          <a:xfrm>
            <a:off x="619125" y="223838"/>
            <a:ext cx="8229600" cy="423862"/>
          </a:xfrm>
        </p:spPr>
        <p:txBody>
          <a:bodyPr/>
          <a:lstStyle/>
          <a:p>
            <a:r>
              <a:rPr lang="en-US">
                <a:latin typeface="Arial" charset="0"/>
                <a:cs typeface="Arial" charset="0"/>
              </a:rPr>
              <a:t>Maximize Your OpenWorld SCM Experience</a:t>
            </a:r>
          </a:p>
        </p:txBody>
      </p:sp>
      <p:sp>
        <p:nvSpPr>
          <p:cNvPr id="33795" name="Content Placeholder 24"/>
          <p:cNvSpPr>
            <a:spLocks noGrp="1"/>
          </p:cNvSpPr>
          <p:nvPr>
            <p:ph sz="quarter" idx="12"/>
          </p:nvPr>
        </p:nvSpPr>
        <p:spPr>
          <a:xfrm>
            <a:off x="600075" y="1016000"/>
            <a:ext cx="8543925" cy="3708400"/>
          </a:xfrm>
        </p:spPr>
        <p:txBody>
          <a:bodyPr/>
          <a:lstStyle/>
          <a:p>
            <a:pPr>
              <a:spcBef>
                <a:spcPts val="900"/>
              </a:spcBef>
              <a:spcAft>
                <a:spcPct val="0"/>
              </a:spcAft>
            </a:pPr>
            <a:r>
              <a:rPr lang="en-US">
                <a:latin typeface="Arial" charset="0"/>
                <a:cs typeface="Arial" charset="0"/>
              </a:rPr>
              <a:t>8 major tracks</a:t>
            </a:r>
          </a:p>
          <a:p>
            <a:pPr lvl="1">
              <a:spcBef>
                <a:spcPts val="900"/>
              </a:spcBef>
              <a:spcAft>
                <a:spcPct val="0"/>
              </a:spcAft>
            </a:pPr>
            <a:r>
              <a:rPr lang="en-US" sz="1600">
                <a:latin typeface="Arial" charset="0"/>
                <a:cs typeface="Arial" charset="0"/>
              </a:rPr>
              <a:t>Value Chain Planning		-  Product Value Chain		-  ALM					-  Procurement	</a:t>
            </a:r>
          </a:p>
          <a:p>
            <a:pPr lvl="1">
              <a:spcBef>
                <a:spcPts val="900"/>
              </a:spcBef>
              <a:spcAft>
                <a:spcPct val="0"/>
              </a:spcAft>
            </a:pPr>
            <a:r>
              <a:rPr lang="en-US" sz="1600">
                <a:latin typeface="Arial" charset="0"/>
                <a:cs typeface="Arial" charset="0"/>
              </a:rPr>
              <a:t>Value Chain Execution		-  Manufacturing				-  Fusion SCM 		-  Sustainability	</a:t>
            </a:r>
          </a:p>
          <a:p>
            <a:pPr>
              <a:spcBef>
                <a:spcPts val="900"/>
              </a:spcBef>
              <a:spcAft>
                <a:spcPct val="0"/>
              </a:spcAft>
            </a:pPr>
            <a:r>
              <a:rPr lang="en-US">
                <a:latin typeface="Arial" charset="0"/>
                <a:cs typeface="Arial" charset="0"/>
              </a:rPr>
              <a:t>75</a:t>
            </a:r>
            <a:r>
              <a:rPr lang="en-US" baseline="30000">
                <a:latin typeface="Arial" charset="0"/>
                <a:cs typeface="Arial" charset="0"/>
              </a:rPr>
              <a:t>+</a:t>
            </a:r>
            <a:r>
              <a:rPr lang="en-US">
                <a:latin typeface="Arial" charset="0"/>
                <a:cs typeface="Arial" charset="0"/>
              </a:rPr>
              <a:t> sessions, </a:t>
            </a:r>
            <a:endParaRPr lang="en-US">
              <a:solidFill>
                <a:srgbClr val="FFC000"/>
              </a:solidFill>
              <a:latin typeface="Arial" charset="0"/>
              <a:cs typeface="Arial" charset="0"/>
            </a:endParaRPr>
          </a:p>
          <a:p>
            <a:pPr lvl="1">
              <a:spcBef>
                <a:spcPts val="900"/>
              </a:spcBef>
              <a:spcAft>
                <a:spcPct val="0"/>
              </a:spcAft>
            </a:pPr>
            <a:r>
              <a:rPr lang="en-US" sz="1200">
                <a:latin typeface="Arial" charset="0"/>
                <a:cs typeface="Arial" charset="0"/>
              </a:rPr>
              <a:t>≈ 200 speakers, including 80</a:t>
            </a:r>
            <a:r>
              <a:rPr lang="en-US" sz="1200" baseline="30000">
                <a:latin typeface="Arial" charset="0"/>
                <a:cs typeface="Arial" charset="0"/>
              </a:rPr>
              <a:t>+</a:t>
            </a:r>
            <a:r>
              <a:rPr lang="en-US" sz="1200">
                <a:latin typeface="Arial" charset="0"/>
                <a:cs typeface="Arial" charset="0"/>
              </a:rPr>
              <a:t> customer &amp; partner speakers</a:t>
            </a:r>
          </a:p>
          <a:p>
            <a:pPr>
              <a:spcBef>
                <a:spcPts val="900"/>
              </a:spcBef>
              <a:spcAft>
                <a:spcPct val="0"/>
              </a:spcAft>
            </a:pPr>
            <a:r>
              <a:rPr lang="en-US">
                <a:latin typeface="Arial" charset="0"/>
                <a:cs typeface="Arial" charset="0"/>
              </a:rPr>
              <a:t>20 demo pods</a:t>
            </a:r>
          </a:p>
          <a:p>
            <a:pPr>
              <a:spcBef>
                <a:spcPts val="900"/>
              </a:spcBef>
              <a:spcAft>
                <a:spcPct val="0"/>
              </a:spcAft>
            </a:pPr>
            <a:r>
              <a:rPr lang="en-US">
                <a:latin typeface="Arial" charset="0"/>
                <a:cs typeface="Arial" charset="0"/>
              </a:rPr>
              <a:t>5 </a:t>
            </a:r>
            <a:r>
              <a:rPr lang="ja-JP" altLang="en-US">
                <a:latin typeface="Arial" charset="0"/>
                <a:cs typeface="ＭＳ Ｐゴシック" charset="0"/>
              </a:rPr>
              <a:t>“</a:t>
            </a:r>
            <a:r>
              <a:rPr lang="en-US">
                <a:latin typeface="Arial" charset="0"/>
                <a:cs typeface="Arial" charset="0"/>
              </a:rPr>
              <a:t>Hands-On</a:t>
            </a:r>
            <a:r>
              <a:rPr lang="ja-JP" altLang="en-US">
                <a:latin typeface="Arial" charset="0"/>
                <a:cs typeface="ＭＳ Ｐゴシック" charset="0"/>
              </a:rPr>
              <a:t>”</a:t>
            </a:r>
            <a:r>
              <a:rPr lang="en-US">
                <a:latin typeface="Arial" charset="0"/>
                <a:cs typeface="Arial" charset="0"/>
              </a:rPr>
              <a:t> Labs</a:t>
            </a:r>
          </a:p>
          <a:p>
            <a:pPr>
              <a:spcBef>
                <a:spcPts val="900"/>
              </a:spcBef>
              <a:spcAft>
                <a:spcPct val="0"/>
              </a:spcAft>
            </a:pPr>
            <a:r>
              <a:rPr lang="ja-JP" altLang="en-US">
                <a:latin typeface="Arial" charset="0"/>
                <a:cs typeface="ＭＳ Ｐゴシック" charset="0"/>
              </a:rPr>
              <a:t>“</a:t>
            </a:r>
            <a:r>
              <a:rPr lang="en-US">
                <a:latin typeface="Arial" charset="0"/>
                <a:cs typeface="Arial" charset="0"/>
              </a:rPr>
              <a:t>Meet the Experts</a:t>
            </a:r>
            <a:r>
              <a:rPr lang="ja-JP" altLang="en-US">
                <a:latin typeface="Arial" charset="0"/>
                <a:cs typeface="ＭＳ Ｐゴシック" charset="0"/>
              </a:rPr>
              <a:t>”</a:t>
            </a:r>
            <a:r>
              <a:rPr lang="en-US">
                <a:latin typeface="Arial" charset="0"/>
                <a:cs typeface="Arial" charset="0"/>
              </a:rPr>
              <a:t>:  All Supply Chain experts in one room!</a:t>
            </a:r>
          </a:p>
          <a:p>
            <a:pPr>
              <a:spcBef>
                <a:spcPts val="900"/>
              </a:spcBef>
              <a:spcAft>
                <a:spcPct val="0"/>
              </a:spcAft>
            </a:pPr>
            <a:r>
              <a:rPr lang="en-US">
                <a:latin typeface="Arial" charset="0"/>
                <a:cs typeface="Arial" charset="0"/>
              </a:rPr>
              <a:t>See Focus On Documents for more information: </a:t>
            </a:r>
            <a:r>
              <a:rPr lang="en-US" sz="1800">
                <a:latin typeface="Arial" charset="0"/>
                <a:cs typeface="ＭＳ Ｐゴシック" charset="0"/>
                <a:hlinkClick r:id="rId3"/>
              </a:rPr>
              <a:t>www.oracle.com/openworld</a:t>
            </a:r>
            <a:r>
              <a:rPr lang="en-US" sz="1800">
                <a:latin typeface="Arial" charset="0"/>
                <a:cs typeface="Arial" charset="0"/>
              </a:rPr>
              <a:t> </a:t>
            </a:r>
          </a:p>
        </p:txBody>
      </p:sp>
      <p:sp>
        <p:nvSpPr>
          <p:cNvPr id="33796" name="Text Placeholder 4"/>
          <p:cNvSpPr>
            <a:spLocks noGrp="1"/>
          </p:cNvSpPr>
          <p:nvPr>
            <p:ph type="body" sz="quarter" idx="13"/>
          </p:nvPr>
        </p:nvSpPr>
        <p:spPr>
          <a:xfrm>
            <a:off x="600075" y="566738"/>
            <a:ext cx="8229600" cy="304800"/>
          </a:xfrm>
        </p:spPr>
        <p:txBody>
          <a:bodyPr/>
          <a:lstStyle/>
          <a:p>
            <a:pPr>
              <a:spcAft>
                <a:spcPct val="0"/>
              </a:spcAft>
            </a:pPr>
            <a:r>
              <a:rPr lang="en-US">
                <a:latin typeface="Arial" charset="0"/>
                <a:cs typeface="Arial" charset="0"/>
              </a:rPr>
              <a:t>Conference Highlights</a:t>
            </a:r>
          </a:p>
        </p:txBody>
      </p:sp>
    </p:spTree>
    <p:extLst>
      <p:ext uri="{BB962C8B-B14F-4D97-AF65-F5344CB8AC3E}">
        <p14:creationId xmlns:p14="http://schemas.microsoft.com/office/powerpoint/2010/main" val="1437827229"/>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9"/>
          <p:cNvSpPr>
            <a:spLocks noGrp="1"/>
          </p:cNvSpPr>
          <p:nvPr>
            <p:ph type="title"/>
          </p:nvPr>
        </p:nvSpPr>
        <p:spPr>
          <a:xfrm>
            <a:off x="804863" y="246063"/>
            <a:ext cx="8229600" cy="406400"/>
          </a:xfrm>
        </p:spPr>
        <p:txBody>
          <a:bodyPr/>
          <a:lstStyle/>
          <a:p>
            <a:r>
              <a:rPr lang="en-US">
                <a:latin typeface="Arial" charset="0"/>
                <a:cs typeface="Arial" charset="0"/>
              </a:rPr>
              <a:t>Value Chain Planning Reception</a:t>
            </a:r>
          </a:p>
        </p:txBody>
      </p:sp>
      <p:sp>
        <p:nvSpPr>
          <p:cNvPr id="38915" name="Content Placeholder 1"/>
          <p:cNvSpPr>
            <a:spLocks noGrp="1"/>
          </p:cNvSpPr>
          <p:nvPr>
            <p:ph sz="quarter" idx="12"/>
          </p:nvPr>
        </p:nvSpPr>
        <p:spPr>
          <a:xfrm>
            <a:off x="804863" y="1741488"/>
            <a:ext cx="8229600" cy="3062287"/>
          </a:xfrm>
        </p:spPr>
        <p:txBody>
          <a:bodyPr/>
          <a:lstStyle/>
          <a:p>
            <a:pPr eaLnBrk="1" hangingPunct="1"/>
            <a:r>
              <a:rPr lang="en-US" b="1">
                <a:latin typeface="Arial" charset="0"/>
                <a:cs typeface="Arial" charset="0"/>
              </a:rPr>
              <a:t>When: </a:t>
            </a:r>
            <a:r>
              <a:rPr lang="en-US">
                <a:latin typeface="Arial" charset="0"/>
                <a:cs typeface="Arial" charset="0"/>
              </a:rPr>
              <a:t>Monday, Sept. 23, 2013</a:t>
            </a:r>
          </a:p>
          <a:p>
            <a:pPr eaLnBrk="1" hangingPunct="1"/>
            <a:r>
              <a:rPr lang="en-US" b="1">
                <a:latin typeface="Arial" charset="0"/>
                <a:cs typeface="Arial" charset="0"/>
              </a:rPr>
              <a:t>Time:  </a:t>
            </a:r>
            <a:r>
              <a:rPr lang="en-US">
                <a:latin typeface="Arial" charset="0"/>
                <a:cs typeface="Arial" charset="0"/>
              </a:rPr>
              <a:t>6pm – 9pm</a:t>
            </a:r>
          </a:p>
          <a:p>
            <a:pPr eaLnBrk="1" hangingPunct="1"/>
            <a:r>
              <a:rPr lang="en-US" b="1">
                <a:latin typeface="Arial" charset="0"/>
                <a:cs typeface="Arial" charset="0"/>
              </a:rPr>
              <a:t>Where:  </a:t>
            </a:r>
            <a:r>
              <a:rPr lang="en-US">
                <a:latin typeface="Arial" charset="0"/>
                <a:cs typeface="Arial" charset="0"/>
              </a:rPr>
              <a:t>Bluestem Brasserie - 1 Yerba Buena Lane </a:t>
            </a:r>
            <a:r>
              <a:rPr lang="en-US" sz="1800">
                <a:latin typeface="Arial" charset="0"/>
                <a:cs typeface="Arial" charset="0"/>
              </a:rPr>
              <a:t>(one block from Moscone – across Mission St.)</a:t>
            </a:r>
          </a:p>
          <a:p>
            <a:pPr eaLnBrk="1" hangingPunct="1"/>
            <a:r>
              <a:rPr lang="en-US" b="1">
                <a:latin typeface="Arial" charset="0"/>
                <a:cs typeface="Arial" charset="0"/>
              </a:rPr>
              <a:t>RSVP:  </a:t>
            </a:r>
            <a:r>
              <a:rPr lang="en-US" u="sng">
                <a:latin typeface="Arial" charset="0"/>
                <a:cs typeface="Arial" charset="0"/>
                <a:hlinkClick r:id="rId3"/>
              </a:rPr>
              <a:t>http://www.oraclepartnerevent.com/2013/oow-vcp-reception/email.html</a:t>
            </a:r>
            <a:endParaRPr lang="en-US" b="1">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lvl="1">
              <a:buFont typeface="Arial" charset="0"/>
              <a:buNone/>
            </a:pPr>
            <a:endParaRPr lang="en-US">
              <a:latin typeface="Arial" charset="0"/>
              <a:cs typeface="Arial" charset="0"/>
            </a:endParaRPr>
          </a:p>
          <a:p>
            <a:pPr lvl="1"/>
            <a:endParaRPr lang="en-US">
              <a:latin typeface="Arial" charset="0"/>
              <a:cs typeface="Arial" charset="0"/>
            </a:endParaRPr>
          </a:p>
          <a:p>
            <a:pPr lvl="1"/>
            <a:endParaRPr lang="en-US">
              <a:latin typeface="Arial" charset="0"/>
              <a:cs typeface="Arial" charset="0"/>
            </a:endParaRPr>
          </a:p>
        </p:txBody>
      </p:sp>
      <p:sp>
        <p:nvSpPr>
          <p:cNvPr id="38916" name="TextBox 10"/>
          <p:cNvSpPr txBox="1">
            <a:spLocks noChangeArrowheads="1"/>
          </p:cNvSpPr>
          <p:nvPr/>
        </p:nvSpPr>
        <p:spPr bwMode="auto">
          <a:xfrm>
            <a:off x="762000" y="723900"/>
            <a:ext cx="838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000" i="1">
                <a:solidFill>
                  <a:schemeClr val="tx2"/>
                </a:solidFill>
              </a:rPr>
              <a:t>Meet Value Chain Planning Customer Executives, Industry Analysts &amp; Experts from Product Strategy, Development &amp; Solutions in an Informative &amp; Informal Environment</a:t>
            </a:r>
          </a:p>
        </p:txBody>
      </p:sp>
      <p:pic>
        <p:nvPicPr>
          <p:cNvPr id="3891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39125" y="0"/>
            <a:ext cx="9064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85900" y="3762375"/>
            <a:ext cx="12795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95963" y="3924300"/>
            <a:ext cx="1666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2917841"/>
      </p:ext>
    </p:extLst>
  </p:cSld>
  <p:clrMapOvr>
    <a:masterClrMapping/>
  </p:clrMapOvr>
  <p:transition spd="slow">
    <p:randomBar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9"/>
          <p:cNvSpPr>
            <a:spLocks noGrp="1"/>
          </p:cNvSpPr>
          <p:nvPr>
            <p:ph type="title"/>
          </p:nvPr>
        </p:nvSpPr>
        <p:spPr>
          <a:xfrm>
            <a:off x="804863" y="246063"/>
            <a:ext cx="8229600" cy="406400"/>
          </a:xfrm>
        </p:spPr>
        <p:txBody>
          <a:bodyPr/>
          <a:lstStyle/>
          <a:p>
            <a:r>
              <a:rPr lang="en-US">
                <a:latin typeface="Arial" charset="0"/>
                <a:cs typeface="Arial" charset="0"/>
              </a:rPr>
              <a:t>ALM / eAM / Manufacturing Reception</a:t>
            </a:r>
          </a:p>
        </p:txBody>
      </p:sp>
      <p:sp>
        <p:nvSpPr>
          <p:cNvPr id="37891" name="Content Placeholder 1"/>
          <p:cNvSpPr>
            <a:spLocks noGrp="1"/>
          </p:cNvSpPr>
          <p:nvPr>
            <p:ph sz="quarter" idx="12"/>
          </p:nvPr>
        </p:nvSpPr>
        <p:spPr>
          <a:xfrm>
            <a:off x="804863" y="1541463"/>
            <a:ext cx="8229600" cy="3062287"/>
          </a:xfrm>
        </p:spPr>
        <p:txBody>
          <a:bodyPr/>
          <a:lstStyle/>
          <a:p>
            <a:pPr eaLnBrk="1" hangingPunct="1"/>
            <a:r>
              <a:rPr lang="en-US" b="1">
                <a:latin typeface="Arial" charset="0"/>
                <a:cs typeface="Arial" charset="0"/>
              </a:rPr>
              <a:t>When: </a:t>
            </a:r>
            <a:r>
              <a:rPr lang="en-US">
                <a:latin typeface="Arial" charset="0"/>
                <a:cs typeface="Arial" charset="0"/>
              </a:rPr>
              <a:t>Monday, Sept. 23, 2013</a:t>
            </a:r>
          </a:p>
          <a:p>
            <a:pPr eaLnBrk="1" hangingPunct="1"/>
            <a:r>
              <a:rPr lang="en-US" b="1">
                <a:latin typeface="Arial" charset="0"/>
                <a:cs typeface="Arial" charset="0"/>
              </a:rPr>
              <a:t>Time:  </a:t>
            </a:r>
            <a:r>
              <a:rPr lang="en-US">
                <a:latin typeface="Arial" charset="0"/>
                <a:cs typeface="Arial" charset="0"/>
              </a:rPr>
              <a:t>6pm – 8pm</a:t>
            </a:r>
          </a:p>
          <a:p>
            <a:pPr eaLnBrk="1" hangingPunct="1"/>
            <a:r>
              <a:rPr lang="en-US" b="1">
                <a:latin typeface="Arial" charset="0"/>
                <a:cs typeface="Arial" charset="0"/>
              </a:rPr>
              <a:t>Where:  </a:t>
            </a:r>
            <a:r>
              <a:rPr lang="en-US">
                <a:latin typeface="Arial" charset="0"/>
                <a:cs typeface="Arial" charset="0"/>
              </a:rPr>
              <a:t>LuLu</a:t>
            </a:r>
            <a:r>
              <a:rPr lang="ja-JP" altLang="en-US">
                <a:latin typeface="Arial" charset="0"/>
                <a:cs typeface="Arial" charset="0"/>
              </a:rPr>
              <a:t>’</a:t>
            </a:r>
            <a:r>
              <a:rPr lang="en-US">
                <a:latin typeface="Arial" charset="0"/>
                <a:cs typeface="Arial" charset="0"/>
              </a:rPr>
              <a:t>s - 816 Folsom Street, San Francisco</a:t>
            </a:r>
          </a:p>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lvl="1">
              <a:buFont typeface="Arial" charset="0"/>
              <a:buNone/>
            </a:pPr>
            <a:endParaRPr lang="en-US">
              <a:latin typeface="Arial" charset="0"/>
              <a:cs typeface="Arial" charset="0"/>
            </a:endParaRPr>
          </a:p>
          <a:p>
            <a:pPr lvl="1"/>
            <a:endParaRPr lang="en-US">
              <a:latin typeface="Arial" charset="0"/>
              <a:cs typeface="Arial" charset="0"/>
            </a:endParaRPr>
          </a:p>
          <a:p>
            <a:pPr lvl="1"/>
            <a:endParaRPr lang="en-US">
              <a:latin typeface="Arial" charset="0"/>
              <a:cs typeface="Arial" charset="0"/>
            </a:endParaRPr>
          </a:p>
        </p:txBody>
      </p:sp>
      <p:sp>
        <p:nvSpPr>
          <p:cNvPr id="37892" name="TextBox 10"/>
          <p:cNvSpPr txBox="1">
            <a:spLocks noChangeArrowheads="1"/>
          </p:cNvSpPr>
          <p:nvPr/>
        </p:nvSpPr>
        <p:spPr bwMode="auto">
          <a:xfrm>
            <a:off x="762000" y="809625"/>
            <a:ext cx="838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000" i="1">
                <a:solidFill>
                  <a:schemeClr val="tx2"/>
                </a:solidFill>
              </a:rPr>
              <a:t>Enjoy an Evening of Networking with Friends, Partners and Fellow eAM &amp; MFG Professionals!</a:t>
            </a:r>
          </a:p>
        </p:txBody>
      </p:sp>
      <p:pic>
        <p:nvPicPr>
          <p:cNvPr id="3789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34300" y="0"/>
            <a:ext cx="1392238"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10" descr="Go to Lorient Consulting Homepage">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8475" y="3375025"/>
            <a:ext cx="1620838"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20" descr="Snap1.bmp"/>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75463" y="3816350"/>
            <a:ext cx="201612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16" descr="Meridium.TIF"/>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1866900" y="3925888"/>
            <a:ext cx="190976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7" descr="DSI.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2366963" y="3138488"/>
            <a:ext cx="15335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21" descr="ChainSys.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82613" y="2757488"/>
            <a:ext cx="19240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9" descr="imPACT.jp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295900" y="2649538"/>
            <a:ext cx="2185988"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5060950" y="3941763"/>
            <a:ext cx="1733550" cy="400050"/>
          </a:xfrm>
          <a:prstGeom prst="rect">
            <a:avLst/>
          </a:prstGeom>
          <a:solidFill>
            <a:schemeClr val="bg1">
              <a:lumMod val="95000"/>
            </a:schemeClr>
          </a:solidFill>
        </p:spPr>
        <p:txBody>
          <a:bodyPr>
            <a:spAutoFit/>
          </a:bodyPr>
          <a:lstStyle/>
          <a:p>
            <a:pPr>
              <a:defRPr/>
            </a:pPr>
            <a:endParaRPr lang="en-US" sz="2000" dirty="0" err="1">
              <a:solidFill>
                <a:schemeClr val="tx2"/>
              </a:solidFill>
              <a:ea typeface="+mn-ea"/>
            </a:endParaRPr>
          </a:p>
        </p:txBody>
      </p:sp>
      <p:pic>
        <p:nvPicPr>
          <p:cNvPr id="37901" name="Picture 22" descr="pwc-logo.jp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227513" y="3468688"/>
            <a:ext cx="1149350"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Picture 16" descr="eamlogo.eps"/>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36900" y="2716213"/>
            <a:ext cx="21605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5391150" y="3595688"/>
            <a:ext cx="1828800" cy="400050"/>
          </a:xfrm>
          <a:prstGeom prst="rect">
            <a:avLst/>
          </a:prstGeom>
          <a:solidFill>
            <a:schemeClr val="bg1">
              <a:lumMod val="95000"/>
            </a:schemeClr>
          </a:solidFill>
        </p:spPr>
        <p:txBody>
          <a:bodyPr>
            <a:spAutoFit/>
          </a:bodyPr>
          <a:lstStyle/>
          <a:p>
            <a:pPr>
              <a:defRPr/>
            </a:pPr>
            <a:endParaRPr lang="en-US" sz="2000" dirty="0" err="1">
              <a:solidFill>
                <a:schemeClr val="tx2"/>
              </a:solidFill>
              <a:ea typeface="+mn-ea"/>
            </a:endParaRPr>
          </a:p>
        </p:txBody>
      </p:sp>
      <p:pic>
        <p:nvPicPr>
          <p:cNvPr id="37904" name="Picture 14" descr="Rolta"/>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675313" y="3595688"/>
            <a:ext cx="8826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5" name="Picture 18" descr="KPIT_Modified.JP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321550" y="2482850"/>
            <a:ext cx="13462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34070"/>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9"/>
          <p:cNvSpPr>
            <a:spLocks noGrp="1"/>
          </p:cNvSpPr>
          <p:nvPr>
            <p:ph type="title"/>
          </p:nvPr>
        </p:nvSpPr>
        <p:spPr>
          <a:xfrm>
            <a:off x="804863" y="246063"/>
            <a:ext cx="8229600" cy="406400"/>
          </a:xfrm>
        </p:spPr>
        <p:txBody>
          <a:bodyPr/>
          <a:lstStyle/>
          <a:p>
            <a:r>
              <a:rPr lang="en-US">
                <a:latin typeface="Arial" charset="0"/>
                <a:cs typeface="Arial" charset="0"/>
              </a:rPr>
              <a:t>Warehouse Management Reception</a:t>
            </a:r>
          </a:p>
        </p:txBody>
      </p:sp>
      <p:sp>
        <p:nvSpPr>
          <p:cNvPr id="39939" name="Content Placeholder 1"/>
          <p:cNvSpPr>
            <a:spLocks noGrp="1"/>
          </p:cNvSpPr>
          <p:nvPr>
            <p:ph sz="quarter" idx="12"/>
          </p:nvPr>
        </p:nvSpPr>
        <p:spPr>
          <a:xfrm>
            <a:off x="804863" y="1865313"/>
            <a:ext cx="8229600" cy="3062287"/>
          </a:xfrm>
        </p:spPr>
        <p:txBody>
          <a:bodyPr/>
          <a:lstStyle/>
          <a:p>
            <a:pPr eaLnBrk="1" hangingPunct="1"/>
            <a:r>
              <a:rPr lang="en-US" b="1">
                <a:latin typeface="Arial" charset="0"/>
                <a:cs typeface="Arial" charset="0"/>
              </a:rPr>
              <a:t>When: </a:t>
            </a:r>
            <a:r>
              <a:rPr lang="en-US">
                <a:latin typeface="Arial" charset="0"/>
                <a:cs typeface="Arial" charset="0"/>
              </a:rPr>
              <a:t>Monday, Sept. 23, 2013</a:t>
            </a:r>
          </a:p>
          <a:p>
            <a:pPr eaLnBrk="1" hangingPunct="1"/>
            <a:r>
              <a:rPr lang="en-US" b="1">
                <a:latin typeface="Arial" charset="0"/>
                <a:cs typeface="Arial" charset="0"/>
              </a:rPr>
              <a:t>Time:  </a:t>
            </a:r>
            <a:r>
              <a:rPr lang="en-US">
                <a:latin typeface="Arial" charset="0"/>
                <a:cs typeface="Arial" charset="0"/>
              </a:rPr>
              <a:t>6pm – 8pm</a:t>
            </a:r>
          </a:p>
          <a:p>
            <a:pPr eaLnBrk="1" hangingPunct="1"/>
            <a:r>
              <a:rPr lang="en-US" b="1">
                <a:latin typeface="Arial" charset="0"/>
                <a:cs typeface="Arial" charset="0"/>
              </a:rPr>
              <a:t>Where:  </a:t>
            </a:r>
            <a:r>
              <a:rPr lang="en-US">
                <a:latin typeface="Arial" charset="0"/>
                <a:cs typeface="Arial" charset="0"/>
              </a:rPr>
              <a:t>54 Mint Restaurant - 16 Mint Plaza, between 5th St &amp; 6th St.  </a:t>
            </a:r>
          </a:p>
          <a:p>
            <a:pPr eaLnBrk="1" hangingPunct="1"/>
            <a:r>
              <a:rPr lang="en-US" b="1">
                <a:latin typeface="Arial" charset="0"/>
                <a:cs typeface="Arial" charset="0"/>
              </a:rPr>
              <a:t>RSVP:  </a:t>
            </a:r>
            <a:r>
              <a:rPr lang="en-US" u="sng">
                <a:latin typeface="Arial" charset="0"/>
                <a:cs typeface="Arial" charset="0"/>
                <a:hlinkClick r:id="rId3"/>
              </a:rPr>
              <a:t>OOW13@MOD43.COM</a:t>
            </a:r>
            <a:endParaRPr lang="en-US" b="1">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lvl="1">
              <a:buFont typeface="Arial" charset="0"/>
              <a:buNone/>
            </a:pPr>
            <a:endParaRPr lang="en-US">
              <a:latin typeface="Arial" charset="0"/>
              <a:cs typeface="Arial" charset="0"/>
            </a:endParaRPr>
          </a:p>
          <a:p>
            <a:pPr lvl="1"/>
            <a:endParaRPr lang="en-US">
              <a:latin typeface="Arial" charset="0"/>
              <a:cs typeface="Arial" charset="0"/>
            </a:endParaRPr>
          </a:p>
          <a:p>
            <a:pPr lvl="1"/>
            <a:endParaRPr lang="en-US">
              <a:latin typeface="Arial" charset="0"/>
              <a:cs typeface="Arial" charset="0"/>
            </a:endParaRPr>
          </a:p>
        </p:txBody>
      </p:sp>
      <p:sp>
        <p:nvSpPr>
          <p:cNvPr id="39940" name="TextBox 10"/>
          <p:cNvSpPr txBox="1">
            <a:spLocks noChangeArrowheads="1"/>
          </p:cNvSpPr>
          <p:nvPr/>
        </p:nvSpPr>
        <p:spPr bwMode="auto">
          <a:xfrm>
            <a:off x="762000" y="809625"/>
            <a:ext cx="838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000" i="1">
                <a:solidFill>
                  <a:schemeClr val="tx2"/>
                </a:solidFill>
              </a:rPr>
              <a:t>Join Oracle's Development and Strategy Team, Partners &amp; Fellow Customers for an Evening of Mingling, Networking and Casual Conversation</a:t>
            </a:r>
          </a:p>
        </p:txBody>
      </p:sp>
      <p:pic>
        <p:nvPicPr>
          <p:cNvPr id="39941"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582025" y="0"/>
            <a:ext cx="561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33825" y="3633788"/>
            <a:ext cx="20716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7163" y="3576638"/>
            <a:ext cx="32464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62738" y="3581400"/>
            <a:ext cx="21304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224866"/>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p:cNvSpPr>
            <a:spLocks noGrp="1"/>
          </p:cNvSpPr>
          <p:nvPr>
            <p:ph type="title"/>
          </p:nvPr>
        </p:nvSpPr>
        <p:spPr>
          <a:xfrm>
            <a:off x="457200" y="481013"/>
            <a:ext cx="8229600" cy="423862"/>
          </a:xfrm>
        </p:spPr>
        <p:txBody>
          <a:bodyPr/>
          <a:lstStyle/>
          <a:p>
            <a:r>
              <a:rPr lang="en-US" dirty="0" smtClean="0">
                <a:ea typeface="ＭＳ Ｐゴシック" pitchFamily="34" charset="-128"/>
              </a:rPr>
              <a:t>Fusion SCM Today</a:t>
            </a:r>
            <a:endParaRPr lang="en-US" dirty="0" smtClean="0"/>
          </a:p>
        </p:txBody>
      </p:sp>
      <p:sp>
        <p:nvSpPr>
          <p:cNvPr id="33795" name="Text Placeholder 4"/>
          <p:cNvSpPr>
            <a:spLocks noGrp="1"/>
          </p:cNvSpPr>
          <p:nvPr>
            <p:ph type="body" sz="quarter" idx="13"/>
          </p:nvPr>
        </p:nvSpPr>
        <p:spPr>
          <a:xfrm>
            <a:off x="457200" y="919163"/>
            <a:ext cx="8229600" cy="304800"/>
          </a:xfrm>
        </p:spPr>
        <p:txBody>
          <a:bodyPr/>
          <a:lstStyle/>
          <a:p>
            <a:pPr>
              <a:spcAft>
                <a:spcPct val="0"/>
              </a:spcAft>
            </a:pPr>
            <a:r>
              <a:rPr lang="en-US" dirty="0" smtClean="0">
                <a:solidFill>
                  <a:srgbClr val="FF0000"/>
                </a:solidFill>
                <a:ea typeface="ＭＳ Ｐゴシック" pitchFamily="34" charset="-128"/>
              </a:rPr>
              <a:t>Five next-generation applications built on a common SCM model</a:t>
            </a:r>
            <a:endParaRPr lang="en-US" dirty="0" smtClean="0"/>
          </a:p>
        </p:txBody>
      </p:sp>
      <p:sp>
        <p:nvSpPr>
          <p:cNvPr id="36" name="Rectangle 35"/>
          <p:cNvSpPr/>
          <p:nvPr/>
        </p:nvSpPr>
        <p:spPr bwMode="auto">
          <a:xfrm>
            <a:off x="2133600" y="2143247"/>
            <a:ext cx="3238500" cy="1228725"/>
          </a:xfrm>
          <a:prstGeom prst="rect">
            <a:avLst/>
          </a:prstGeom>
          <a:solidFill>
            <a:srgbClr val="FF0000">
              <a:lumMod val="20000"/>
              <a:lumOff val="8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lIns="27432" tIns="64008" rIns="27432"/>
          <a:lstStyle/>
          <a:p>
            <a:pPr marL="119063" indent="-119063" algn="ctr" fontAlgn="auto">
              <a:lnSpc>
                <a:spcPct val="90000"/>
              </a:lnSpc>
              <a:spcBef>
                <a:spcPct val="50000"/>
              </a:spcBef>
              <a:spcAft>
                <a:spcPts val="0"/>
              </a:spcAft>
              <a:buClr>
                <a:srgbClr val="667263"/>
              </a:buClr>
              <a:defRPr/>
            </a:pPr>
            <a:endParaRPr lang="en-US" sz="1300" b="1" kern="0" dirty="0">
              <a:solidFill>
                <a:srgbClr val="000000"/>
              </a:solidFill>
              <a:effectLst>
                <a:outerShdw blurRad="38100" dist="38100" dir="2700000" algn="tl">
                  <a:srgbClr val="C0C0C0"/>
                </a:outerShdw>
              </a:effectLst>
              <a:ea typeface="ＭＳ Ｐゴシック" charset="-128"/>
            </a:endParaRPr>
          </a:p>
        </p:txBody>
      </p:sp>
      <p:cxnSp>
        <p:nvCxnSpPr>
          <p:cNvPr id="33799" name="Straight Connector 36"/>
          <p:cNvCxnSpPr>
            <a:cxnSpLocks noChangeShapeType="1"/>
          </p:cNvCxnSpPr>
          <p:nvPr/>
        </p:nvCxnSpPr>
        <p:spPr bwMode="auto">
          <a:xfrm rot="5400000">
            <a:off x="1070769" y="4029869"/>
            <a:ext cx="449262" cy="0"/>
          </a:xfrm>
          <a:prstGeom prst="line">
            <a:avLst/>
          </a:prstGeom>
          <a:noFill/>
          <a:ln w="47625" algn="ctr">
            <a:solidFill>
              <a:srgbClr val="A6A6A6"/>
            </a:solidFill>
            <a:round/>
            <a:headEnd/>
            <a:tailEnd/>
          </a:ln>
        </p:spPr>
      </p:cxnSp>
      <p:cxnSp>
        <p:nvCxnSpPr>
          <p:cNvPr id="33800" name="Straight Connector 37"/>
          <p:cNvCxnSpPr>
            <a:cxnSpLocks noChangeShapeType="1"/>
          </p:cNvCxnSpPr>
          <p:nvPr/>
        </p:nvCxnSpPr>
        <p:spPr bwMode="auto">
          <a:xfrm rot="5400000">
            <a:off x="2670969" y="4029869"/>
            <a:ext cx="449262" cy="0"/>
          </a:xfrm>
          <a:prstGeom prst="line">
            <a:avLst/>
          </a:prstGeom>
          <a:noFill/>
          <a:ln w="47625" algn="ctr">
            <a:solidFill>
              <a:srgbClr val="A6A6A6"/>
            </a:solidFill>
            <a:round/>
            <a:headEnd/>
            <a:tailEnd/>
          </a:ln>
        </p:spPr>
      </p:cxnSp>
      <p:cxnSp>
        <p:nvCxnSpPr>
          <p:cNvPr id="33801" name="Straight Connector 38"/>
          <p:cNvCxnSpPr>
            <a:cxnSpLocks noChangeShapeType="1"/>
          </p:cNvCxnSpPr>
          <p:nvPr/>
        </p:nvCxnSpPr>
        <p:spPr bwMode="auto">
          <a:xfrm rot="5400000">
            <a:off x="4370388" y="3419475"/>
            <a:ext cx="508000" cy="0"/>
          </a:xfrm>
          <a:prstGeom prst="line">
            <a:avLst/>
          </a:prstGeom>
          <a:noFill/>
          <a:ln w="47625" algn="ctr">
            <a:solidFill>
              <a:srgbClr val="A6A6A6"/>
            </a:solidFill>
            <a:round/>
            <a:headEnd/>
            <a:tailEnd/>
          </a:ln>
        </p:spPr>
      </p:cxnSp>
      <p:cxnSp>
        <p:nvCxnSpPr>
          <p:cNvPr id="33802" name="Straight Connector 39"/>
          <p:cNvCxnSpPr>
            <a:cxnSpLocks noChangeShapeType="1"/>
          </p:cNvCxnSpPr>
          <p:nvPr/>
        </p:nvCxnSpPr>
        <p:spPr bwMode="auto">
          <a:xfrm rot="5400000">
            <a:off x="7700169" y="4029869"/>
            <a:ext cx="449262" cy="0"/>
          </a:xfrm>
          <a:prstGeom prst="line">
            <a:avLst/>
          </a:prstGeom>
          <a:noFill/>
          <a:ln w="47625" algn="ctr">
            <a:solidFill>
              <a:srgbClr val="A6A6A6"/>
            </a:solidFill>
            <a:round/>
            <a:headEnd/>
            <a:tailEnd/>
          </a:ln>
        </p:spPr>
      </p:cxnSp>
      <p:cxnSp>
        <p:nvCxnSpPr>
          <p:cNvPr id="33803" name="Straight Connector 40"/>
          <p:cNvCxnSpPr>
            <a:cxnSpLocks noChangeShapeType="1"/>
          </p:cNvCxnSpPr>
          <p:nvPr/>
        </p:nvCxnSpPr>
        <p:spPr bwMode="auto">
          <a:xfrm rot="5400000">
            <a:off x="6023769" y="4029869"/>
            <a:ext cx="449262" cy="0"/>
          </a:xfrm>
          <a:prstGeom prst="line">
            <a:avLst/>
          </a:prstGeom>
          <a:noFill/>
          <a:ln w="47625" algn="ctr">
            <a:solidFill>
              <a:srgbClr val="A6A6A6"/>
            </a:solidFill>
            <a:round/>
            <a:headEnd/>
            <a:tailEnd/>
          </a:ln>
        </p:spPr>
      </p:cxnSp>
      <p:cxnSp>
        <p:nvCxnSpPr>
          <p:cNvPr id="33804" name="Straight Connector 41"/>
          <p:cNvCxnSpPr>
            <a:cxnSpLocks noChangeShapeType="1"/>
          </p:cNvCxnSpPr>
          <p:nvPr/>
        </p:nvCxnSpPr>
        <p:spPr bwMode="auto">
          <a:xfrm>
            <a:off x="1295400" y="4262438"/>
            <a:ext cx="6629400" cy="0"/>
          </a:xfrm>
          <a:prstGeom prst="line">
            <a:avLst/>
          </a:prstGeom>
          <a:noFill/>
          <a:ln w="47625" algn="ctr">
            <a:solidFill>
              <a:srgbClr val="A6A6A6"/>
            </a:solidFill>
            <a:round/>
            <a:headEnd/>
            <a:tailEnd/>
          </a:ln>
        </p:spPr>
      </p:cxnSp>
      <p:sp>
        <p:nvSpPr>
          <p:cNvPr id="43" name="Rectangle 42"/>
          <p:cNvSpPr/>
          <p:nvPr/>
        </p:nvSpPr>
        <p:spPr bwMode="auto">
          <a:xfrm>
            <a:off x="533400" y="2208786"/>
            <a:ext cx="1517534" cy="1096954"/>
          </a:xfrm>
          <a:prstGeom prst="rect">
            <a:avLst/>
          </a:prstGeom>
          <a:solidFill>
            <a:srgbClr val="FF0000">
              <a:lumMod val="20000"/>
              <a:lumOff val="8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lIns="27432" tIns="64008" rIns="27432"/>
          <a:lstStyle/>
          <a:p>
            <a:pPr algn="ctr" fontAlgn="auto">
              <a:lnSpc>
                <a:spcPct val="90000"/>
              </a:lnSpc>
              <a:spcBef>
                <a:spcPct val="50000"/>
              </a:spcBef>
              <a:spcAft>
                <a:spcPts val="0"/>
              </a:spcAft>
              <a:buClr>
                <a:srgbClr val="667263"/>
              </a:buClr>
              <a:defRPr/>
            </a:pPr>
            <a:r>
              <a:rPr lang="en-US" sz="1300" b="1" kern="0" dirty="0">
                <a:solidFill>
                  <a:srgbClr val="000000"/>
                </a:solidFill>
                <a:effectLst>
                  <a:outerShdw blurRad="38100" dist="38100" dir="2700000" algn="tl">
                    <a:srgbClr val="C0C0C0"/>
                  </a:outerShdw>
                </a:effectLst>
                <a:latin typeface="Arial" charset="0"/>
                <a:ea typeface="ＭＳ Ｐゴシック" pitchFamily="34" charset="-128"/>
                <a:cs typeface="Arial" charset="0"/>
              </a:rPr>
              <a:t>Product Master Data Management</a:t>
            </a:r>
          </a:p>
        </p:txBody>
      </p:sp>
      <p:sp>
        <p:nvSpPr>
          <p:cNvPr id="44" name="Rectangle 43"/>
          <p:cNvSpPr/>
          <p:nvPr/>
        </p:nvSpPr>
        <p:spPr bwMode="auto">
          <a:xfrm>
            <a:off x="2208649" y="2208786"/>
            <a:ext cx="1517534" cy="1096954"/>
          </a:xfrm>
          <a:prstGeom prst="rect">
            <a:avLst/>
          </a:prstGeom>
          <a:solidFill>
            <a:srgbClr val="FF0000">
              <a:lumMod val="20000"/>
              <a:lumOff val="8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lIns="27432" tIns="64008" rIns="27432"/>
          <a:lstStyle/>
          <a:p>
            <a:pPr algn="ctr" fontAlgn="auto">
              <a:lnSpc>
                <a:spcPct val="90000"/>
              </a:lnSpc>
              <a:spcBef>
                <a:spcPct val="50000"/>
              </a:spcBef>
              <a:spcAft>
                <a:spcPts val="0"/>
              </a:spcAft>
              <a:buClr>
                <a:srgbClr val="667263"/>
              </a:buClr>
              <a:defRPr/>
            </a:pPr>
            <a:r>
              <a:rPr lang="en-US" sz="1300" b="1" kern="0" dirty="0">
                <a:solidFill>
                  <a:srgbClr val="000000"/>
                </a:solidFill>
                <a:effectLst>
                  <a:outerShdw blurRad="38100" dist="38100" dir="2700000" algn="tl">
                    <a:srgbClr val="C0C0C0"/>
                  </a:outerShdw>
                </a:effectLst>
                <a:latin typeface="Arial" charset="0"/>
                <a:ea typeface="ＭＳ Ｐゴシック" pitchFamily="34" charset="-128"/>
                <a:cs typeface="Arial" charset="0"/>
              </a:rPr>
              <a:t>Global Order Promising</a:t>
            </a:r>
          </a:p>
        </p:txBody>
      </p:sp>
      <p:sp>
        <p:nvSpPr>
          <p:cNvPr id="45" name="Rectangle 44"/>
          <p:cNvSpPr/>
          <p:nvPr/>
        </p:nvSpPr>
        <p:spPr bwMode="auto">
          <a:xfrm>
            <a:off x="3795246" y="2208786"/>
            <a:ext cx="1515654" cy="1096954"/>
          </a:xfrm>
          <a:prstGeom prst="rect">
            <a:avLst/>
          </a:prstGeom>
          <a:solidFill>
            <a:srgbClr val="FF0000">
              <a:lumMod val="20000"/>
              <a:lumOff val="8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lIns="27432" tIns="64008" rIns="27432"/>
          <a:lstStyle/>
          <a:p>
            <a:pPr algn="ctr" fontAlgn="auto">
              <a:lnSpc>
                <a:spcPct val="90000"/>
              </a:lnSpc>
              <a:spcBef>
                <a:spcPct val="50000"/>
              </a:spcBef>
              <a:spcAft>
                <a:spcPts val="0"/>
              </a:spcAft>
              <a:buClr>
                <a:srgbClr val="667263"/>
              </a:buClr>
              <a:defRPr/>
            </a:pPr>
            <a:r>
              <a:rPr lang="en-US" sz="1300" b="1" kern="0" dirty="0">
                <a:solidFill>
                  <a:srgbClr val="000000"/>
                </a:solidFill>
                <a:effectLst>
                  <a:outerShdw blurRad="38100" dist="38100" dir="2700000" algn="tl">
                    <a:srgbClr val="C0C0C0"/>
                  </a:outerShdw>
                </a:effectLst>
                <a:latin typeface="Arial" charset="0"/>
                <a:ea typeface="ＭＳ Ｐゴシック" pitchFamily="34" charset="-128"/>
                <a:cs typeface="Arial" charset="0"/>
              </a:rPr>
              <a:t>Distributed Order Orchestration </a:t>
            </a:r>
          </a:p>
        </p:txBody>
      </p:sp>
      <p:sp>
        <p:nvSpPr>
          <p:cNvPr id="46" name="Rectangle 45"/>
          <p:cNvSpPr/>
          <p:nvPr/>
        </p:nvSpPr>
        <p:spPr bwMode="auto">
          <a:xfrm>
            <a:off x="5481324" y="2208786"/>
            <a:ext cx="1517535" cy="1096954"/>
          </a:xfrm>
          <a:prstGeom prst="rect">
            <a:avLst/>
          </a:prstGeom>
          <a:solidFill>
            <a:srgbClr val="FFFFFF">
              <a:lumMod val="65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lIns="27432" tIns="64008" rIns="27432"/>
          <a:lstStyle/>
          <a:p>
            <a:pPr algn="ctr" fontAlgn="auto">
              <a:lnSpc>
                <a:spcPct val="90000"/>
              </a:lnSpc>
              <a:spcBef>
                <a:spcPct val="50000"/>
              </a:spcBef>
              <a:spcAft>
                <a:spcPts val="0"/>
              </a:spcAft>
              <a:buClr>
                <a:srgbClr val="667263"/>
              </a:buClr>
              <a:defRPr/>
            </a:pPr>
            <a:r>
              <a:rPr lang="en-US" sz="1300" b="1" kern="0" dirty="0">
                <a:solidFill>
                  <a:srgbClr val="000000"/>
                </a:solidFill>
                <a:effectLst>
                  <a:outerShdw blurRad="38100" dist="38100" dir="2700000" algn="tl">
                    <a:srgbClr val="C0C0C0"/>
                  </a:outerShdw>
                </a:effectLst>
                <a:latin typeface="Arial" charset="0"/>
                <a:ea typeface="ＭＳ Ｐゴシック" pitchFamily="34" charset="-128"/>
                <a:cs typeface="Arial" charset="0"/>
              </a:rPr>
              <a:t>Inventory Management</a:t>
            </a:r>
          </a:p>
        </p:txBody>
      </p:sp>
      <p:sp>
        <p:nvSpPr>
          <p:cNvPr id="47" name="Rectangle 46"/>
          <p:cNvSpPr/>
          <p:nvPr/>
        </p:nvSpPr>
        <p:spPr bwMode="auto">
          <a:xfrm>
            <a:off x="7131174" y="2209980"/>
            <a:ext cx="1517535" cy="1096955"/>
          </a:xfrm>
          <a:prstGeom prst="rect">
            <a:avLst/>
          </a:prstGeom>
          <a:solidFill>
            <a:srgbClr val="FFFFFF">
              <a:lumMod val="65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lIns="27432" tIns="64008" rIns="27432"/>
          <a:lstStyle/>
          <a:p>
            <a:pPr algn="ctr" fontAlgn="auto">
              <a:lnSpc>
                <a:spcPct val="90000"/>
              </a:lnSpc>
              <a:spcBef>
                <a:spcPct val="50000"/>
              </a:spcBef>
              <a:spcAft>
                <a:spcPts val="0"/>
              </a:spcAft>
              <a:buClr>
                <a:srgbClr val="667263"/>
              </a:buClr>
              <a:defRPr/>
            </a:pPr>
            <a:r>
              <a:rPr lang="en-US" sz="1300" b="1" kern="0" dirty="0">
                <a:solidFill>
                  <a:srgbClr val="000000"/>
                </a:solidFill>
                <a:effectLst>
                  <a:outerShdw blurRad="38100" dist="38100" dir="2700000" algn="tl">
                    <a:srgbClr val="C0C0C0"/>
                  </a:outerShdw>
                </a:effectLst>
                <a:latin typeface="Arial" charset="0"/>
                <a:ea typeface="ＭＳ Ｐゴシック" pitchFamily="34" charset="-128"/>
                <a:cs typeface="Arial" charset="0"/>
              </a:rPr>
              <a:t>Cost Management</a:t>
            </a:r>
          </a:p>
        </p:txBody>
      </p:sp>
      <p:pic>
        <p:nvPicPr>
          <p:cNvPr id="33820" name="Picture 35" descr="Product.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1875" y="2668588"/>
            <a:ext cx="492125" cy="549275"/>
          </a:xfrm>
          <a:prstGeom prst="rect">
            <a:avLst/>
          </a:prstGeom>
          <a:noFill/>
          <a:ln w="9525">
            <a:noFill/>
            <a:miter lim="800000"/>
            <a:headEnd/>
            <a:tailEnd/>
          </a:ln>
        </p:spPr>
      </p:pic>
      <p:pic>
        <p:nvPicPr>
          <p:cNvPr id="33821" name="Picture 39" descr="BizLogic.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4500" y="2608263"/>
            <a:ext cx="774700" cy="542925"/>
          </a:xfrm>
          <a:prstGeom prst="rect">
            <a:avLst/>
          </a:prstGeom>
          <a:noFill/>
          <a:ln w="9525">
            <a:noFill/>
            <a:miter lim="800000"/>
            <a:headEnd/>
            <a:tailEnd/>
          </a:ln>
        </p:spPr>
      </p:pic>
      <p:pic>
        <p:nvPicPr>
          <p:cNvPr id="33822" name="Picture 48" descr="Fulfillmen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34050" y="2646363"/>
            <a:ext cx="1008063" cy="490537"/>
          </a:xfrm>
          <a:prstGeom prst="rect">
            <a:avLst/>
          </a:prstGeom>
          <a:noFill/>
          <a:ln w="9525">
            <a:noFill/>
            <a:miter lim="800000"/>
            <a:headEnd/>
            <a:tailEnd/>
          </a:ln>
        </p:spPr>
      </p:pic>
      <p:pic>
        <p:nvPicPr>
          <p:cNvPr id="33823" name="Picture 50" descr="SupplyChainMtg.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38400" y="2640013"/>
            <a:ext cx="949325" cy="549275"/>
          </a:xfrm>
          <a:prstGeom prst="rect">
            <a:avLst/>
          </a:prstGeom>
          <a:noFill/>
          <a:ln w="9525">
            <a:noFill/>
            <a:miter lim="800000"/>
            <a:headEnd/>
            <a:tailEnd/>
          </a:ln>
        </p:spPr>
      </p:pic>
      <p:pic>
        <p:nvPicPr>
          <p:cNvPr id="33824" name="Picture 51" descr="Budge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05688" y="2582863"/>
            <a:ext cx="1014412" cy="549275"/>
          </a:xfrm>
          <a:prstGeom prst="rect">
            <a:avLst/>
          </a:prstGeom>
          <a:noFill/>
          <a:ln w="9525">
            <a:noFill/>
            <a:miter lim="800000"/>
            <a:headEnd/>
            <a:tailEnd/>
          </a:ln>
        </p:spPr>
      </p:pic>
      <p:sp>
        <p:nvSpPr>
          <p:cNvPr id="53" name="Rectangle 28"/>
          <p:cNvSpPr>
            <a:spLocks noChangeArrowheads="1"/>
          </p:cNvSpPr>
          <p:nvPr/>
        </p:nvSpPr>
        <p:spPr bwMode="auto">
          <a:xfrm>
            <a:off x="787400" y="3553108"/>
            <a:ext cx="7670800" cy="1067646"/>
          </a:xfrm>
          <a:prstGeom prst="rect">
            <a:avLst/>
          </a:prstGeom>
          <a:solidFill>
            <a:srgbClr val="FFFFFF">
              <a:lumMod val="65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lIns="92075" tIns="46038" rIns="92075" bIns="46038"/>
          <a:lstStyle/>
          <a:p>
            <a:pPr marL="119063" indent="-119063" algn="ctr" fontAlgn="auto">
              <a:lnSpc>
                <a:spcPct val="90000"/>
              </a:lnSpc>
              <a:spcBef>
                <a:spcPct val="50000"/>
              </a:spcBef>
              <a:spcAft>
                <a:spcPts val="0"/>
              </a:spcAft>
              <a:buClr>
                <a:srgbClr val="667263"/>
              </a:buClr>
              <a:defRPr/>
            </a:pPr>
            <a:endParaRPr lang="en-US" sz="1600" kern="0" dirty="0">
              <a:solidFill>
                <a:srgbClr val="000000"/>
              </a:solidFill>
              <a:latin typeface="Arial"/>
              <a:ea typeface="ＭＳ Ｐゴシック" charset="-128"/>
              <a:cs typeface="Times New Roman" pitchFamily="18" charset="0"/>
            </a:endParaRPr>
          </a:p>
          <a:p>
            <a:pPr marL="119063" indent="-119063" algn="ctr" fontAlgn="auto">
              <a:lnSpc>
                <a:spcPct val="90000"/>
              </a:lnSpc>
              <a:spcBef>
                <a:spcPct val="50000"/>
              </a:spcBef>
              <a:spcAft>
                <a:spcPts val="0"/>
              </a:spcAft>
              <a:buClr>
                <a:srgbClr val="667263"/>
              </a:buClr>
              <a:defRPr/>
            </a:pPr>
            <a:endParaRPr lang="en-US" sz="1600" kern="0" dirty="0">
              <a:solidFill>
                <a:srgbClr val="000000"/>
              </a:solidFill>
              <a:latin typeface="Arial"/>
              <a:ea typeface="ＭＳ Ｐゴシック" charset="-128"/>
              <a:cs typeface="Times New Roman" pitchFamily="18" charset="0"/>
            </a:endParaRPr>
          </a:p>
        </p:txBody>
      </p:sp>
      <p:sp>
        <p:nvSpPr>
          <p:cNvPr id="54" name="Rectangle 29"/>
          <p:cNvSpPr>
            <a:spLocks noChangeArrowheads="1"/>
          </p:cNvSpPr>
          <p:nvPr/>
        </p:nvSpPr>
        <p:spPr bwMode="auto">
          <a:xfrm>
            <a:off x="990608" y="3638619"/>
            <a:ext cx="7248525" cy="284344"/>
          </a:xfrm>
          <a:prstGeom prst="rect">
            <a:avLst/>
          </a:prstGeom>
          <a:solidFill>
            <a:srgbClr val="FF0000"/>
          </a:solidFill>
          <a:ln w="9525">
            <a:noFill/>
            <a:miter lim="800000"/>
            <a:headEnd/>
            <a:tailEnd/>
          </a:ln>
          <a:scene3d>
            <a:camera prst="orthographicFront"/>
            <a:lightRig rig="threePt" dir="t"/>
          </a:scene3d>
          <a:sp3d>
            <a:bevelT/>
          </a:sp3d>
        </p:spPr>
        <p:txBody>
          <a:bodyPr wrap="none" anchor="ctr"/>
          <a:lstStyle/>
          <a:p>
            <a:pPr algn="ctr" fontAlgn="auto">
              <a:lnSpc>
                <a:spcPct val="90000"/>
              </a:lnSpc>
              <a:spcBef>
                <a:spcPct val="50000"/>
              </a:spcBef>
              <a:spcAft>
                <a:spcPts val="0"/>
              </a:spcAft>
              <a:buClr>
                <a:srgbClr val="009688"/>
              </a:buClr>
              <a:defRPr/>
            </a:pPr>
            <a:r>
              <a:rPr lang="en-US" b="1" kern="0" dirty="0">
                <a:solidFill>
                  <a:srgbClr val="FFFFFF"/>
                </a:solidFill>
                <a:latin typeface="Arial"/>
                <a:ea typeface="ＭＳ Ｐゴシック" charset="-128"/>
                <a:cs typeface="Times New Roman" pitchFamily="18" charset="0"/>
              </a:rPr>
              <a:t>Core SCM Model and Framework</a:t>
            </a:r>
          </a:p>
        </p:txBody>
      </p:sp>
      <p:sp>
        <p:nvSpPr>
          <p:cNvPr id="33831" name="TextBox 14"/>
          <p:cNvSpPr txBox="1">
            <a:spLocks noChangeArrowheads="1"/>
          </p:cNvSpPr>
          <p:nvPr/>
        </p:nvSpPr>
        <p:spPr bwMode="auto">
          <a:xfrm>
            <a:off x="1474788" y="3910013"/>
            <a:ext cx="3024187" cy="719137"/>
          </a:xfrm>
          <a:prstGeom prst="rect">
            <a:avLst/>
          </a:prstGeom>
          <a:noFill/>
          <a:ln w="9525">
            <a:noFill/>
            <a:miter lim="800000"/>
            <a:headEnd/>
            <a:tailEnd/>
          </a:ln>
        </p:spPr>
        <p:txBody>
          <a:bodyPr>
            <a:spAutoFit/>
          </a:bodyPr>
          <a:lstStyle/>
          <a:p>
            <a:pPr marL="231775" indent="-231775">
              <a:lnSpc>
                <a:spcPct val="90000"/>
              </a:lnSpc>
              <a:buClr>
                <a:srgbClr val="FF0000"/>
              </a:buClr>
              <a:buSzPct val="115000"/>
              <a:buFont typeface="Wingdings" pitchFamily="2" charset="2"/>
              <a:buChar char="§"/>
            </a:pPr>
            <a:r>
              <a:rPr lang="en-US" sz="1500" dirty="0">
                <a:solidFill>
                  <a:srgbClr val="000000"/>
                </a:solidFill>
                <a:ea typeface="ＭＳ Ｐゴシック" pitchFamily="34" charset="-128"/>
                <a:cs typeface="Times New Roman" pitchFamily="18" charset="0"/>
              </a:rPr>
              <a:t>Data Model and Services</a:t>
            </a:r>
          </a:p>
          <a:p>
            <a:pPr marL="231775" indent="-231775">
              <a:lnSpc>
                <a:spcPct val="90000"/>
              </a:lnSpc>
              <a:buClr>
                <a:srgbClr val="FF0000"/>
              </a:buClr>
              <a:buSzPct val="115000"/>
              <a:buFont typeface="Wingdings" pitchFamily="2" charset="2"/>
              <a:buChar char="§"/>
            </a:pPr>
            <a:r>
              <a:rPr lang="en-US" sz="1500" dirty="0">
                <a:solidFill>
                  <a:srgbClr val="000000"/>
                </a:solidFill>
                <a:ea typeface="ＭＳ Ｐゴシック" pitchFamily="34" charset="-128"/>
                <a:cs typeface="Times New Roman" pitchFamily="18" charset="0"/>
              </a:rPr>
              <a:t>Business Processes</a:t>
            </a:r>
          </a:p>
          <a:p>
            <a:pPr marL="231775" indent="-231775">
              <a:lnSpc>
                <a:spcPct val="90000"/>
              </a:lnSpc>
              <a:buClr>
                <a:srgbClr val="FF0000"/>
              </a:buClr>
              <a:buSzPct val="115000"/>
              <a:buFont typeface="Wingdings" pitchFamily="2" charset="2"/>
              <a:buChar char="§"/>
            </a:pPr>
            <a:r>
              <a:rPr lang="en-US" sz="1500" dirty="0">
                <a:solidFill>
                  <a:srgbClr val="000000"/>
                </a:solidFill>
                <a:ea typeface="ＭＳ Ｐゴシック" pitchFamily="34" charset="-128"/>
                <a:cs typeface="Times New Roman" pitchFamily="18" charset="0"/>
              </a:rPr>
              <a:t>Analytics and Calculations</a:t>
            </a:r>
          </a:p>
        </p:txBody>
      </p:sp>
      <p:sp>
        <p:nvSpPr>
          <p:cNvPr id="56" name="Right Brace 55"/>
          <p:cNvSpPr>
            <a:spLocks/>
          </p:cNvSpPr>
          <p:nvPr/>
        </p:nvSpPr>
        <p:spPr bwMode="auto">
          <a:xfrm rot="-5400000">
            <a:off x="6959600" y="498475"/>
            <a:ext cx="177800" cy="3124200"/>
          </a:xfrm>
          <a:prstGeom prst="rightBrace">
            <a:avLst>
              <a:gd name="adj1" fmla="val 11063"/>
              <a:gd name="adj2" fmla="val 50000"/>
            </a:avLst>
          </a:prstGeom>
          <a:noFill/>
          <a:ln w="28575">
            <a:solidFill>
              <a:srgbClr val="FF0000"/>
            </a:solidFill>
            <a:round/>
            <a:headEnd/>
            <a:tailEnd/>
          </a:ln>
        </p:spPr>
        <p:txBody>
          <a:bodyPr lIns="92075" tIns="46038" rIns="92075" bIns="46038"/>
          <a:lstStyle/>
          <a:p>
            <a:pPr marL="119063" indent="-119063" algn="ctr" fontAlgn="auto">
              <a:lnSpc>
                <a:spcPct val="90000"/>
              </a:lnSpc>
              <a:spcBef>
                <a:spcPct val="50000"/>
              </a:spcBef>
              <a:spcAft>
                <a:spcPts val="0"/>
              </a:spcAft>
              <a:buClr>
                <a:srgbClr val="667263"/>
              </a:buClr>
              <a:defRPr/>
            </a:pPr>
            <a:endParaRPr lang="en-US" kern="0" dirty="0">
              <a:solidFill>
                <a:srgbClr val="000000"/>
              </a:solidFill>
              <a:ea typeface="ＭＳ Ｐゴシック" pitchFamily="34" charset="-128"/>
              <a:cs typeface="Times New Roman" pitchFamily="18" charset="0"/>
            </a:endParaRPr>
          </a:p>
        </p:txBody>
      </p:sp>
      <p:sp>
        <p:nvSpPr>
          <p:cNvPr id="57" name="Right Brace 56"/>
          <p:cNvSpPr>
            <a:spLocks/>
          </p:cNvSpPr>
          <p:nvPr/>
        </p:nvSpPr>
        <p:spPr bwMode="auto">
          <a:xfrm rot="-5400000">
            <a:off x="2882900" y="-301625"/>
            <a:ext cx="177800" cy="4724400"/>
          </a:xfrm>
          <a:prstGeom prst="rightBrace">
            <a:avLst>
              <a:gd name="adj1" fmla="val 11071"/>
              <a:gd name="adj2" fmla="val 50000"/>
            </a:avLst>
          </a:prstGeom>
          <a:noFill/>
          <a:ln w="28575">
            <a:solidFill>
              <a:srgbClr val="FF0000"/>
            </a:solidFill>
            <a:round/>
            <a:headEnd/>
            <a:tailEnd/>
          </a:ln>
        </p:spPr>
        <p:txBody>
          <a:bodyPr lIns="92075" tIns="46038" rIns="92075" bIns="46038"/>
          <a:lstStyle/>
          <a:p>
            <a:pPr marL="119063" indent="-119063" algn="ctr" fontAlgn="auto">
              <a:lnSpc>
                <a:spcPct val="90000"/>
              </a:lnSpc>
              <a:spcBef>
                <a:spcPct val="50000"/>
              </a:spcBef>
              <a:spcAft>
                <a:spcPts val="0"/>
              </a:spcAft>
              <a:buClr>
                <a:srgbClr val="667263"/>
              </a:buClr>
              <a:defRPr/>
            </a:pPr>
            <a:endParaRPr lang="en-US" kern="0" dirty="0">
              <a:solidFill>
                <a:srgbClr val="000000"/>
              </a:solidFill>
              <a:ea typeface="ＭＳ Ｐゴシック" pitchFamily="34" charset="-128"/>
              <a:cs typeface="Times New Roman" pitchFamily="18" charset="0"/>
            </a:endParaRPr>
          </a:p>
        </p:txBody>
      </p:sp>
      <p:sp>
        <p:nvSpPr>
          <p:cNvPr id="58" name="TextBox 57"/>
          <p:cNvSpPr txBox="1">
            <a:spLocks noChangeArrowheads="1"/>
          </p:cNvSpPr>
          <p:nvPr/>
        </p:nvSpPr>
        <p:spPr bwMode="auto">
          <a:xfrm>
            <a:off x="5219700" y="1309688"/>
            <a:ext cx="3762375" cy="673100"/>
          </a:xfrm>
          <a:prstGeom prst="rect">
            <a:avLst/>
          </a:prstGeom>
          <a:noFill/>
          <a:ln w="9525">
            <a:noFill/>
            <a:miter lim="800000"/>
            <a:headEnd/>
            <a:tailEnd/>
          </a:ln>
        </p:spPr>
        <p:txBody>
          <a:bodyPr>
            <a:spAutoFit/>
          </a:bodyPr>
          <a:lstStyle/>
          <a:p>
            <a:pPr algn="ctr">
              <a:lnSpc>
                <a:spcPct val="90000"/>
              </a:lnSpc>
              <a:buClr>
                <a:srgbClr val="829E7E"/>
              </a:buClr>
            </a:pPr>
            <a:r>
              <a:rPr lang="en-US" sz="1400" b="1" dirty="0">
                <a:solidFill>
                  <a:srgbClr val="000000"/>
                </a:solidFill>
                <a:ea typeface="ＭＳ Ｐゴシック" pitchFamily="34" charset="-128"/>
                <a:cs typeface="Times New Roman" pitchFamily="18" charset="0"/>
              </a:rPr>
              <a:t>Supporting inventory for financial &amp; procurement  (in non SCM-centric companies for now)</a:t>
            </a:r>
          </a:p>
        </p:txBody>
      </p:sp>
      <p:sp>
        <p:nvSpPr>
          <p:cNvPr id="59" name="TextBox 58"/>
          <p:cNvSpPr txBox="1">
            <a:spLocks noChangeArrowheads="1"/>
          </p:cNvSpPr>
          <p:nvPr/>
        </p:nvSpPr>
        <p:spPr bwMode="auto">
          <a:xfrm>
            <a:off x="533400" y="1309688"/>
            <a:ext cx="4724400" cy="673100"/>
          </a:xfrm>
          <a:prstGeom prst="rect">
            <a:avLst/>
          </a:prstGeom>
          <a:noFill/>
          <a:ln w="9525">
            <a:noFill/>
            <a:miter lim="800000"/>
            <a:headEnd/>
            <a:tailEnd/>
          </a:ln>
        </p:spPr>
        <p:txBody>
          <a:bodyPr>
            <a:spAutoFit/>
          </a:bodyPr>
          <a:lstStyle/>
          <a:p>
            <a:pPr algn="ctr">
              <a:lnSpc>
                <a:spcPct val="90000"/>
              </a:lnSpc>
              <a:buClr>
                <a:srgbClr val="829E7E"/>
              </a:buClr>
            </a:pPr>
            <a:r>
              <a:rPr lang="en-US" sz="1400" b="1" dirty="0">
                <a:solidFill>
                  <a:srgbClr val="000000"/>
                </a:solidFill>
                <a:ea typeface="ＭＳ Ｐゴシック" pitchFamily="34" charset="-128"/>
                <a:cs typeface="Times New Roman" pitchFamily="18" charset="0"/>
              </a:rPr>
              <a:t>Highly differentiated new modules, complementary to a broad range of existing and new (SCM-centric) customers</a:t>
            </a:r>
          </a:p>
        </p:txBody>
      </p:sp>
      <p:sp>
        <p:nvSpPr>
          <p:cNvPr id="33836" name="TextBox 14"/>
          <p:cNvSpPr txBox="1">
            <a:spLocks noChangeArrowheads="1"/>
          </p:cNvSpPr>
          <p:nvPr/>
        </p:nvSpPr>
        <p:spPr bwMode="auto">
          <a:xfrm>
            <a:off x="4572000" y="3900488"/>
            <a:ext cx="3419475" cy="719137"/>
          </a:xfrm>
          <a:prstGeom prst="rect">
            <a:avLst/>
          </a:prstGeom>
          <a:noFill/>
          <a:ln w="9525">
            <a:noFill/>
            <a:miter lim="800000"/>
            <a:headEnd/>
            <a:tailEnd/>
          </a:ln>
        </p:spPr>
        <p:txBody>
          <a:bodyPr>
            <a:spAutoFit/>
          </a:bodyPr>
          <a:lstStyle/>
          <a:p>
            <a:pPr marL="231775" indent="-231775">
              <a:lnSpc>
                <a:spcPct val="90000"/>
              </a:lnSpc>
              <a:buClr>
                <a:srgbClr val="FF0000"/>
              </a:buClr>
              <a:buSzPct val="115000"/>
              <a:buFont typeface="Wingdings" pitchFamily="2" charset="2"/>
              <a:buChar char="§"/>
            </a:pPr>
            <a:r>
              <a:rPr lang="en-US" sz="1500" dirty="0">
                <a:solidFill>
                  <a:srgbClr val="000000"/>
                </a:solidFill>
                <a:ea typeface="ＭＳ Ｐゴシック" pitchFamily="34" charset="-128"/>
                <a:cs typeface="Times New Roman" pitchFamily="18" charset="0"/>
              </a:rPr>
              <a:t>Integration Services</a:t>
            </a:r>
          </a:p>
          <a:p>
            <a:pPr marL="231775" indent="-231775">
              <a:lnSpc>
                <a:spcPct val="90000"/>
              </a:lnSpc>
              <a:buClr>
                <a:srgbClr val="FF0000"/>
              </a:buClr>
              <a:buSzPct val="115000"/>
              <a:buFont typeface="Wingdings" pitchFamily="2" charset="2"/>
              <a:buChar char="§"/>
            </a:pPr>
            <a:r>
              <a:rPr lang="en-US" sz="1500" dirty="0">
                <a:solidFill>
                  <a:srgbClr val="000000"/>
                </a:solidFill>
                <a:ea typeface="ＭＳ Ｐゴシック" pitchFamily="34" charset="-128"/>
                <a:cs typeface="Times New Roman" pitchFamily="18" charset="0"/>
              </a:rPr>
              <a:t>Functional Setup &amp; Admin </a:t>
            </a:r>
          </a:p>
          <a:p>
            <a:pPr marL="231775" indent="-231775">
              <a:lnSpc>
                <a:spcPct val="90000"/>
              </a:lnSpc>
              <a:buClr>
                <a:srgbClr val="FF0000"/>
              </a:buClr>
              <a:buSzPct val="115000"/>
              <a:buFont typeface="Wingdings" pitchFamily="2" charset="2"/>
              <a:buChar char="§"/>
            </a:pPr>
            <a:r>
              <a:rPr lang="en-US" sz="1500" dirty="0">
                <a:solidFill>
                  <a:srgbClr val="000000"/>
                </a:solidFill>
                <a:ea typeface="ＭＳ Ｐゴシック" pitchFamily="34" charset="-128"/>
                <a:cs typeface="Times New Roman" pitchFamily="18" charset="0"/>
              </a:rPr>
              <a:t>Data Model Extensibility </a:t>
            </a:r>
          </a:p>
        </p:txBody>
      </p:sp>
      <p:cxnSp>
        <p:nvCxnSpPr>
          <p:cNvPr id="33837" name="Straight Connector 15"/>
          <p:cNvCxnSpPr>
            <a:cxnSpLocks noChangeShapeType="1"/>
          </p:cNvCxnSpPr>
          <p:nvPr/>
        </p:nvCxnSpPr>
        <p:spPr bwMode="auto">
          <a:xfrm rot="5400000">
            <a:off x="1424781" y="3409157"/>
            <a:ext cx="173037" cy="0"/>
          </a:xfrm>
          <a:prstGeom prst="line">
            <a:avLst/>
          </a:prstGeom>
          <a:noFill/>
          <a:ln w="47625" algn="ctr">
            <a:solidFill>
              <a:srgbClr val="A6A6A6"/>
            </a:solidFill>
            <a:round/>
            <a:headEnd/>
            <a:tailEnd/>
          </a:ln>
        </p:spPr>
      </p:cxnSp>
      <p:cxnSp>
        <p:nvCxnSpPr>
          <p:cNvPr id="33838" name="Straight Connector 16"/>
          <p:cNvCxnSpPr>
            <a:cxnSpLocks noChangeShapeType="1"/>
          </p:cNvCxnSpPr>
          <p:nvPr/>
        </p:nvCxnSpPr>
        <p:spPr bwMode="auto">
          <a:xfrm rot="5400000">
            <a:off x="3039269" y="3423444"/>
            <a:ext cx="144462" cy="0"/>
          </a:xfrm>
          <a:prstGeom prst="line">
            <a:avLst/>
          </a:prstGeom>
          <a:noFill/>
          <a:ln w="47625" algn="ctr">
            <a:solidFill>
              <a:srgbClr val="A6A6A6"/>
            </a:solidFill>
            <a:round/>
            <a:headEnd/>
            <a:tailEnd/>
          </a:ln>
        </p:spPr>
      </p:cxnSp>
      <p:cxnSp>
        <p:nvCxnSpPr>
          <p:cNvPr id="33839" name="Straight Connector 19"/>
          <p:cNvCxnSpPr>
            <a:cxnSpLocks noChangeShapeType="1"/>
          </p:cNvCxnSpPr>
          <p:nvPr/>
        </p:nvCxnSpPr>
        <p:spPr bwMode="auto">
          <a:xfrm rot="5400000">
            <a:off x="8039894" y="3394869"/>
            <a:ext cx="201612" cy="0"/>
          </a:xfrm>
          <a:prstGeom prst="line">
            <a:avLst/>
          </a:prstGeom>
          <a:noFill/>
          <a:ln w="47625" algn="ctr">
            <a:solidFill>
              <a:srgbClr val="A6A6A6"/>
            </a:solidFill>
            <a:round/>
            <a:headEnd/>
            <a:tailEnd/>
          </a:ln>
        </p:spPr>
      </p:cxnSp>
      <p:cxnSp>
        <p:nvCxnSpPr>
          <p:cNvPr id="33840" name="Straight Connector 20"/>
          <p:cNvCxnSpPr>
            <a:cxnSpLocks noChangeShapeType="1"/>
          </p:cNvCxnSpPr>
          <p:nvPr/>
        </p:nvCxnSpPr>
        <p:spPr bwMode="auto">
          <a:xfrm rot="5400000">
            <a:off x="6339681" y="3380582"/>
            <a:ext cx="230187" cy="0"/>
          </a:xfrm>
          <a:prstGeom prst="line">
            <a:avLst/>
          </a:prstGeom>
          <a:noFill/>
          <a:ln w="47625" algn="ctr">
            <a:solidFill>
              <a:srgbClr val="A6A6A6"/>
            </a:solidFill>
            <a:round/>
            <a:headEnd/>
            <a:tailEnd/>
          </a:ln>
        </p:spPr>
      </p:cxnSp>
      <p:cxnSp>
        <p:nvCxnSpPr>
          <p:cNvPr id="33841" name="Straight Connector 23"/>
          <p:cNvCxnSpPr>
            <a:cxnSpLocks noChangeShapeType="1"/>
          </p:cNvCxnSpPr>
          <p:nvPr/>
        </p:nvCxnSpPr>
        <p:spPr bwMode="auto">
          <a:xfrm>
            <a:off x="1511300" y="3503613"/>
            <a:ext cx="6629400" cy="0"/>
          </a:xfrm>
          <a:prstGeom prst="line">
            <a:avLst/>
          </a:prstGeom>
          <a:noFill/>
          <a:ln w="47625" algn="ctr">
            <a:solidFill>
              <a:srgbClr val="A6A6A6"/>
            </a:solidFill>
            <a:round/>
            <a:headEnd/>
            <a:tailEn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9"/>
          <p:cNvSpPr>
            <a:spLocks noGrp="1"/>
          </p:cNvSpPr>
          <p:nvPr>
            <p:ph type="title"/>
          </p:nvPr>
        </p:nvSpPr>
        <p:spPr>
          <a:xfrm>
            <a:off x="804863" y="246063"/>
            <a:ext cx="8229600" cy="406400"/>
          </a:xfrm>
        </p:spPr>
        <p:txBody>
          <a:bodyPr/>
          <a:lstStyle/>
          <a:p>
            <a:r>
              <a:rPr lang="en-US">
                <a:latin typeface="Arial" charset="0"/>
                <a:cs typeface="Arial" charset="0"/>
              </a:rPr>
              <a:t>Meet the Supply Chain Management Experts</a:t>
            </a:r>
          </a:p>
        </p:txBody>
      </p:sp>
      <p:sp>
        <p:nvSpPr>
          <p:cNvPr id="35843" name="Content Placeholder 1"/>
          <p:cNvSpPr>
            <a:spLocks noGrp="1"/>
          </p:cNvSpPr>
          <p:nvPr>
            <p:ph sz="quarter" idx="12"/>
          </p:nvPr>
        </p:nvSpPr>
        <p:spPr>
          <a:xfrm>
            <a:off x="804863" y="1712913"/>
            <a:ext cx="8339137" cy="3062287"/>
          </a:xfrm>
        </p:spPr>
        <p:txBody>
          <a:bodyPr/>
          <a:lstStyle/>
          <a:p>
            <a:r>
              <a:rPr lang="en-US">
                <a:latin typeface="Arial" charset="0"/>
                <a:cs typeface="Arial" charset="0"/>
              </a:rPr>
              <a:t>Tuesday, Sept. 24</a:t>
            </a:r>
          </a:p>
          <a:p>
            <a:r>
              <a:rPr lang="en-US">
                <a:latin typeface="Arial" charset="0"/>
                <a:cs typeface="Arial" charset="0"/>
              </a:rPr>
              <a:t>10:30am – 11:30am</a:t>
            </a:r>
          </a:p>
          <a:p>
            <a:r>
              <a:rPr lang="en-US">
                <a:latin typeface="Arial" charset="0"/>
                <a:cs typeface="Arial" charset="0"/>
              </a:rPr>
              <a:t>Moscone West, Room 2001A</a:t>
            </a:r>
          </a:p>
          <a:p>
            <a:r>
              <a:rPr lang="en-US">
                <a:latin typeface="Arial" charset="0"/>
                <a:cs typeface="Arial" charset="0"/>
              </a:rPr>
              <a:t>Get answers to your business &amp; technology questions directly from the experts in Oracle SCM Strategy &amp; Development: </a:t>
            </a:r>
            <a:r>
              <a:rPr lang="en-US" b="1">
                <a:latin typeface="Arial" charset="0"/>
                <a:cs typeface="Arial" charset="0"/>
              </a:rPr>
              <a:t>PLM, Planning, Manufacturing, Maintenance, Logistics &amp; Inventory</a:t>
            </a:r>
            <a:endParaRPr lang="en-US">
              <a:latin typeface="Arial" charset="0"/>
              <a:cs typeface="Arial" charset="0"/>
            </a:endParaRPr>
          </a:p>
          <a:p>
            <a:r>
              <a:rPr lang="en-US">
                <a:latin typeface="Arial" charset="0"/>
                <a:cs typeface="Arial" charset="0"/>
              </a:rPr>
              <a:t>Walk away armed with the knowledge to secure your SCM roadmap</a:t>
            </a:r>
          </a:p>
          <a:p>
            <a:pPr lvl="1"/>
            <a:endParaRPr lang="en-US">
              <a:latin typeface="Arial" charset="0"/>
              <a:cs typeface="Arial" charset="0"/>
            </a:endParaRPr>
          </a:p>
          <a:p>
            <a:pPr lvl="1"/>
            <a:endParaRPr lang="en-US">
              <a:latin typeface="Arial" charset="0"/>
              <a:cs typeface="Arial" charset="0"/>
            </a:endParaRPr>
          </a:p>
        </p:txBody>
      </p:sp>
      <p:sp>
        <p:nvSpPr>
          <p:cNvPr id="35844" name="TextBox 5"/>
          <p:cNvSpPr txBox="1">
            <a:spLocks noChangeArrowheads="1"/>
          </p:cNvSpPr>
          <p:nvPr/>
        </p:nvSpPr>
        <p:spPr bwMode="auto">
          <a:xfrm>
            <a:off x="762000" y="809625"/>
            <a:ext cx="838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000" i="1">
                <a:solidFill>
                  <a:schemeClr val="tx2"/>
                </a:solidFill>
              </a:rPr>
              <a:t>Your Best Opportunity at OOW for Informal, Face-to-Face Discussions with Oracle SCM Strategy &amp; Development Leaders</a:t>
            </a:r>
          </a:p>
        </p:txBody>
      </p:sp>
      <p:pic>
        <p:nvPicPr>
          <p:cNvPr id="3584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19900" y="1409700"/>
            <a:ext cx="19240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464623"/>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9"/>
          <p:cNvSpPr>
            <a:spLocks noGrp="1"/>
          </p:cNvSpPr>
          <p:nvPr>
            <p:ph type="title"/>
          </p:nvPr>
        </p:nvSpPr>
        <p:spPr>
          <a:xfrm>
            <a:off x="804863" y="246063"/>
            <a:ext cx="8229600" cy="406400"/>
          </a:xfrm>
        </p:spPr>
        <p:txBody>
          <a:bodyPr/>
          <a:lstStyle/>
          <a:p>
            <a:r>
              <a:rPr lang="en-US">
                <a:latin typeface="Arial" charset="0"/>
                <a:cs typeface="Arial" charset="0"/>
              </a:rPr>
              <a:t>Supply Chain Management Reception</a:t>
            </a:r>
          </a:p>
        </p:txBody>
      </p:sp>
      <p:sp>
        <p:nvSpPr>
          <p:cNvPr id="36867" name="Content Placeholder 1"/>
          <p:cNvSpPr>
            <a:spLocks noGrp="1"/>
          </p:cNvSpPr>
          <p:nvPr>
            <p:ph sz="quarter" idx="12"/>
          </p:nvPr>
        </p:nvSpPr>
        <p:spPr>
          <a:xfrm>
            <a:off x="804863" y="1751013"/>
            <a:ext cx="8229600" cy="3062287"/>
          </a:xfrm>
        </p:spPr>
        <p:txBody>
          <a:bodyPr/>
          <a:lstStyle/>
          <a:p>
            <a:pPr eaLnBrk="1" hangingPunct="1"/>
            <a:r>
              <a:rPr lang="en-US" b="1">
                <a:latin typeface="Arial" charset="0"/>
                <a:cs typeface="Arial" charset="0"/>
              </a:rPr>
              <a:t>When: </a:t>
            </a:r>
            <a:r>
              <a:rPr lang="en-US">
                <a:latin typeface="Arial" charset="0"/>
                <a:cs typeface="Arial" charset="0"/>
              </a:rPr>
              <a:t>Tuesday, Sept. 24, 2013</a:t>
            </a:r>
          </a:p>
          <a:p>
            <a:pPr eaLnBrk="1" hangingPunct="1"/>
            <a:r>
              <a:rPr lang="en-US" b="1">
                <a:latin typeface="Arial" charset="0"/>
                <a:cs typeface="Arial" charset="0"/>
              </a:rPr>
              <a:t>Time:  </a:t>
            </a:r>
            <a:r>
              <a:rPr lang="en-US">
                <a:latin typeface="Arial" charset="0"/>
                <a:cs typeface="Arial" charset="0"/>
              </a:rPr>
              <a:t>6pm – 9pm</a:t>
            </a:r>
          </a:p>
          <a:p>
            <a:pPr eaLnBrk="1" hangingPunct="1"/>
            <a:r>
              <a:rPr lang="en-US" b="1">
                <a:latin typeface="Arial" charset="0"/>
                <a:cs typeface="Arial" charset="0"/>
              </a:rPr>
              <a:t>Where:  </a:t>
            </a:r>
            <a:r>
              <a:rPr lang="en-US">
                <a:latin typeface="Arial" charset="0"/>
                <a:cs typeface="Arial" charset="0"/>
              </a:rPr>
              <a:t>John Colins Cocktails - 138 Minna St. @ New Montgomery St</a:t>
            </a:r>
          </a:p>
          <a:p>
            <a:pPr eaLnBrk="1" hangingPunct="1"/>
            <a:r>
              <a:rPr lang="en-US" b="1">
                <a:latin typeface="Arial" charset="0"/>
                <a:cs typeface="Arial" charset="0"/>
              </a:rPr>
              <a:t>RSVP:  </a:t>
            </a:r>
            <a:r>
              <a:rPr lang="en-US" u="sng">
                <a:latin typeface="Arial" charset="0"/>
                <a:cs typeface="Arial" charset="0"/>
                <a:hlinkClick r:id="rId3"/>
              </a:rPr>
              <a:t>www.oracle.com/goto/SCMreception</a:t>
            </a:r>
            <a:endParaRPr lang="en-US" b="1">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lvl="1">
              <a:buFont typeface="Arial" charset="0"/>
              <a:buNone/>
            </a:pPr>
            <a:endParaRPr lang="en-US">
              <a:latin typeface="Arial" charset="0"/>
              <a:cs typeface="Arial" charset="0"/>
            </a:endParaRPr>
          </a:p>
          <a:p>
            <a:pPr lvl="1"/>
            <a:endParaRPr lang="en-US">
              <a:latin typeface="Arial" charset="0"/>
              <a:cs typeface="Arial" charset="0"/>
            </a:endParaRPr>
          </a:p>
          <a:p>
            <a:pPr lvl="1"/>
            <a:endParaRPr lang="en-US">
              <a:latin typeface="Arial" charset="0"/>
              <a:cs typeface="Arial" charset="0"/>
            </a:endParaRPr>
          </a:p>
        </p:txBody>
      </p:sp>
      <p:pic>
        <p:nvPicPr>
          <p:cNvPr id="36868"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3388" y="3233738"/>
            <a:ext cx="1649412"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11"/>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94088" y="3243263"/>
            <a:ext cx="23923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1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11950" y="3338513"/>
            <a:ext cx="21367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Box 10"/>
          <p:cNvSpPr txBox="1">
            <a:spLocks noChangeArrowheads="1"/>
          </p:cNvSpPr>
          <p:nvPr/>
        </p:nvSpPr>
        <p:spPr bwMode="auto">
          <a:xfrm>
            <a:off x="762000" y="809625"/>
            <a:ext cx="838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000" i="1">
                <a:solidFill>
                  <a:schemeClr val="tx2"/>
                </a:solidFill>
              </a:rPr>
              <a:t>Mix &amp; Mingle with All of Your Supply Chain Friends &amp; Colleagues at this Uniquely San Francisco Environment Just Blocks from Moscone Center </a:t>
            </a:r>
          </a:p>
        </p:txBody>
      </p:sp>
      <p:pic>
        <p:nvPicPr>
          <p:cNvPr id="3687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88238" y="0"/>
            <a:ext cx="16605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221710"/>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
          <p:cNvSpPr txBox="1">
            <a:spLocks noChangeArrowheads="1"/>
          </p:cNvSpPr>
          <p:nvPr/>
        </p:nvSpPr>
        <p:spPr bwMode="auto">
          <a:xfrm>
            <a:off x="330200" y="1520825"/>
            <a:ext cx="8813800" cy="2416175"/>
          </a:xfrm>
          <a:prstGeom prst="rect">
            <a:avLst/>
          </a:prstGeom>
          <a:noFill/>
          <a:ln w="9525">
            <a:noFill/>
            <a:miter lim="800000"/>
            <a:headEnd/>
            <a:tailEnd/>
          </a:ln>
        </p:spPr>
        <p:txBody>
          <a:bodyPr lIns="92075" tIns="46038" rIns="92075" bIns="46038" anchor="b">
            <a:spAutoFit/>
          </a:bodyPr>
          <a:lstStyle>
            <a:lvl1pPr defTabSz="228600" eaLnBrk="0" hangingPunct="0">
              <a:defRPr>
                <a:solidFill>
                  <a:schemeClr val="tx1"/>
                </a:solidFill>
                <a:latin typeface="Arial" charset="0"/>
                <a:ea typeface="ＭＳ Ｐゴシック" charset="0"/>
                <a:cs typeface="Arial" charset="0"/>
              </a:defRPr>
            </a:lvl1pPr>
            <a:lvl2pPr marL="742950" indent="-285750" defTabSz="228600" eaLnBrk="0" hangingPunct="0">
              <a:defRPr>
                <a:solidFill>
                  <a:schemeClr val="tx1"/>
                </a:solidFill>
                <a:latin typeface="Arial" charset="0"/>
                <a:ea typeface="Arial" charset="0"/>
                <a:cs typeface="Arial" charset="0"/>
              </a:defRPr>
            </a:lvl2pPr>
            <a:lvl3pPr marL="1143000" indent="-228600" defTabSz="228600" eaLnBrk="0" hangingPunct="0">
              <a:defRPr>
                <a:solidFill>
                  <a:schemeClr val="tx1"/>
                </a:solidFill>
                <a:latin typeface="Arial" charset="0"/>
                <a:ea typeface="Arial" charset="0"/>
                <a:cs typeface="Arial" charset="0"/>
              </a:defRPr>
            </a:lvl3pPr>
            <a:lvl4pPr marL="1600200" indent="-228600" defTabSz="228600" eaLnBrk="0" hangingPunct="0">
              <a:defRPr>
                <a:solidFill>
                  <a:schemeClr val="tx1"/>
                </a:solidFill>
                <a:latin typeface="Arial" charset="0"/>
                <a:ea typeface="Arial" charset="0"/>
                <a:cs typeface="Arial" charset="0"/>
              </a:defRPr>
            </a:lvl4pPr>
            <a:lvl5pPr marL="2057400" indent="-228600" defTabSz="228600" eaLnBrk="0" hangingPunct="0">
              <a:defRPr>
                <a:solidFill>
                  <a:schemeClr val="tx1"/>
                </a:solidFill>
                <a:latin typeface="Arial" charset="0"/>
                <a:ea typeface="Arial" charset="0"/>
                <a:cs typeface="Arial" charset="0"/>
              </a:defRPr>
            </a:lvl5pPr>
            <a:lvl6pPr marL="2514600" indent="-228600" defTabSz="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Clr>
                <a:srgbClr val="FF0000"/>
              </a:buClr>
              <a:buSzPct val="85000"/>
            </a:pPr>
            <a:endParaRPr lang="en-US" b="1"/>
          </a:p>
          <a:p>
            <a:pPr eaLnBrk="1" hangingPunct="1">
              <a:spcAft>
                <a:spcPts val="600"/>
              </a:spcAft>
              <a:buClr>
                <a:srgbClr val="FF0000"/>
              </a:buClr>
              <a:buSzPct val="85000"/>
              <a:buFont typeface="Wingdings" charset="0"/>
              <a:buChar char="§"/>
            </a:pPr>
            <a:endParaRPr lang="en-US" sz="2000"/>
          </a:p>
          <a:p>
            <a:pPr eaLnBrk="1" hangingPunct="1">
              <a:spcAft>
                <a:spcPts val="600"/>
              </a:spcAft>
              <a:buClr>
                <a:srgbClr val="FF0000"/>
              </a:buClr>
              <a:buSzPct val="85000"/>
              <a:buFont typeface="Wingdings" charset="0"/>
              <a:buChar char="§"/>
            </a:pPr>
            <a:endParaRPr lang="en-US" sz="2000"/>
          </a:p>
          <a:p>
            <a:pPr eaLnBrk="1" hangingPunct="1">
              <a:spcAft>
                <a:spcPts val="600"/>
              </a:spcAft>
              <a:buClr>
                <a:srgbClr val="FF0000"/>
              </a:buClr>
              <a:buSzPct val="85000"/>
            </a:pPr>
            <a:endParaRPr lang="en-US" sz="2000"/>
          </a:p>
          <a:p>
            <a:pPr>
              <a:buClr>
                <a:srgbClr val="FF0000"/>
              </a:buClr>
              <a:buSzPct val="120000"/>
            </a:pPr>
            <a:r>
              <a:rPr lang="en-US" sz="1400"/>
              <a:t/>
            </a:r>
            <a:br>
              <a:rPr lang="en-US" sz="1400"/>
            </a:br>
            <a:r>
              <a:rPr lang="en-US" b="1">
                <a:solidFill>
                  <a:schemeClr val="tx2"/>
                </a:solidFill>
              </a:rPr>
              <a:t>Session Details – </a:t>
            </a:r>
            <a:r>
              <a:rPr lang="en-US" b="1" u="sng">
                <a:solidFill>
                  <a:schemeClr val="tx2"/>
                </a:solidFill>
              </a:rPr>
              <a:t>Wednesday Sept. 25</a:t>
            </a:r>
            <a:r>
              <a:rPr lang="en-US" b="1" u="sng" baseline="30000">
                <a:solidFill>
                  <a:schemeClr val="tx2"/>
                </a:solidFill>
              </a:rPr>
              <a:t>th</a:t>
            </a:r>
            <a:r>
              <a:rPr lang="en-US" b="1" u="sng">
                <a:solidFill>
                  <a:schemeClr val="tx2"/>
                </a:solidFill>
              </a:rPr>
              <a:t> at 10:15 am Moscone West Room 2003</a:t>
            </a:r>
          </a:p>
          <a:p>
            <a:pPr>
              <a:buClr>
                <a:srgbClr val="FF0000"/>
              </a:buClr>
              <a:buSzPct val="120000"/>
            </a:pPr>
            <a:endParaRPr lang="en-US" sz="1400"/>
          </a:p>
          <a:p>
            <a:pPr>
              <a:buClr>
                <a:srgbClr val="FF0000"/>
              </a:buClr>
              <a:buSzPct val="120000"/>
              <a:buFont typeface="Wingdings" charset="0"/>
              <a:buNone/>
            </a:pPr>
            <a:endParaRPr lang="en-US" altLang="ja-JP" sz="1200">
              <a:ea typeface="MS Mincho" charset="0"/>
              <a:cs typeface="MS Mincho" charset="0"/>
            </a:endParaRPr>
          </a:p>
        </p:txBody>
      </p:sp>
      <p:sp>
        <p:nvSpPr>
          <p:cNvPr id="34819" name="Text Box 3"/>
          <p:cNvSpPr txBox="1">
            <a:spLocks noChangeArrowheads="1"/>
          </p:cNvSpPr>
          <p:nvPr/>
        </p:nvSpPr>
        <p:spPr bwMode="auto">
          <a:xfrm>
            <a:off x="339725" y="1196975"/>
            <a:ext cx="79184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spAutoFit/>
          </a:bodyPr>
          <a:lstStyle>
            <a:lvl1pPr marL="234950" indent="-23495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spcAft>
                <a:spcPts val="600"/>
              </a:spcAft>
              <a:buClr>
                <a:srgbClr val="FF0000"/>
              </a:buClr>
              <a:buSzPct val="120000"/>
            </a:pPr>
            <a:r>
              <a:rPr lang="en-US" i="1">
                <a:solidFill>
                  <a:schemeClr val="tx2"/>
                </a:solidFill>
              </a:rPr>
              <a:t>Learn Best Practices From Oracle</a:t>
            </a:r>
            <a:r>
              <a:rPr lang="ja-JP" altLang="en-US" i="1">
                <a:solidFill>
                  <a:schemeClr val="tx2"/>
                </a:solidFill>
              </a:rPr>
              <a:t>’</a:t>
            </a:r>
            <a:r>
              <a:rPr lang="en-US" i="1">
                <a:solidFill>
                  <a:schemeClr val="tx2"/>
                </a:solidFill>
              </a:rPr>
              <a:t>s Award-Winning Customers</a:t>
            </a:r>
            <a:br>
              <a:rPr lang="en-US" i="1">
                <a:solidFill>
                  <a:schemeClr val="tx2"/>
                </a:solidFill>
              </a:rPr>
            </a:br>
            <a:endParaRPr lang="en-US" i="1">
              <a:solidFill>
                <a:schemeClr val="tx2"/>
              </a:solidFill>
            </a:endParaRPr>
          </a:p>
          <a:p>
            <a:pPr>
              <a:spcAft>
                <a:spcPts val="600"/>
              </a:spcAft>
              <a:buClr>
                <a:srgbClr val="FF0000"/>
              </a:buClr>
              <a:buSzPct val="120000"/>
            </a:pPr>
            <a:r>
              <a:rPr lang="en-US">
                <a:solidFill>
                  <a:schemeClr val="tx2"/>
                </a:solidFill>
              </a:rPr>
              <a:t>Oracle Speakers Include: </a:t>
            </a:r>
          </a:p>
          <a:p>
            <a:pPr eaLnBrk="1" hangingPunct="1">
              <a:buClr>
                <a:srgbClr val="FF0000"/>
              </a:buClr>
              <a:buSzPct val="85000"/>
              <a:buFont typeface="Wingdings" charset="0"/>
              <a:buChar char="§"/>
            </a:pPr>
            <a:r>
              <a:rPr lang="en-US" i="1">
                <a:solidFill>
                  <a:schemeClr val="tx2"/>
                </a:solidFill>
              </a:rPr>
              <a:t>Jeff Henley, Chairman of the Board</a:t>
            </a:r>
          </a:p>
          <a:p>
            <a:pPr eaLnBrk="1" hangingPunct="1">
              <a:buClr>
                <a:srgbClr val="FF0000"/>
              </a:buClr>
              <a:buSzPct val="85000"/>
              <a:buFont typeface="Wingdings" charset="0"/>
              <a:buChar char="§"/>
            </a:pPr>
            <a:r>
              <a:rPr lang="en-US" i="1">
                <a:solidFill>
                  <a:schemeClr val="tx2"/>
                </a:solidFill>
              </a:rPr>
              <a:t>Jon Chorley, Chief Sustainability Officer/Group VP</a:t>
            </a:r>
          </a:p>
          <a:p>
            <a:pPr eaLnBrk="1" hangingPunct="1">
              <a:buClr>
                <a:srgbClr val="FF0000"/>
              </a:buClr>
              <a:buSzPct val="85000"/>
              <a:buFont typeface="Wingdings" charset="0"/>
              <a:buChar char="§"/>
            </a:pPr>
            <a:r>
              <a:rPr lang="en-US" i="1">
                <a:solidFill>
                  <a:schemeClr val="tx2"/>
                </a:solidFill>
              </a:rPr>
              <a:t>Ron Melanson, Vice President Hardware Development</a:t>
            </a:r>
            <a:endParaRPr lang="en-US" sz="1400" i="1">
              <a:solidFill>
                <a:srgbClr val="000000"/>
              </a:solidFill>
            </a:endParaRPr>
          </a:p>
        </p:txBody>
      </p:sp>
      <p:pic>
        <p:nvPicPr>
          <p:cNvPr id="34820" name="Picture 6" descr="green_oow.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488" y="3638550"/>
            <a:ext cx="5953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green_oow.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43063" y="4133850"/>
            <a:ext cx="5953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green_oow_2.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867525" y="257175"/>
            <a:ext cx="1971675" cy="2043113"/>
          </a:xfrm>
          <a:prstGeom prst="rect">
            <a:avLst/>
          </a:prstGeom>
          <a:ln>
            <a:noFill/>
          </a:ln>
          <a:effectLst>
            <a:outerShdw blurRad="292100" dist="139700" dir="2700000" algn="tl" rotWithShape="0">
              <a:srgbClr val="333333">
                <a:alpha val="65000"/>
              </a:srgbClr>
            </a:outerShdw>
          </a:effectLst>
        </p:spPr>
      </p:pic>
      <p:sp>
        <p:nvSpPr>
          <p:cNvPr id="34823" name="Title 1"/>
          <p:cNvSpPr>
            <a:spLocks noGrp="1"/>
          </p:cNvSpPr>
          <p:nvPr>
            <p:ph type="title"/>
          </p:nvPr>
        </p:nvSpPr>
        <p:spPr>
          <a:xfrm>
            <a:off x="804863" y="246063"/>
            <a:ext cx="8229600" cy="768350"/>
          </a:xfrm>
        </p:spPr>
        <p:txBody>
          <a:bodyPr/>
          <a:lstStyle/>
          <a:p>
            <a:r>
              <a:rPr lang="en-US" sz="2400">
                <a:latin typeface="Arial" charset="0"/>
                <a:cs typeface="Arial" charset="0"/>
              </a:rPr>
              <a:t>Eco-Enterprise Innovation Awards </a:t>
            </a:r>
            <a:br>
              <a:rPr lang="en-US" sz="2400">
                <a:latin typeface="Arial" charset="0"/>
                <a:cs typeface="Arial" charset="0"/>
              </a:rPr>
            </a:br>
            <a:r>
              <a:rPr lang="en-US" sz="2400">
                <a:latin typeface="Arial" charset="0"/>
                <a:cs typeface="Arial" charset="0"/>
              </a:rPr>
              <a:t>and the Business Case for Sustainability</a:t>
            </a:r>
          </a:p>
        </p:txBody>
      </p:sp>
    </p:spTree>
    <p:extLst>
      <p:ext uri="{BB962C8B-B14F-4D97-AF65-F5344CB8AC3E}">
        <p14:creationId xmlns:p14="http://schemas.microsoft.com/office/powerpoint/2010/main" val="1943985413"/>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9"/>
          <p:cNvSpPr>
            <a:spLocks noGrp="1"/>
          </p:cNvSpPr>
          <p:nvPr>
            <p:ph type="title"/>
          </p:nvPr>
        </p:nvSpPr>
        <p:spPr>
          <a:xfrm>
            <a:off x="804863" y="246063"/>
            <a:ext cx="8339137" cy="406400"/>
          </a:xfrm>
        </p:spPr>
        <p:txBody>
          <a:bodyPr/>
          <a:lstStyle/>
          <a:p>
            <a:r>
              <a:rPr lang="en-US">
                <a:latin typeface="Arial" charset="0"/>
                <a:cs typeface="Arial" charset="0"/>
              </a:rPr>
              <a:t>2</a:t>
            </a:r>
            <a:r>
              <a:rPr lang="en-US" baseline="30000">
                <a:latin typeface="Arial" charset="0"/>
                <a:cs typeface="Arial" charset="0"/>
              </a:rPr>
              <a:t>nd</a:t>
            </a:r>
            <a:r>
              <a:rPr lang="en-US">
                <a:latin typeface="Arial" charset="0"/>
                <a:cs typeface="Arial" charset="0"/>
              </a:rPr>
              <a:t> Oracle Value Chain Summit </a:t>
            </a:r>
            <a:endParaRPr lang="en-US" sz="2400">
              <a:latin typeface="Arial" charset="0"/>
              <a:cs typeface="Arial" charset="0"/>
            </a:endParaRPr>
          </a:p>
        </p:txBody>
      </p:sp>
      <p:sp>
        <p:nvSpPr>
          <p:cNvPr id="40963" name="Content Placeholder 1"/>
          <p:cNvSpPr>
            <a:spLocks noGrp="1"/>
          </p:cNvSpPr>
          <p:nvPr>
            <p:ph sz="quarter" idx="12"/>
          </p:nvPr>
        </p:nvSpPr>
        <p:spPr>
          <a:xfrm>
            <a:off x="795338" y="2084388"/>
            <a:ext cx="8229600" cy="3062287"/>
          </a:xfrm>
        </p:spPr>
        <p:txBody>
          <a:bodyPr/>
          <a:lstStyle/>
          <a:p>
            <a:r>
              <a:rPr lang="en-US" b="1">
                <a:latin typeface="Arial" charset="0"/>
                <a:cs typeface="Arial" charset="0"/>
              </a:rPr>
              <a:t>February 3-5, 2014 </a:t>
            </a:r>
            <a:r>
              <a:rPr lang="en-US">
                <a:latin typeface="Arial" charset="0"/>
                <a:cs typeface="Arial" charset="0"/>
              </a:rPr>
              <a:t>– San Jose Convention Center</a:t>
            </a:r>
          </a:p>
          <a:p>
            <a:r>
              <a:rPr lang="en-US">
                <a:latin typeface="Arial" charset="0"/>
                <a:cs typeface="Arial" charset="0"/>
              </a:rPr>
              <a:t>Hands-on workshops, solutions demonstrations &amp; more than 200 sessions on topics in 6 complementary solution areas: </a:t>
            </a:r>
            <a:r>
              <a:rPr lang="en-US" b="1">
                <a:latin typeface="Arial" charset="0"/>
                <a:cs typeface="Arial" charset="0"/>
              </a:rPr>
              <a:t>PLM, Manufacturing, Enterprise Asset Management, Logistics, Planning &amp; Procurement</a:t>
            </a:r>
          </a:p>
          <a:p>
            <a:r>
              <a:rPr lang="en-US">
                <a:latin typeface="Arial" charset="0"/>
                <a:cs typeface="Arial" charset="0"/>
              </a:rPr>
              <a:t>Early bird registration opens soon – </a:t>
            </a:r>
            <a:r>
              <a:rPr lang="en-US" u="sng">
                <a:latin typeface="Arial" charset="0"/>
                <a:cs typeface="Arial" charset="0"/>
                <a:hlinkClick r:id="rId3"/>
              </a:rPr>
              <a:t>www.oracle.com/goto/</a:t>
            </a:r>
            <a:r>
              <a:rPr lang="en-US">
                <a:latin typeface="Arial" charset="0"/>
                <a:cs typeface="Arial" charset="0"/>
                <a:hlinkClick r:id="rId3"/>
              </a:rPr>
              <a:t>VCS14</a:t>
            </a:r>
            <a:endParaRPr lang="en-US">
              <a:latin typeface="Arial" charset="0"/>
              <a:cs typeface="Arial" charset="0"/>
            </a:endParaRPr>
          </a:p>
          <a:p>
            <a:pPr lvl="1">
              <a:buFont typeface="Arial" charset="0"/>
              <a:buNone/>
            </a:pPr>
            <a:endParaRPr lang="en-US">
              <a:latin typeface="Arial" charset="0"/>
              <a:cs typeface="Arial" charset="0"/>
            </a:endParaRPr>
          </a:p>
          <a:p>
            <a:pPr lvl="1"/>
            <a:endParaRPr lang="en-US">
              <a:latin typeface="Arial" charset="0"/>
              <a:cs typeface="Arial" charset="0"/>
            </a:endParaRPr>
          </a:p>
          <a:p>
            <a:pPr lvl="1"/>
            <a:endParaRPr lang="en-US">
              <a:latin typeface="Arial" charset="0"/>
              <a:cs typeface="Arial" charset="0"/>
            </a:endParaRPr>
          </a:p>
        </p:txBody>
      </p:sp>
      <p:sp>
        <p:nvSpPr>
          <p:cNvPr id="40964" name="Text Placeholder 4"/>
          <p:cNvSpPr>
            <a:spLocks noGrp="1"/>
          </p:cNvSpPr>
          <p:nvPr>
            <p:ph type="body" sz="quarter" idx="13"/>
          </p:nvPr>
        </p:nvSpPr>
        <p:spPr>
          <a:xfrm>
            <a:off x="804863" y="638175"/>
            <a:ext cx="8229600" cy="304800"/>
          </a:xfrm>
        </p:spPr>
        <p:txBody>
          <a:bodyPr/>
          <a:lstStyle/>
          <a:p>
            <a:pPr>
              <a:spcAft>
                <a:spcPct val="0"/>
              </a:spcAft>
            </a:pPr>
            <a:r>
              <a:rPr lang="en-US">
                <a:latin typeface="Arial" charset="0"/>
                <a:cs typeface="Arial" charset="0"/>
              </a:rPr>
              <a:t>Empowering the Modern Value Chain</a:t>
            </a:r>
          </a:p>
        </p:txBody>
      </p:sp>
      <p:pic>
        <p:nvPicPr>
          <p:cNvPr id="4096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84900" y="-4763"/>
            <a:ext cx="2959100" cy="77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6"/>
          <p:cNvSpPr txBox="1">
            <a:spLocks noChangeArrowheads="1"/>
          </p:cNvSpPr>
          <p:nvPr/>
        </p:nvSpPr>
        <p:spPr bwMode="auto">
          <a:xfrm>
            <a:off x="762000" y="1057275"/>
            <a:ext cx="838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000" i="1">
                <a:solidFill>
                  <a:schemeClr val="tx2"/>
                </a:solidFill>
              </a:rPr>
              <a:t>Explore How New Solutions Within Social, Mobile, Analytics &amp; the Cloud are Helping Companies Transform Supply Chains into Modern Value Chains</a:t>
            </a:r>
          </a:p>
        </p:txBody>
      </p:sp>
    </p:spTree>
    <p:extLst>
      <p:ext uri="{BB962C8B-B14F-4D97-AF65-F5344CB8AC3E}">
        <p14:creationId xmlns:p14="http://schemas.microsoft.com/office/powerpoint/2010/main" val="1258240537"/>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803275" y="1571625"/>
            <a:ext cx="4708525" cy="1101725"/>
          </a:xfrm>
        </p:spPr>
        <p:txBody>
          <a:bodyPr/>
          <a:lstStyle/>
          <a:p>
            <a:pPr eaLnBrk="1" hangingPunct="1"/>
            <a:r>
              <a:rPr lang="en-US" smtClean="0">
                <a:ln>
                  <a:noFill/>
                </a:ln>
              </a:rPr>
              <a:t>Graphic Section Divider</a:t>
            </a:r>
          </a:p>
        </p:txBody>
      </p:sp>
      <p:pic>
        <p:nvPicPr>
          <p:cNvPr id="112643" name="Picture 10"/>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5148263"/>
          </a:xfrm>
          <a:prstGeom prst="rect">
            <a:avLst/>
          </a:prstGeom>
          <a:noFill/>
          <a:ln w="9525">
            <a:noFill/>
            <a:miter lim="800000"/>
            <a:headEnd/>
            <a:tailEnd/>
          </a:ln>
        </p:spPr>
      </p:pic>
      <p:pic>
        <p:nvPicPr>
          <p:cNvPr id="112644"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8" y="0"/>
            <a:ext cx="9145588" cy="5149850"/>
          </a:xfrm>
          <a:prstGeom prst="rect">
            <a:avLst/>
          </a:prstGeom>
          <a:noFill/>
          <a:ln w="9525">
            <a:noFill/>
            <a:miter lim="800000"/>
            <a:headEnd/>
            <a:tailEnd/>
          </a:ln>
        </p:spPr>
      </p:pic>
      <p:grpSp>
        <p:nvGrpSpPr>
          <p:cNvPr id="112645" name="Group 13"/>
          <p:cNvGrpSpPr>
            <a:grpSpLocks/>
          </p:cNvGrpSpPr>
          <p:nvPr/>
        </p:nvGrpSpPr>
        <p:grpSpPr bwMode="auto">
          <a:xfrm>
            <a:off x="0" y="4629150"/>
            <a:ext cx="9144000" cy="168275"/>
            <a:chOff x="0" y="4629150"/>
            <a:chExt cx="9144000" cy="168275"/>
          </a:xfrm>
        </p:grpSpPr>
        <p:pic>
          <p:nvPicPr>
            <p:cNvPr id="112646" name="Picture 25" descr="Red Ba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112647" name="Picture 20" descr="Oracle WHITE"/>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19921149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556564"/>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305909"/>
      </p:ext>
    </p:extLst>
  </p:cSld>
  <p:clrMapOvr>
    <a:masterClrMapping/>
  </p:clrMapOvr>
  <mc:AlternateContent xmlns:mc="http://schemas.openxmlformats.org/markup-compatibility/2006" xmlns:p14="http://schemas.microsoft.com/office/powerpoint/2010/main">
    <mc:Choice Requires="p14">
      <p:transition spd="med" p14:dur="600">
        <p:wipe/>
      </p:transition>
    </mc:Choice>
    <mc:Fallback xmlns="">
      <p:transition xmlns:p14="http://schemas.microsoft.com/office/powerpoint/2010/main" spd="med">
        <p:wip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148067"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7"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30" cy="507807"/>
          </a:xfrm>
          <a:prstGeom prst="rect">
            <a:avLst/>
          </a:prstGeom>
        </p:spPr>
        <p:txBody>
          <a:bodyPr wrap="none" lIns="91413" tIns="45708" rIns="91413" bIns="45708">
            <a:spAutoFit/>
          </a:bodyPr>
          <a:lstStyle/>
          <a:p>
            <a:pPr defTabSz="914119">
              <a:lnSpc>
                <a:spcPct val="150000"/>
              </a:lnSpc>
            </a:pPr>
            <a:r>
              <a:rPr lang="zh-CN" altLang="en-US" dirty="0">
                <a:solidFill>
                  <a:srgbClr val="4F81BD">
                    <a:lumMod val="75000"/>
                  </a:srgbClr>
                </a:solidFill>
                <a:latin typeface="微软雅黑"/>
                <a:cs typeface="Segoe UI" pitchFamily="34" charset="0"/>
              </a:rPr>
              <a:t>学习世界五百强和咨询公司</a:t>
            </a:r>
            <a:r>
              <a:rPr lang="en-US" altLang="zh-CN" dirty="0">
                <a:solidFill>
                  <a:srgbClr val="4F81BD">
                    <a:lumMod val="75000"/>
                  </a:srgbClr>
                </a:solidFill>
                <a:latin typeface="微软雅黑"/>
                <a:cs typeface="Segoe UI" pitchFamily="34" charset="0"/>
              </a:rPr>
              <a:t>PPT</a:t>
            </a:r>
            <a:r>
              <a:rPr lang="zh-CN" altLang="en-US" dirty="0">
                <a:solidFill>
                  <a:srgbClr val="4F81BD">
                    <a:lumMod val="75000"/>
                  </a:srgbClr>
                </a:solidFill>
                <a:latin typeface="微软雅黑"/>
                <a:cs typeface="Segoe UI" pitchFamily="34" charset="0"/>
              </a:rPr>
              <a:t>课程请访问如下网站搜索：“司马懿”</a:t>
            </a:r>
          </a:p>
        </p:txBody>
      </p:sp>
      <p:sp>
        <p:nvSpPr>
          <p:cNvPr id="19" name="圆角矩形 18">
            <a:hlinkClick r:id="rId3"/>
          </p:cNvPr>
          <p:cNvSpPr/>
          <p:nvPr/>
        </p:nvSpPr>
        <p:spPr>
          <a:xfrm>
            <a:off x="5148067"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https://www.zhiu.com</a:t>
            </a:r>
            <a:endParaRPr lang="zh-CN" altLang="en-US" sz="1600" b="1" dirty="0">
              <a:solidFill>
                <a:prstClr val="white"/>
              </a:solidFill>
              <a:latin typeface="微软雅黑"/>
              <a:cs typeface="Segoe UI" pitchFamily="34" charset="0"/>
            </a:endParaRPr>
          </a:p>
        </p:txBody>
      </p:sp>
      <p:sp>
        <p:nvSpPr>
          <p:cNvPr id="12" name="圆角矩形 11">
            <a:hlinkClick r:id="rId3"/>
          </p:cNvPr>
          <p:cNvSpPr/>
          <p:nvPr/>
        </p:nvSpPr>
        <p:spPr>
          <a:xfrm>
            <a:off x="537104" y="2832156"/>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百度传课：司马懿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3" name="圆角矩形 12">
            <a:hlinkClick r:id="rId3"/>
          </p:cNvPr>
          <p:cNvSpPr/>
          <p:nvPr/>
        </p:nvSpPr>
        <p:spPr>
          <a:xfrm>
            <a:off x="537104" y="3160568"/>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网易学堂：司马懿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4" name="圆角矩形 13">
            <a:hlinkClick r:id="rId3"/>
          </p:cNvPr>
          <p:cNvSpPr/>
          <p:nvPr/>
        </p:nvSpPr>
        <p:spPr>
          <a:xfrm>
            <a:off x="537104" y="3489852"/>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知乎：       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3"/>
          <p:cNvSpPr>
            <a:spLocks noGrp="1"/>
          </p:cNvSpPr>
          <p:nvPr>
            <p:ph type="title"/>
          </p:nvPr>
        </p:nvSpPr>
        <p:spPr>
          <a:xfrm>
            <a:off x="455613" y="1173163"/>
            <a:ext cx="5030787" cy="1101725"/>
          </a:xfrm>
        </p:spPr>
        <p:txBody>
          <a:bodyPr/>
          <a:lstStyle/>
          <a:p>
            <a:pPr eaLnBrk="0" hangingPunct="0">
              <a:spcBef>
                <a:spcPct val="50000"/>
              </a:spcBef>
            </a:pPr>
            <a:r>
              <a:rPr sz="4000" dirty="0" smtClean="0">
                <a:ln>
                  <a:noFill/>
                </a:ln>
                <a:solidFill>
                  <a:srgbClr val="000000"/>
                </a:solidFill>
                <a:ea typeface="ＭＳ Ｐゴシック" pitchFamily="34" charset="-128"/>
                <a:cs typeface="Times New Roman" pitchFamily="18" charset="0"/>
              </a:rPr>
              <a:t>Fusion</a:t>
            </a:r>
            <a:br>
              <a:rPr sz="4000" dirty="0" smtClean="0">
                <a:ln>
                  <a:noFill/>
                </a:ln>
                <a:solidFill>
                  <a:srgbClr val="000000"/>
                </a:solidFill>
                <a:ea typeface="ＭＳ Ｐゴシック" pitchFamily="34" charset="-128"/>
                <a:cs typeface="Times New Roman" pitchFamily="18" charset="0"/>
              </a:rPr>
            </a:br>
            <a:r>
              <a:rPr sz="3200" dirty="0" smtClean="0">
                <a:ln>
                  <a:noFill/>
                </a:ln>
                <a:solidFill>
                  <a:srgbClr val="000000"/>
                </a:solidFill>
                <a:ea typeface="ＭＳ Ｐゴシック" pitchFamily="34" charset="-128"/>
                <a:cs typeface="Times New Roman" pitchFamily="18" charset="0"/>
              </a:rPr>
              <a:t/>
            </a:r>
            <a:br>
              <a:rPr sz="3200" dirty="0" smtClean="0">
                <a:ln>
                  <a:noFill/>
                </a:ln>
                <a:solidFill>
                  <a:srgbClr val="00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Distributed Order Orchestration</a:t>
            </a:r>
            <a:br>
              <a:rPr dirty="0" smtClean="0">
                <a:ln>
                  <a:noFill/>
                </a:ln>
                <a:solidFill>
                  <a:srgbClr val="000000"/>
                </a:solidFill>
                <a:ea typeface="ＭＳ Ｐゴシック" pitchFamily="34" charset="-128"/>
                <a:cs typeface="Times New Roman" pitchFamily="18" charset="0"/>
              </a:rPr>
            </a:br>
            <a:r>
              <a:rPr dirty="0" smtClean="0">
                <a:ln>
                  <a:noFill/>
                </a:ln>
                <a:solidFill>
                  <a:srgbClr val="FF0000"/>
                </a:solidFill>
                <a:ea typeface="ＭＳ Ｐゴシック" pitchFamily="34" charset="-128"/>
                <a:cs typeface="Times New Roman" pitchFamily="18" charset="0"/>
              </a:rPr>
              <a:t>and</a:t>
            </a:r>
            <a:br>
              <a:rPr dirty="0" smtClean="0">
                <a:ln>
                  <a:noFill/>
                </a:ln>
                <a:solidFill>
                  <a:srgbClr val="FF0000"/>
                </a:solidFill>
                <a:ea typeface="ＭＳ Ｐゴシック" pitchFamily="34" charset="-128"/>
                <a:cs typeface="Times New Roman" pitchFamily="18" charset="0"/>
              </a:rPr>
            </a:br>
            <a:r>
              <a:rPr dirty="0" smtClean="0">
                <a:ln>
                  <a:noFill/>
                </a:ln>
                <a:solidFill>
                  <a:srgbClr val="000000"/>
                </a:solidFill>
                <a:ea typeface="ＭＳ Ｐゴシック" pitchFamily="34" charset="-128"/>
                <a:cs typeface="Times New Roman" pitchFamily="18" charset="0"/>
              </a:rPr>
              <a:t>Global Order Promising</a:t>
            </a:r>
            <a:r>
              <a:rPr sz="3200" dirty="0" smtClean="0">
                <a:ln>
                  <a:noFill/>
                </a:ln>
                <a:solidFill>
                  <a:srgbClr val="000000"/>
                </a:solidFill>
                <a:ea typeface="ＭＳ Ｐゴシック" pitchFamily="34" charset="-128"/>
                <a:cs typeface="Times New Roman" pitchFamily="18" charset="0"/>
              </a:rPr>
              <a:t/>
            </a:r>
            <a:br>
              <a:rPr sz="3200" dirty="0" smtClean="0">
                <a:ln>
                  <a:noFill/>
                </a:ln>
                <a:solidFill>
                  <a:srgbClr val="000000"/>
                </a:solidFill>
                <a:ea typeface="ＭＳ Ｐゴシック" pitchFamily="34" charset="-128"/>
                <a:cs typeface="Times New Roman" pitchFamily="18" charset="0"/>
              </a:rPr>
            </a:br>
            <a:endParaRPr dirty="0" smtClean="0">
              <a:ln>
                <a:noFill/>
              </a:ln>
              <a:ea typeface="ＭＳ Ｐゴシック" pitchFamily="34" charset="-128"/>
              <a:cs typeface="Times New Roman" pitchFamily="18" charset="0"/>
            </a:endParaRPr>
          </a:p>
        </p:txBody>
      </p:sp>
      <p:pic>
        <p:nvPicPr>
          <p:cNvPr id="34819" name="Picture 3" descr="order takers.jpg"/>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a:off x="6264275" y="-1588"/>
            <a:ext cx="2239963" cy="4629151"/>
          </a:xfr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Oracle Fusion Distributed Order Orchestration</a:t>
            </a:r>
            <a:endParaRPr lang="en-US" dirty="0"/>
          </a:p>
        </p:txBody>
      </p:sp>
      <p:sp>
        <p:nvSpPr>
          <p:cNvPr id="7" name="Text Placeholder 6"/>
          <p:cNvSpPr>
            <a:spLocks noGrp="1"/>
          </p:cNvSpPr>
          <p:nvPr>
            <p:ph type="body" sz="quarter" idx="13"/>
          </p:nvPr>
        </p:nvSpPr>
        <p:spPr>
          <a:xfrm>
            <a:off x="804347" y="614032"/>
            <a:ext cx="8229600" cy="304800"/>
          </a:xfrm>
        </p:spPr>
        <p:txBody>
          <a:bodyPr/>
          <a:lstStyle/>
          <a:p>
            <a:r>
              <a:rPr lang="en-US" dirty="0" smtClean="0"/>
              <a:t>Multi-Channel Fulfillment</a:t>
            </a:r>
            <a:endParaRPr lang="en-US" dirty="0"/>
          </a:p>
        </p:txBody>
      </p:sp>
      <p:grpSp>
        <p:nvGrpSpPr>
          <p:cNvPr id="2" name="Group 117"/>
          <p:cNvGrpSpPr/>
          <p:nvPr/>
        </p:nvGrpSpPr>
        <p:grpSpPr>
          <a:xfrm>
            <a:off x="168275" y="1034688"/>
            <a:ext cx="7374316" cy="2226587"/>
            <a:chOff x="168275" y="778308"/>
            <a:chExt cx="7374316" cy="2226587"/>
          </a:xfrm>
        </p:grpSpPr>
        <p:pic>
          <p:nvPicPr>
            <p:cNvPr id="12" name="Picture 11" descr="ph_ind_retail_005_cropped.jpg"/>
            <p:cNvPicPr preferRelativeResize="0">
              <a:picLocks/>
            </p:cNvPicPr>
            <p:nvPr/>
          </p:nvPicPr>
          <p:blipFill>
            <a:blip r:embed="rId3" cstate="email"/>
            <a:srcRect/>
            <a:stretch>
              <a:fillRect/>
            </a:stretch>
          </p:blipFill>
          <p:spPr>
            <a:xfrm>
              <a:off x="1647645" y="778308"/>
              <a:ext cx="731520" cy="73152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3" name="Picture 12" descr="cash.jpg"/>
            <p:cNvPicPr preferRelativeResize="0">
              <a:picLocks/>
            </p:cNvPicPr>
            <p:nvPr/>
          </p:nvPicPr>
          <p:blipFill>
            <a:blip r:embed="rId4" cstate="email"/>
            <a:stretch>
              <a:fillRect/>
            </a:stretch>
          </p:blipFill>
          <p:spPr>
            <a:xfrm>
              <a:off x="4692078" y="778308"/>
              <a:ext cx="731520" cy="73152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4" name="Picture 13" descr="ph_ind_retail_006_cropped.jpg"/>
            <p:cNvPicPr preferRelativeResize="0">
              <a:picLocks/>
            </p:cNvPicPr>
            <p:nvPr/>
          </p:nvPicPr>
          <p:blipFill>
            <a:blip r:embed="rId5" cstate="email"/>
            <a:stretch>
              <a:fillRect/>
            </a:stretch>
          </p:blipFill>
          <p:spPr>
            <a:xfrm>
              <a:off x="2662456" y="778308"/>
              <a:ext cx="731520" cy="73152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Oval 14"/>
            <p:cNvSpPr/>
            <p:nvPr/>
          </p:nvSpPr>
          <p:spPr bwMode="auto">
            <a:xfrm>
              <a:off x="6721699" y="778308"/>
              <a:ext cx="731520" cy="731520"/>
            </a:xfrm>
            <a:prstGeom prst="ellipse">
              <a:avLst/>
            </a:prstGeom>
            <a:solidFill>
              <a:schemeClr val="bg1">
                <a:lumMod val="75000"/>
              </a:schemeClr>
            </a:solidFill>
            <a:ln w="508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45681" tIns="22839" rIns="45681" bIns="22839" anchor="ctr"/>
            <a:lstStyle/>
            <a:p>
              <a:pPr defTabSz="456880" fontAlgn="auto">
                <a:spcBef>
                  <a:spcPts val="0"/>
                </a:spcBef>
                <a:spcAft>
                  <a:spcPts val="0"/>
                </a:spcAft>
                <a:defRPr/>
              </a:pPr>
              <a:endParaRPr lang="en-US" sz="900" dirty="0">
                <a:solidFill>
                  <a:schemeClr val="bg1"/>
                </a:solidFill>
                <a:latin typeface="Arial" pitchFamily="34" charset="0"/>
                <a:ea typeface="MS PGothic" pitchFamily="34" charset="-128"/>
                <a:cs typeface="Arial" pitchFamily="34" charset="0"/>
              </a:endParaRPr>
            </a:p>
          </p:txBody>
        </p:sp>
        <p:pic>
          <p:nvPicPr>
            <p:cNvPr id="16" name="Picture 15" descr="ph_ind_retail_005_cropped.jpg"/>
            <p:cNvPicPr preferRelativeResize="0">
              <a:picLocks/>
            </p:cNvPicPr>
            <p:nvPr/>
          </p:nvPicPr>
          <p:blipFill>
            <a:blip r:embed="rId6" cstate="email"/>
            <a:srcRect/>
            <a:stretch>
              <a:fillRect/>
            </a:stretch>
          </p:blipFill>
          <p:spPr>
            <a:xfrm>
              <a:off x="6956394" y="890057"/>
              <a:ext cx="258791" cy="483080"/>
            </a:xfrm>
            <a:prstGeom prst="roundRect">
              <a:avLst>
                <a:gd name="adj" fmla="val 11749"/>
              </a:avLst>
            </a:prstGeom>
            <a:ln>
              <a:noFill/>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pic>
          <p:nvPicPr>
            <p:cNvPr id="17" name="Picture 20" descr="C:\Users\ltracy\AppData\Local\Microsoft\Windows\Temporary Internet Files\Content.IE5\NNLBGKXS\MP910221039[1].jpg"/>
            <p:cNvPicPr preferRelativeResize="0">
              <a:picLocks noChangeArrowheads="1"/>
            </p:cNvPicPr>
            <p:nvPr/>
          </p:nvPicPr>
          <p:blipFill>
            <a:blip r:embed="rId7" cstate="email"/>
            <a:stretch>
              <a:fillRect/>
            </a:stretch>
          </p:blipFill>
          <p:spPr bwMode="auto">
            <a:xfrm>
              <a:off x="3677267" y="778308"/>
              <a:ext cx="731520" cy="730758"/>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8" name="Picture 20" descr="C:\Users\ltracy\AppData\Local\Microsoft\Windows\Temporary Internet Files\Content.IE5\NNLBGKXS\MP910221039[1].jpg"/>
            <p:cNvPicPr preferRelativeResize="0">
              <a:picLocks noChangeArrowheads="1"/>
            </p:cNvPicPr>
            <p:nvPr/>
          </p:nvPicPr>
          <p:blipFill>
            <a:blip r:embed="rId8" cstate="email"/>
            <a:stretch>
              <a:fillRect/>
            </a:stretch>
          </p:blipFill>
          <p:spPr bwMode="auto">
            <a:xfrm>
              <a:off x="5706889" y="778308"/>
              <a:ext cx="731520" cy="731520"/>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9" name="Freeform 18"/>
            <p:cNvSpPr/>
            <p:nvPr/>
          </p:nvSpPr>
          <p:spPr>
            <a:xfrm rot="9111121">
              <a:off x="1888628" y="1075887"/>
              <a:ext cx="2390356" cy="1929008"/>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Lst>
              <a:ahLst/>
              <a:cxnLst>
                <a:cxn ang="0">
                  <a:pos x="connsiteX0" y="connsiteY0"/>
                </a:cxn>
                <a:cxn ang="0">
                  <a:pos x="connsiteX1" y="connsiteY1"/>
                </a:cxn>
                <a:cxn ang="0">
                  <a:pos x="connsiteX2" y="connsiteY2"/>
                </a:cxn>
                <a:cxn ang="0">
                  <a:pos x="connsiteX3" y="connsiteY3"/>
                </a:cxn>
              </a:cxnLst>
              <a:rect l="l" t="t" r="r" b="b"/>
              <a:pathLst>
                <a:path w="2390356" h="1929008">
                  <a:moveTo>
                    <a:pt x="1585412" y="1506666"/>
                  </a:moveTo>
                  <a:lnTo>
                    <a:pt x="0" y="0"/>
                  </a:lnTo>
                  <a:lnTo>
                    <a:pt x="2390356" y="1929008"/>
                  </a:lnTo>
                  <a:lnTo>
                    <a:pt x="1585412" y="1506666"/>
                  </a:lnTo>
                  <a:close/>
                </a:path>
              </a:pathLst>
            </a:custGeom>
            <a:gradFill>
              <a:gsLst>
                <a:gs pos="0">
                  <a:srgbClr val="C00000"/>
                </a:gs>
                <a:gs pos="50000">
                  <a:schemeClr val="accent1">
                    <a:lumMod val="60000"/>
                    <a:lumOff val="40000"/>
                  </a:schemeClr>
                </a:gs>
                <a:gs pos="100000">
                  <a:schemeClr val="bg1"/>
                </a:gs>
              </a:gsLst>
              <a:lin ang="120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0" name="Freeform 19"/>
            <p:cNvSpPr/>
            <p:nvPr/>
          </p:nvSpPr>
          <p:spPr>
            <a:xfrm rot="12488879" flipH="1">
              <a:off x="4901619" y="1109805"/>
              <a:ext cx="2286264" cy="1883100"/>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Lst>
              <a:ahLst/>
              <a:cxnLst>
                <a:cxn ang="0">
                  <a:pos x="connsiteX0" y="connsiteY0"/>
                </a:cxn>
                <a:cxn ang="0">
                  <a:pos x="connsiteX1" y="connsiteY1"/>
                </a:cxn>
                <a:cxn ang="0">
                  <a:pos x="connsiteX2" y="connsiteY2"/>
                </a:cxn>
                <a:cxn ang="0">
                  <a:pos x="connsiteX3" y="connsiteY3"/>
                </a:cxn>
              </a:cxnLst>
              <a:rect l="l" t="t" r="r" b="b"/>
              <a:pathLst>
                <a:path w="2286264" h="1883100">
                  <a:moveTo>
                    <a:pt x="1534563" y="1489244"/>
                  </a:moveTo>
                  <a:lnTo>
                    <a:pt x="0" y="0"/>
                  </a:lnTo>
                  <a:lnTo>
                    <a:pt x="2286264" y="1883100"/>
                  </a:lnTo>
                  <a:lnTo>
                    <a:pt x="1534563" y="1489244"/>
                  </a:lnTo>
                  <a:close/>
                </a:path>
              </a:pathLst>
            </a:custGeom>
            <a:gradFill flip="none" rotWithShape="1">
              <a:gsLst>
                <a:gs pos="0">
                  <a:schemeClr val="bg1">
                    <a:lumMod val="50000"/>
                  </a:schemeClr>
                </a:gs>
                <a:gs pos="50000">
                  <a:schemeClr val="bg1">
                    <a:lumMod val="75000"/>
                  </a:schemeClr>
                </a:gs>
                <a:gs pos="100000">
                  <a:schemeClr val="bg1"/>
                </a:gs>
              </a:gsLst>
              <a:lin ang="840000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1" name="Freeform 20"/>
            <p:cNvSpPr/>
            <p:nvPr/>
          </p:nvSpPr>
          <p:spPr>
            <a:xfrm rot="12488879" flipH="1">
              <a:off x="2565555" y="1831212"/>
              <a:ext cx="2045677" cy="434021"/>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Lst>
              <a:ahLst/>
              <a:cxnLst>
                <a:cxn ang="0">
                  <a:pos x="connsiteX0" y="connsiteY0"/>
                </a:cxn>
                <a:cxn ang="0">
                  <a:pos x="connsiteX1" y="connsiteY1"/>
                </a:cxn>
                <a:cxn ang="0">
                  <a:pos x="connsiteX2" y="connsiteY2"/>
                </a:cxn>
                <a:cxn ang="0">
                  <a:pos x="connsiteX3" y="connsiteY3"/>
                </a:cxn>
              </a:cxnLst>
              <a:rect l="l" t="t" r="r" b="b"/>
              <a:pathLst>
                <a:path w="2045677" h="434021">
                  <a:moveTo>
                    <a:pt x="0" y="0"/>
                  </a:moveTo>
                  <a:lnTo>
                    <a:pt x="2045677" y="434021"/>
                  </a:lnTo>
                  <a:lnTo>
                    <a:pt x="784073" y="420959"/>
                  </a:lnTo>
                  <a:lnTo>
                    <a:pt x="0" y="0"/>
                  </a:lnTo>
                  <a:close/>
                </a:path>
              </a:pathLst>
            </a:custGeom>
            <a:gradFill flip="none" rotWithShape="1">
              <a:gsLst>
                <a:gs pos="0">
                  <a:schemeClr val="bg1">
                    <a:lumMod val="50000"/>
                  </a:schemeClr>
                </a:gs>
                <a:gs pos="50000">
                  <a:schemeClr val="bg1">
                    <a:lumMod val="75000"/>
                  </a:schemeClr>
                </a:gs>
                <a:gs pos="100000">
                  <a:schemeClr val="bg1"/>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2" name="Freeform 21"/>
            <p:cNvSpPr/>
            <p:nvPr/>
          </p:nvSpPr>
          <p:spPr>
            <a:xfrm rot="9111121">
              <a:off x="4563877" y="1825148"/>
              <a:ext cx="1958226" cy="420959"/>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 name="connsiteX0" fmla="*/ 0 w 1958226"/>
                <a:gd name="connsiteY0" fmla="*/ 0 h 420959"/>
                <a:gd name="connsiteX1" fmla="*/ 1958226 w 1958226"/>
                <a:gd name="connsiteY1" fmla="*/ 394973 h 420959"/>
                <a:gd name="connsiteX2" fmla="*/ 784073 w 1958226"/>
                <a:gd name="connsiteY2" fmla="*/ 420959 h 420959"/>
                <a:gd name="connsiteX3" fmla="*/ 0 w 1958226"/>
                <a:gd name="connsiteY3" fmla="*/ 0 h 420959"/>
              </a:gdLst>
              <a:ahLst/>
              <a:cxnLst>
                <a:cxn ang="0">
                  <a:pos x="connsiteX0" y="connsiteY0"/>
                </a:cxn>
                <a:cxn ang="0">
                  <a:pos x="connsiteX1" y="connsiteY1"/>
                </a:cxn>
                <a:cxn ang="0">
                  <a:pos x="connsiteX2" y="connsiteY2"/>
                </a:cxn>
                <a:cxn ang="0">
                  <a:pos x="connsiteX3" y="connsiteY3"/>
                </a:cxn>
              </a:cxnLst>
              <a:rect l="l" t="t" r="r" b="b"/>
              <a:pathLst>
                <a:path w="1958226" h="420959">
                  <a:moveTo>
                    <a:pt x="0" y="0"/>
                  </a:moveTo>
                  <a:lnTo>
                    <a:pt x="1958226" y="394973"/>
                  </a:lnTo>
                  <a:lnTo>
                    <a:pt x="784073" y="420959"/>
                  </a:lnTo>
                  <a:lnTo>
                    <a:pt x="0" y="0"/>
                  </a:lnTo>
                  <a:close/>
                </a:path>
              </a:pathLst>
            </a:custGeom>
            <a:gradFill>
              <a:gsLst>
                <a:gs pos="0">
                  <a:srgbClr val="C00000"/>
                </a:gs>
                <a:gs pos="50000">
                  <a:schemeClr val="accent1">
                    <a:lumMod val="60000"/>
                    <a:lumOff val="40000"/>
                  </a:schemeClr>
                </a:gs>
                <a:gs pos="100000">
                  <a:schemeClr val="bg1"/>
                </a:gs>
              </a:gsLst>
              <a:lin ang="6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3" name="Freeform 22"/>
            <p:cNvSpPr/>
            <p:nvPr/>
          </p:nvSpPr>
          <p:spPr>
            <a:xfrm rot="12488879" flipH="1">
              <a:off x="3613567" y="1620367"/>
              <a:ext cx="1156373" cy="461781"/>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 name="connsiteX0" fmla="*/ 0 w 1958226"/>
                <a:gd name="connsiteY0" fmla="*/ 0 h 420959"/>
                <a:gd name="connsiteX1" fmla="*/ 1958226 w 1958226"/>
                <a:gd name="connsiteY1" fmla="*/ 394973 h 420959"/>
                <a:gd name="connsiteX2" fmla="*/ 784073 w 1958226"/>
                <a:gd name="connsiteY2" fmla="*/ 420959 h 420959"/>
                <a:gd name="connsiteX3" fmla="*/ 0 w 1958226"/>
                <a:gd name="connsiteY3" fmla="*/ 0 h 420959"/>
                <a:gd name="connsiteX0" fmla="*/ 0 w 1126289"/>
                <a:gd name="connsiteY0" fmla="*/ 50135 h 471094"/>
                <a:gd name="connsiteX1" fmla="*/ 1126289 w 1126289"/>
                <a:gd name="connsiteY1" fmla="*/ 0 h 471094"/>
                <a:gd name="connsiteX2" fmla="*/ 784073 w 1126289"/>
                <a:gd name="connsiteY2" fmla="*/ 471094 h 471094"/>
                <a:gd name="connsiteX3" fmla="*/ 0 w 1126289"/>
                <a:gd name="connsiteY3" fmla="*/ 50135 h 471094"/>
                <a:gd name="connsiteX0" fmla="*/ 0 w 1126289"/>
                <a:gd name="connsiteY0" fmla="*/ 50135 h 448482"/>
                <a:gd name="connsiteX1" fmla="*/ 1126289 w 1126289"/>
                <a:gd name="connsiteY1" fmla="*/ 0 h 448482"/>
                <a:gd name="connsiteX2" fmla="*/ 741808 w 1126289"/>
                <a:gd name="connsiteY2" fmla="*/ 448482 h 448482"/>
                <a:gd name="connsiteX3" fmla="*/ 0 w 1126289"/>
                <a:gd name="connsiteY3" fmla="*/ 50135 h 448482"/>
                <a:gd name="connsiteX0" fmla="*/ 0 w 1126289"/>
                <a:gd name="connsiteY0" fmla="*/ 50135 h 461359"/>
                <a:gd name="connsiteX1" fmla="*/ 1126289 w 1126289"/>
                <a:gd name="connsiteY1" fmla="*/ 0 h 461359"/>
                <a:gd name="connsiteX2" fmla="*/ 765874 w 1126289"/>
                <a:gd name="connsiteY2" fmla="*/ 461359 h 461359"/>
                <a:gd name="connsiteX3" fmla="*/ 0 w 1126289"/>
                <a:gd name="connsiteY3" fmla="*/ 50135 h 461359"/>
                <a:gd name="connsiteX0" fmla="*/ 0 w 1126289"/>
                <a:gd name="connsiteY0" fmla="*/ 50135 h 461781"/>
                <a:gd name="connsiteX1" fmla="*/ 1126289 w 1126289"/>
                <a:gd name="connsiteY1" fmla="*/ 0 h 461781"/>
                <a:gd name="connsiteX2" fmla="*/ 781127 w 1126289"/>
                <a:gd name="connsiteY2" fmla="*/ 461781 h 461781"/>
                <a:gd name="connsiteX3" fmla="*/ 0 w 1126289"/>
                <a:gd name="connsiteY3" fmla="*/ 50135 h 461781"/>
                <a:gd name="connsiteX0" fmla="*/ 0 w 1156373"/>
                <a:gd name="connsiteY0" fmla="*/ 34039 h 461781"/>
                <a:gd name="connsiteX1" fmla="*/ 1156373 w 1156373"/>
                <a:gd name="connsiteY1" fmla="*/ 0 h 461781"/>
                <a:gd name="connsiteX2" fmla="*/ 811211 w 1156373"/>
                <a:gd name="connsiteY2" fmla="*/ 461781 h 461781"/>
                <a:gd name="connsiteX3" fmla="*/ 0 w 1156373"/>
                <a:gd name="connsiteY3" fmla="*/ 34039 h 461781"/>
              </a:gdLst>
              <a:ahLst/>
              <a:cxnLst>
                <a:cxn ang="0">
                  <a:pos x="connsiteX0" y="connsiteY0"/>
                </a:cxn>
                <a:cxn ang="0">
                  <a:pos x="connsiteX1" y="connsiteY1"/>
                </a:cxn>
                <a:cxn ang="0">
                  <a:pos x="connsiteX2" y="connsiteY2"/>
                </a:cxn>
                <a:cxn ang="0">
                  <a:pos x="connsiteX3" y="connsiteY3"/>
                </a:cxn>
              </a:cxnLst>
              <a:rect l="l" t="t" r="r" b="b"/>
              <a:pathLst>
                <a:path w="1156373" h="461781">
                  <a:moveTo>
                    <a:pt x="0" y="34039"/>
                  </a:moveTo>
                  <a:lnTo>
                    <a:pt x="1156373" y="0"/>
                  </a:lnTo>
                  <a:lnTo>
                    <a:pt x="811211" y="461781"/>
                  </a:lnTo>
                  <a:lnTo>
                    <a:pt x="0" y="34039"/>
                  </a:lnTo>
                  <a:close/>
                </a:path>
              </a:pathLst>
            </a:custGeom>
            <a:gradFill>
              <a:gsLst>
                <a:gs pos="0">
                  <a:srgbClr val="C00000"/>
                </a:gs>
                <a:gs pos="50000">
                  <a:schemeClr val="accent1">
                    <a:lumMod val="60000"/>
                    <a:lumOff val="40000"/>
                  </a:schemeClr>
                </a:gs>
                <a:gs pos="100000">
                  <a:schemeClr val="bg1"/>
                </a:gs>
              </a:gsLst>
              <a:lin ang="17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4" name="Freeform 23"/>
            <p:cNvSpPr/>
            <p:nvPr/>
          </p:nvSpPr>
          <p:spPr>
            <a:xfrm rot="9111121">
              <a:off x="4396957" y="1617681"/>
              <a:ext cx="1102221" cy="490753"/>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 name="connsiteX0" fmla="*/ 0 w 1958226"/>
                <a:gd name="connsiteY0" fmla="*/ 0 h 420959"/>
                <a:gd name="connsiteX1" fmla="*/ 1958226 w 1958226"/>
                <a:gd name="connsiteY1" fmla="*/ 394973 h 420959"/>
                <a:gd name="connsiteX2" fmla="*/ 784073 w 1958226"/>
                <a:gd name="connsiteY2" fmla="*/ 420959 h 420959"/>
                <a:gd name="connsiteX3" fmla="*/ 0 w 1958226"/>
                <a:gd name="connsiteY3" fmla="*/ 0 h 420959"/>
                <a:gd name="connsiteX0" fmla="*/ 0 w 1126289"/>
                <a:gd name="connsiteY0" fmla="*/ 50135 h 471094"/>
                <a:gd name="connsiteX1" fmla="*/ 1126289 w 1126289"/>
                <a:gd name="connsiteY1" fmla="*/ 0 h 471094"/>
                <a:gd name="connsiteX2" fmla="*/ 784073 w 1126289"/>
                <a:gd name="connsiteY2" fmla="*/ 471094 h 471094"/>
                <a:gd name="connsiteX3" fmla="*/ 0 w 1126289"/>
                <a:gd name="connsiteY3" fmla="*/ 50135 h 471094"/>
                <a:gd name="connsiteX0" fmla="*/ 0 w 1126289"/>
                <a:gd name="connsiteY0" fmla="*/ 50135 h 448482"/>
                <a:gd name="connsiteX1" fmla="*/ 1126289 w 1126289"/>
                <a:gd name="connsiteY1" fmla="*/ 0 h 448482"/>
                <a:gd name="connsiteX2" fmla="*/ 741808 w 1126289"/>
                <a:gd name="connsiteY2" fmla="*/ 448482 h 448482"/>
                <a:gd name="connsiteX3" fmla="*/ 0 w 1126289"/>
                <a:gd name="connsiteY3" fmla="*/ 50135 h 448482"/>
                <a:gd name="connsiteX0" fmla="*/ 0 w 1126289"/>
                <a:gd name="connsiteY0" fmla="*/ 50135 h 461359"/>
                <a:gd name="connsiteX1" fmla="*/ 1126289 w 1126289"/>
                <a:gd name="connsiteY1" fmla="*/ 0 h 461359"/>
                <a:gd name="connsiteX2" fmla="*/ 765874 w 1126289"/>
                <a:gd name="connsiteY2" fmla="*/ 461359 h 461359"/>
                <a:gd name="connsiteX3" fmla="*/ 0 w 1126289"/>
                <a:gd name="connsiteY3" fmla="*/ 50135 h 461359"/>
                <a:gd name="connsiteX0" fmla="*/ 0 w 1126289"/>
                <a:gd name="connsiteY0" fmla="*/ 50135 h 461781"/>
                <a:gd name="connsiteX1" fmla="*/ 1126289 w 1126289"/>
                <a:gd name="connsiteY1" fmla="*/ 0 h 461781"/>
                <a:gd name="connsiteX2" fmla="*/ 781127 w 1126289"/>
                <a:gd name="connsiteY2" fmla="*/ 461781 h 461781"/>
                <a:gd name="connsiteX3" fmla="*/ 0 w 1126289"/>
                <a:gd name="connsiteY3" fmla="*/ 50135 h 461781"/>
                <a:gd name="connsiteX0" fmla="*/ 0 w 1156373"/>
                <a:gd name="connsiteY0" fmla="*/ 34039 h 461781"/>
                <a:gd name="connsiteX1" fmla="*/ 1156373 w 1156373"/>
                <a:gd name="connsiteY1" fmla="*/ 0 h 461781"/>
                <a:gd name="connsiteX2" fmla="*/ 811211 w 1156373"/>
                <a:gd name="connsiteY2" fmla="*/ 461781 h 461781"/>
                <a:gd name="connsiteX3" fmla="*/ 0 w 1156373"/>
                <a:gd name="connsiteY3" fmla="*/ 34039 h 461781"/>
                <a:gd name="connsiteX0" fmla="*/ 0 w 1102221"/>
                <a:gd name="connsiteY0" fmla="*/ 63011 h 490753"/>
                <a:gd name="connsiteX1" fmla="*/ 1102221 w 1102221"/>
                <a:gd name="connsiteY1" fmla="*/ 0 h 490753"/>
                <a:gd name="connsiteX2" fmla="*/ 811211 w 1102221"/>
                <a:gd name="connsiteY2" fmla="*/ 490753 h 490753"/>
                <a:gd name="connsiteX3" fmla="*/ 0 w 1102221"/>
                <a:gd name="connsiteY3" fmla="*/ 63011 h 490753"/>
              </a:gdLst>
              <a:ahLst/>
              <a:cxnLst>
                <a:cxn ang="0">
                  <a:pos x="connsiteX0" y="connsiteY0"/>
                </a:cxn>
                <a:cxn ang="0">
                  <a:pos x="connsiteX1" y="connsiteY1"/>
                </a:cxn>
                <a:cxn ang="0">
                  <a:pos x="connsiteX2" y="connsiteY2"/>
                </a:cxn>
                <a:cxn ang="0">
                  <a:pos x="connsiteX3" y="connsiteY3"/>
                </a:cxn>
              </a:cxnLst>
              <a:rect l="l" t="t" r="r" b="b"/>
              <a:pathLst>
                <a:path w="1102221" h="490753">
                  <a:moveTo>
                    <a:pt x="0" y="63011"/>
                  </a:moveTo>
                  <a:lnTo>
                    <a:pt x="1102221" y="0"/>
                  </a:lnTo>
                  <a:lnTo>
                    <a:pt x="811211" y="490753"/>
                  </a:lnTo>
                  <a:lnTo>
                    <a:pt x="0" y="63011"/>
                  </a:lnTo>
                  <a:close/>
                </a:path>
              </a:pathLst>
            </a:custGeom>
            <a:gradFill flip="none" rotWithShape="1">
              <a:gsLst>
                <a:gs pos="0">
                  <a:schemeClr val="bg1">
                    <a:lumMod val="50000"/>
                  </a:schemeClr>
                </a:gs>
                <a:gs pos="50000">
                  <a:schemeClr val="bg1">
                    <a:lumMod val="75000"/>
                  </a:schemeClr>
                </a:gs>
                <a:gs pos="100000">
                  <a:schemeClr val="bg1"/>
                </a:gs>
              </a:gsLst>
              <a:lin ang="1800000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5" name="Oval 17"/>
            <p:cNvSpPr>
              <a:spLocks noChangeArrowheads="1"/>
            </p:cNvSpPr>
            <p:nvPr/>
          </p:nvSpPr>
          <p:spPr bwMode="gray">
            <a:xfrm>
              <a:off x="1574351" y="1582253"/>
              <a:ext cx="914400" cy="185184"/>
            </a:xfrm>
            <a:prstGeom prst="rect">
              <a:avLst/>
            </a:prstGeom>
            <a:gradFill rotWithShape="1">
              <a:gsLst>
                <a:gs pos="0">
                  <a:schemeClr val="accent1"/>
                </a:gs>
                <a:gs pos="100000">
                  <a:srgbClr val="B80000"/>
                </a:gs>
              </a:gsLst>
              <a:lin ang="5400000" scaled="1"/>
            </a:gra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r>
                <a:rPr lang="en-US" sz="1100" dirty="0" smtClean="0">
                  <a:solidFill>
                    <a:prstClr val="white"/>
                  </a:solidFill>
                  <a:ea typeface="+mn-ea"/>
                </a:rPr>
                <a:t>Web</a:t>
              </a:r>
            </a:p>
          </p:txBody>
        </p:sp>
        <p:sp>
          <p:nvSpPr>
            <p:cNvPr id="26" name="Oval 17"/>
            <p:cNvSpPr>
              <a:spLocks noChangeArrowheads="1"/>
            </p:cNvSpPr>
            <p:nvPr/>
          </p:nvSpPr>
          <p:spPr bwMode="gray">
            <a:xfrm>
              <a:off x="2585119" y="1582253"/>
              <a:ext cx="914400" cy="185184"/>
            </a:xfrm>
            <a:prstGeom prst="rect">
              <a:avLst/>
            </a:prstGeom>
            <a:solidFill>
              <a:schemeClr val="bg1">
                <a:lumMod val="85000"/>
              </a:schemeClr>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defRPr/>
              </a:pPr>
              <a:r>
                <a:rPr lang="en-US" sz="1100" dirty="0">
                  <a:solidFill>
                    <a:srgbClr val="000000"/>
                  </a:solidFill>
                  <a:ea typeface="+mn-ea"/>
                </a:rPr>
                <a:t>Call </a:t>
              </a:r>
              <a:r>
                <a:rPr lang="en-US" sz="1100" dirty="0" smtClean="0">
                  <a:solidFill>
                    <a:srgbClr val="000000"/>
                  </a:solidFill>
                  <a:ea typeface="+mn-ea"/>
                </a:rPr>
                <a:t> Center</a:t>
              </a:r>
              <a:endParaRPr lang="en-US" sz="1100" dirty="0">
                <a:solidFill>
                  <a:srgbClr val="000000"/>
                </a:solidFill>
                <a:ea typeface="+mn-ea"/>
              </a:endParaRPr>
            </a:p>
          </p:txBody>
        </p:sp>
        <p:sp>
          <p:nvSpPr>
            <p:cNvPr id="27" name="Oval 17"/>
            <p:cNvSpPr>
              <a:spLocks noChangeArrowheads="1"/>
            </p:cNvSpPr>
            <p:nvPr/>
          </p:nvSpPr>
          <p:spPr bwMode="gray">
            <a:xfrm>
              <a:off x="3595887" y="1582253"/>
              <a:ext cx="914400" cy="185184"/>
            </a:xfrm>
            <a:prstGeom prst="rect">
              <a:avLst/>
            </a:prstGeom>
            <a:gradFill rotWithShape="1">
              <a:gsLst>
                <a:gs pos="0">
                  <a:schemeClr val="accent1"/>
                </a:gs>
                <a:gs pos="100000">
                  <a:srgbClr val="B80000"/>
                </a:gs>
              </a:gsLst>
              <a:lin ang="5400000" scaled="1"/>
            </a:gra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r>
                <a:rPr lang="en-US" sz="1100" dirty="0" smtClean="0">
                  <a:solidFill>
                    <a:prstClr val="white"/>
                  </a:solidFill>
                  <a:ea typeface="+mn-ea"/>
                </a:rPr>
                <a:t>Stores</a:t>
              </a:r>
            </a:p>
          </p:txBody>
        </p:sp>
        <p:sp>
          <p:nvSpPr>
            <p:cNvPr id="28" name="Oval 17"/>
            <p:cNvSpPr>
              <a:spLocks noChangeArrowheads="1"/>
            </p:cNvSpPr>
            <p:nvPr/>
          </p:nvSpPr>
          <p:spPr bwMode="gray">
            <a:xfrm>
              <a:off x="4606655" y="1582253"/>
              <a:ext cx="914400" cy="185184"/>
            </a:xfrm>
            <a:prstGeom prst="rect">
              <a:avLst/>
            </a:prstGeom>
            <a:solidFill>
              <a:schemeClr val="bg1">
                <a:lumMod val="85000"/>
              </a:schemeClr>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defRPr/>
              </a:pPr>
              <a:r>
                <a:rPr lang="en-US" sz="1100" dirty="0" smtClean="0">
                  <a:solidFill>
                    <a:srgbClr val="000000"/>
                  </a:solidFill>
                  <a:ea typeface="+mn-ea"/>
                </a:rPr>
                <a:t>Partner Stores</a:t>
              </a:r>
              <a:endParaRPr lang="en-US" sz="1100" dirty="0">
                <a:solidFill>
                  <a:srgbClr val="000000"/>
                </a:solidFill>
                <a:ea typeface="+mn-ea"/>
              </a:endParaRPr>
            </a:p>
          </p:txBody>
        </p:sp>
        <p:sp>
          <p:nvSpPr>
            <p:cNvPr id="29" name="Oval 17"/>
            <p:cNvSpPr>
              <a:spLocks noChangeArrowheads="1"/>
            </p:cNvSpPr>
            <p:nvPr/>
          </p:nvSpPr>
          <p:spPr bwMode="gray">
            <a:xfrm>
              <a:off x="6628191" y="1582253"/>
              <a:ext cx="914400" cy="185184"/>
            </a:xfrm>
            <a:prstGeom prst="rect">
              <a:avLst/>
            </a:prstGeom>
            <a:solidFill>
              <a:schemeClr val="bg1">
                <a:lumMod val="85000"/>
              </a:schemeClr>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defRPr/>
              </a:pPr>
              <a:r>
                <a:rPr lang="en-US" sz="1100" dirty="0">
                  <a:solidFill>
                    <a:srgbClr val="000000"/>
                  </a:solidFill>
                  <a:ea typeface="+mn-ea"/>
                </a:rPr>
                <a:t>Mobile</a:t>
              </a:r>
            </a:p>
          </p:txBody>
        </p:sp>
        <p:sp>
          <p:nvSpPr>
            <p:cNvPr id="30" name="Oval 17"/>
            <p:cNvSpPr>
              <a:spLocks noChangeArrowheads="1"/>
            </p:cNvSpPr>
            <p:nvPr/>
          </p:nvSpPr>
          <p:spPr bwMode="gray">
            <a:xfrm>
              <a:off x="5617423" y="1582253"/>
              <a:ext cx="914400" cy="185184"/>
            </a:xfrm>
            <a:prstGeom prst="rect">
              <a:avLst/>
            </a:prstGeom>
            <a:gradFill rotWithShape="1">
              <a:gsLst>
                <a:gs pos="0">
                  <a:schemeClr val="accent1"/>
                </a:gs>
                <a:gs pos="100000">
                  <a:srgbClr val="B80000"/>
                </a:gs>
              </a:gsLst>
              <a:lin ang="5400000" scaled="1"/>
            </a:gra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r>
                <a:rPr lang="en-US" sz="1100" dirty="0" smtClean="0">
                  <a:solidFill>
                    <a:prstClr val="white"/>
                  </a:solidFill>
                  <a:ea typeface="+mn-ea"/>
                </a:rPr>
                <a:t>Distributors</a:t>
              </a:r>
            </a:p>
          </p:txBody>
        </p:sp>
        <p:sp>
          <p:nvSpPr>
            <p:cNvPr id="31" name="TextBox 45"/>
            <p:cNvSpPr txBox="1">
              <a:spLocks noChangeArrowheads="1"/>
            </p:cNvSpPr>
            <p:nvPr/>
          </p:nvSpPr>
          <p:spPr bwMode="auto">
            <a:xfrm>
              <a:off x="168275" y="955458"/>
              <a:ext cx="1355725" cy="954107"/>
            </a:xfrm>
            <a:prstGeom prst="rect">
              <a:avLst/>
            </a:prstGeom>
            <a:noFill/>
            <a:ln w="9525">
              <a:noFill/>
              <a:miter lim="800000"/>
              <a:headEnd/>
              <a:tailEnd/>
            </a:ln>
          </p:spPr>
          <p:txBody>
            <a:bodyPr wrap="square">
              <a:spAutoFit/>
            </a:bodyPr>
            <a:lstStyle/>
            <a:p>
              <a:r>
                <a:rPr lang="en-US" sz="1400" i="1" dirty="0" smtClean="0">
                  <a:ea typeface="ＭＳ Ｐゴシック" pitchFamily="34" charset="-128"/>
                </a:rPr>
                <a:t>Orders across all channels, including partners</a:t>
              </a:r>
              <a:endParaRPr lang="en-US" sz="1400" i="1" dirty="0">
                <a:ea typeface="ＭＳ Ｐゴシック" pitchFamily="34" charset="-128"/>
              </a:endParaRPr>
            </a:p>
          </p:txBody>
        </p:sp>
      </p:grpSp>
      <p:grpSp>
        <p:nvGrpSpPr>
          <p:cNvPr id="3" name="Group 118"/>
          <p:cNvGrpSpPr/>
          <p:nvPr/>
        </p:nvGrpSpPr>
        <p:grpSpPr>
          <a:xfrm>
            <a:off x="2088701" y="2151895"/>
            <a:ext cx="6772895" cy="2261990"/>
            <a:chOff x="2088701" y="2151895"/>
            <a:chExt cx="6772895" cy="2261990"/>
          </a:xfrm>
        </p:grpSpPr>
        <p:sp>
          <p:nvSpPr>
            <p:cNvPr id="33" name="TextBox 46"/>
            <p:cNvSpPr txBox="1">
              <a:spLocks noChangeArrowheads="1"/>
            </p:cNvSpPr>
            <p:nvPr/>
          </p:nvSpPr>
          <p:spPr bwMode="auto">
            <a:xfrm>
              <a:off x="7265988" y="3168502"/>
              <a:ext cx="1595608" cy="738664"/>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a:r>
                <a:rPr lang="en-US" sz="1400" i="1" dirty="0" smtClean="0">
                  <a:ea typeface="ＭＳ Ｐゴシック" pitchFamily="34" charset="-128"/>
                </a:rPr>
                <a:t>Fulfill across all sources, including partners</a:t>
              </a:r>
              <a:endParaRPr lang="en-US" sz="1400" i="1" dirty="0">
                <a:ea typeface="ＭＳ Ｐゴシック" pitchFamily="34" charset="-128"/>
              </a:endParaRPr>
            </a:p>
          </p:txBody>
        </p:sp>
        <p:sp>
          <p:nvSpPr>
            <p:cNvPr id="34" name="Freeform 33"/>
            <p:cNvSpPr/>
            <p:nvPr/>
          </p:nvSpPr>
          <p:spPr>
            <a:xfrm rot="12488879" flipV="1">
              <a:off x="2397864" y="2151895"/>
              <a:ext cx="1886233" cy="1821327"/>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749842 w 1554786"/>
                <a:gd name="connsiteY0" fmla="*/ 1210850 h 1633192"/>
                <a:gd name="connsiteX1" fmla="*/ 0 w 1554786"/>
                <a:gd name="connsiteY1" fmla="*/ 0 h 1633192"/>
                <a:gd name="connsiteX2" fmla="*/ 1554786 w 1554786"/>
                <a:gd name="connsiteY2" fmla="*/ 1633192 h 1633192"/>
                <a:gd name="connsiteX3" fmla="*/ 749842 w 1554786"/>
                <a:gd name="connsiteY3" fmla="*/ 1210850 h 1633192"/>
                <a:gd name="connsiteX0" fmla="*/ 749842 w 1886233"/>
                <a:gd name="connsiteY0" fmla="*/ 1210850 h 1821327"/>
                <a:gd name="connsiteX1" fmla="*/ 0 w 1886233"/>
                <a:gd name="connsiteY1" fmla="*/ 0 h 1821327"/>
                <a:gd name="connsiteX2" fmla="*/ 1886233 w 1886233"/>
                <a:gd name="connsiteY2" fmla="*/ 1821327 h 1821327"/>
                <a:gd name="connsiteX3" fmla="*/ 749842 w 1886233"/>
                <a:gd name="connsiteY3" fmla="*/ 1210850 h 1821327"/>
                <a:gd name="connsiteX0" fmla="*/ 1081877 w 1886233"/>
                <a:gd name="connsiteY0" fmla="*/ 1377695 h 1821327"/>
                <a:gd name="connsiteX1" fmla="*/ 0 w 1886233"/>
                <a:gd name="connsiteY1" fmla="*/ 0 h 1821327"/>
                <a:gd name="connsiteX2" fmla="*/ 1886233 w 1886233"/>
                <a:gd name="connsiteY2" fmla="*/ 1821327 h 1821327"/>
                <a:gd name="connsiteX3" fmla="*/ 1081877 w 1886233"/>
                <a:gd name="connsiteY3" fmla="*/ 1377695 h 1821327"/>
              </a:gdLst>
              <a:ahLst/>
              <a:cxnLst>
                <a:cxn ang="0">
                  <a:pos x="connsiteX0" y="connsiteY0"/>
                </a:cxn>
                <a:cxn ang="0">
                  <a:pos x="connsiteX1" y="connsiteY1"/>
                </a:cxn>
                <a:cxn ang="0">
                  <a:pos x="connsiteX2" y="connsiteY2"/>
                </a:cxn>
                <a:cxn ang="0">
                  <a:pos x="connsiteX3" y="connsiteY3"/>
                </a:cxn>
              </a:cxnLst>
              <a:rect l="l" t="t" r="r" b="b"/>
              <a:pathLst>
                <a:path w="1886233" h="1821327">
                  <a:moveTo>
                    <a:pt x="1081877" y="1377695"/>
                  </a:moveTo>
                  <a:lnTo>
                    <a:pt x="0" y="0"/>
                  </a:lnTo>
                  <a:lnTo>
                    <a:pt x="1886233" y="1821327"/>
                  </a:lnTo>
                  <a:lnTo>
                    <a:pt x="1081877" y="1377695"/>
                  </a:lnTo>
                  <a:close/>
                </a:path>
              </a:pathLst>
            </a:custGeom>
            <a:gradFill>
              <a:gsLst>
                <a:gs pos="0">
                  <a:srgbClr val="C00000"/>
                </a:gs>
                <a:gs pos="50000">
                  <a:schemeClr val="accent1">
                    <a:lumMod val="60000"/>
                    <a:lumOff val="40000"/>
                  </a:schemeClr>
                </a:gs>
                <a:gs pos="100000">
                  <a:schemeClr val="bg1"/>
                </a:gs>
              </a:gsLst>
              <a:lin ang="120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5" name="Freeform 34"/>
            <p:cNvSpPr/>
            <p:nvPr/>
          </p:nvSpPr>
          <p:spPr>
            <a:xfrm rot="9111121" flipH="1" flipV="1">
              <a:off x="3099792" y="3002643"/>
              <a:ext cx="1639373" cy="416466"/>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 name="connsiteX0" fmla="*/ 0 w 1261441"/>
                <a:gd name="connsiteY0" fmla="*/ 126000 h 546959"/>
                <a:gd name="connsiteX1" fmla="*/ 1261441 w 1261441"/>
                <a:gd name="connsiteY1" fmla="*/ 0 h 546959"/>
                <a:gd name="connsiteX2" fmla="*/ 784073 w 1261441"/>
                <a:gd name="connsiteY2" fmla="*/ 546959 h 546959"/>
                <a:gd name="connsiteX3" fmla="*/ 0 w 1261441"/>
                <a:gd name="connsiteY3" fmla="*/ 126000 h 546959"/>
                <a:gd name="connsiteX0" fmla="*/ 0 w 1639373"/>
                <a:gd name="connsiteY0" fmla="*/ 0 h 623163"/>
                <a:gd name="connsiteX1" fmla="*/ 1639373 w 1639373"/>
                <a:gd name="connsiteY1" fmla="*/ 76204 h 623163"/>
                <a:gd name="connsiteX2" fmla="*/ 1162005 w 1639373"/>
                <a:gd name="connsiteY2" fmla="*/ 623163 h 623163"/>
                <a:gd name="connsiteX3" fmla="*/ 0 w 1639373"/>
                <a:gd name="connsiteY3" fmla="*/ 0 h 623163"/>
                <a:gd name="connsiteX0" fmla="*/ 0 w 1639373"/>
                <a:gd name="connsiteY0" fmla="*/ 0 h 442838"/>
                <a:gd name="connsiteX1" fmla="*/ 1639373 w 1639373"/>
                <a:gd name="connsiteY1" fmla="*/ 76204 h 442838"/>
                <a:gd name="connsiteX2" fmla="*/ 804774 w 1639373"/>
                <a:gd name="connsiteY2" fmla="*/ 442838 h 442838"/>
                <a:gd name="connsiteX3" fmla="*/ 0 w 1639373"/>
                <a:gd name="connsiteY3" fmla="*/ 0 h 442838"/>
                <a:gd name="connsiteX0" fmla="*/ 0 w 1639373"/>
                <a:gd name="connsiteY0" fmla="*/ 0 h 416466"/>
                <a:gd name="connsiteX1" fmla="*/ 1639373 w 1639373"/>
                <a:gd name="connsiteY1" fmla="*/ 76204 h 416466"/>
                <a:gd name="connsiteX2" fmla="*/ 775674 w 1639373"/>
                <a:gd name="connsiteY2" fmla="*/ 416466 h 416466"/>
                <a:gd name="connsiteX3" fmla="*/ 0 w 1639373"/>
                <a:gd name="connsiteY3" fmla="*/ 0 h 416466"/>
              </a:gdLst>
              <a:ahLst/>
              <a:cxnLst>
                <a:cxn ang="0">
                  <a:pos x="connsiteX0" y="connsiteY0"/>
                </a:cxn>
                <a:cxn ang="0">
                  <a:pos x="connsiteX1" y="connsiteY1"/>
                </a:cxn>
                <a:cxn ang="0">
                  <a:pos x="connsiteX2" y="connsiteY2"/>
                </a:cxn>
                <a:cxn ang="0">
                  <a:pos x="connsiteX3" y="connsiteY3"/>
                </a:cxn>
              </a:cxnLst>
              <a:rect l="l" t="t" r="r" b="b"/>
              <a:pathLst>
                <a:path w="1639373" h="416466">
                  <a:moveTo>
                    <a:pt x="0" y="0"/>
                  </a:moveTo>
                  <a:lnTo>
                    <a:pt x="1639373" y="76204"/>
                  </a:lnTo>
                  <a:lnTo>
                    <a:pt x="775674" y="416466"/>
                  </a:lnTo>
                  <a:lnTo>
                    <a:pt x="0" y="0"/>
                  </a:lnTo>
                  <a:close/>
                </a:path>
              </a:pathLst>
            </a:custGeom>
            <a:gradFill flip="none" rotWithShape="1">
              <a:gsLst>
                <a:gs pos="0">
                  <a:schemeClr val="bg1">
                    <a:lumMod val="50000"/>
                  </a:schemeClr>
                </a:gs>
                <a:gs pos="50000">
                  <a:schemeClr val="bg1">
                    <a:lumMod val="75000"/>
                  </a:schemeClr>
                </a:gs>
                <a:gs pos="100000">
                  <a:schemeClr val="bg1"/>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6" name="Freeform 35"/>
            <p:cNvSpPr/>
            <p:nvPr/>
          </p:nvSpPr>
          <p:spPr>
            <a:xfrm rot="12488879" flipV="1">
              <a:off x="4564296" y="2797999"/>
              <a:ext cx="2490346" cy="517632"/>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 name="connsiteX0" fmla="*/ 0 w 1958226"/>
                <a:gd name="connsiteY0" fmla="*/ 0 h 420959"/>
                <a:gd name="connsiteX1" fmla="*/ 1958226 w 1958226"/>
                <a:gd name="connsiteY1" fmla="*/ 394973 h 420959"/>
                <a:gd name="connsiteX2" fmla="*/ 784073 w 1958226"/>
                <a:gd name="connsiteY2" fmla="*/ 420959 h 420959"/>
                <a:gd name="connsiteX3" fmla="*/ 0 w 1958226"/>
                <a:gd name="connsiteY3" fmla="*/ 0 h 420959"/>
                <a:gd name="connsiteX0" fmla="*/ 0 w 2843083"/>
                <a:gd name="connsiteY0" fmla="*/ 0 h 706356"/>
                <a:gd name="connsiteX1" fmla="*/ 2843083 w 2843083"/>
                <a:gd name="connsiteY1" fmla="*/ 706356 h 706356"/>
                <a:gd name="connsiteX2" fmla="*/ 784073 w 2843083"/>
                <a:gd name="connsiteY2" fmla="*/ 420959 h 706356"/>
                <a:gd name="connsiteX3" fmla="*/ 0 w 2843083"/>
                <a:gd name="connsiteY3" fmla="*/ 0 h 706356"/>
                <a:gd name="connsiteX0" fmla="*/ 0 w 2843083"/>
                <a:gd name="connsiteY0" fmla="*/ 0 h 706356"/>
                <a:gd name="connsiteX1" fmla="*/ 2843083 w 2843083"/>
                <a:gd name="connsiteY1" fmla="*/ 706356 h 706356"/>
                <a:gd name="connsiteX2" fmla="*/ 1132317 w 2843083"/>
                <a:gd name="connsiteY2" fmla="*/ 618081 h 706356"/>
                <a:gd name="connsiteX3" fmla="*/ 0 w 2843083"/>
                <a:gd name="connsiteY3" fmla="*/ 0 h 706356"/>
                <a:gd name="connsiteX0" fmla="*/ 0 w 2490346"/>
                <a:gd name="connsiteY0" fmla="*/ 0 h 517632"/>
                <a:gd name="connsiteX1" fmla="*/ 2490346 w 2490346"/>
                <a:gd name="connsiteY1" fmla="*/ 517632 h 517632"/>
                <a:gd name="connsiteX2" fmla="*/ 779580 w 2490346"/>
                <a:gd name="connsiteY2" fmla="*/ 429357 h 517632"/>
                <a:gd name="connsiteX3" fmla="*/ 0 w 2490346"/>
                <a:gd name="connsiteY3" fmla="*/ 0 h 517632"/>
              </a:gdLst>
              <a:ahLst/>
              <a:cxnLst>
                <a:cxn ang="0">
                  <a:pos x="connsiteX0" y="connsiteY0"/>
                </a:cxn>
                <a:cxn ang="0">
                  <a:pos x="connsiteX1" y="connsiteY1"/>
                </a:cxn>
                <a:cxn ang="0">
                  <a:pos x="connsiteX2" y="connsiteY2"/>
                </a:cxn>
                <a:cxn ang="0">
                  <a:pos x="connsiteX3" y="connsiteY3"/>
                </a:cxn>
              </a:cxnLst>
              <a:rect l="l" t="t" r="r" b="b"/>
              <a:pathLst>
                <a:path w="2490346" h="517632">
                  <a:moveTo>
                    <a:pt x="0" y="0"/>
                  </a:moveTo>
                  <a:lnTo>
                    <a:pt x="2490346" y="517632"/>
                  </a:lnTo>
                  <a:lnTo>
                    <a:pt x="779580" y="429357"/>
                  </a:lnTo>
                  <a:lnTo>
                    <a:pt x="0" y="0"/>
                  </a:lnTo>
                  <a:close/>
                </a:path>
              </a:pathLst>
            </a:custGeom>
            <a:gradFill>
              <a:gsLst>
                <a:gs pos="0">
                  <a:srgbClr val="C00000"/>
                </a:gs>
                <a:gs pos="50000">
                  <a:schemeClr val="accent1">
                    <a:lumMod val="60000"/>
                    <a:lumOff val="40000"/>
                  </a:schemeClr>
                </a:gs>
                <a:gs pos="100000">
                  <a:schemeClr val="bg1"/>
                </a:gs>
              </a:gsLst>
              <a:lin ang="6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7" name="Freeform 36"/>
            <p:cNvSpPr/>
            <p:nvPr/>
          </p:nvSpPr>
          <p:spPr>
            <a:xfrm rot="9111121" flipH="1" flipV="1">
              <a:off x="4044915" y="2820283"/>
              <a:ext cx="818211" cy="831900"/>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 name="connsiteX0" fmla="*/ 0 w 1958226"/>
                <a:gd name="connsiteY0" fmla="*/ 0 h 420959"/>
                <a:gd name="connsiteX1" fmla="*/ 1958226 w 1958226"/>
                <a:gd name="connsiteY1" fmla="*/ 394973 h 420959"/>
                <a:gd name="connsiteX2" fmla="*/ 784073 w 1958226"/>
                <a:gd name="connsiteY2" fmla="*/ 420959 h 420959"/>
                <a:gd name="connsiteX3" fmla="*/ 0 w 1958226"/>
                <a:gd name="connsiteY3" fmla="*/ 0 h 420959"/>
                <a:gd name="connsiteX0" fmla="*/ 0 w 1126289"/>
                <a:gd name="connsiteY0" fmla="*/ 50135 h 471094"/>
                <a:gd name="connsiteX1" fmla="*/ 1126289 w 1126289"/>
                <a:gd name="connsiteY1" fmla="*/ 0 h 471094"/>
                <a:gd name="connsiteX2" fmla="*/ 784073 w 1126289"/>
                <a:gd name="connsiteY2" fmla="*/ 471094 h 471094"/>
                <a:gd name="connsiteX3" fmla="*/ 0 w 1126289"/>
                <a:gd name="connsiteY3" fmla="*/ 50135 h 471094"/>
                <a:gd name="connsiteX0" fmla="*/ 0 w 1126289"/>
                <a:gd name="connsiteY0" fmla="*/ 50135 h 448482"/>
                <a:gd name="connsiteX1" fmla="*/ 1126289 w 1126289"/>
                <a:gd name="connsiteY1" fmla="*/ 0 h 448482"/>
                <a:gd name="connsiteX2" fmla="*/ 741808 w 1126289"/>
                <a:gd name="connsiteY2" fmla="*/ 448482 h 448482"/>
                <a:gd name="connsiteX3" fmla="*/ 0 w 1126289"/>
                <a:gd name="connsiteY3" fmla="*/ 50135 h 448482"/>
                <a:gd name="connsiteX0" fmla="*/ 0 w 1126289"/>
                <a:gd name="connsiteY0" fmla="*/ 50135 h 461359"/>
                <a:gd name="connsiteX1" fmla="*/ 1126289 w 1126289"/>
                <a:gd name="connsiteY1" fmla="*/ 0 h 461359"/>
                <a:gd name="connsiteX2" fmla="*/ 765874 w 1126289"/>
                <a:gd name="connsiteY2" fmla="*/ 461359 h 461359"/>
                <a:gd name="connsiteX3" fmla="*/ 0 w 1126289"/>
                <a:gd name="connsiteY3" fmla="*/ 50135 h 461359"/>
                <a:gd name="connsiteX0" fmla="*/ 0 w 1126289"/>
                <a:gd name="connsiteY0" fmla="*/ 50135 h 461781"/>
                <a:gd name="connsiteX1" fmla="*/ 1126289 w 1126289"/>
                <a:gd name="connsiteY1" fmla="*/ 0 h 461781"/>
                <a:gd name="connsiteX2" fmla="*/ 781127 w 1126289"/>
                <a:gd name="connsiteY2" fmla="*/ 461781 h 461781"/>
                <a:gd name="connsiteX3" fmla="*/ 0 w 1126289"/>
                <a:gd name="connsiteY3" fmla="*/ 50135 h 461781"/>
                <a:gd name="connsiteX0" fmla="*/ 0 w 1156373"/>
                <a:gd name="connsiteY0" fmla="*/ 34039 h 461781"/>
                <a:gd name="connsiteX1" fmla="*/ 1156373 w 1156373"/>
                <a:gd name="connsiteY1" fmla="*/ 0 h 461781"/>
                <a:gd name="connsiteX2" fmla="*/ 811211 w 1156373"/>
                <a:gd name="connsiteY2" fmla="*/ 461781 h 461781"/>
                <a:gd name="connsiteX3" fmla="*/ 0 w 1156373"/>
                <a:gd name="connsiteY3" fmla="*/ 34039 h 461781"/>
                <a:gd name="connsiteX0" fmla="*/ 0 w 811211"/>
                <a:gd name="connsiteY0" fmla="*/ 592881 h 1020623"/>
                <a:gd name="connsiteX1" fmla="*/ 414721 w 811211"/>
                <a:gd name="connsiteY1" fmla="*/ 0 h 1020623"/>
                <a:gd name="connsiteX2" fmla="*/ 811211 w 811211"/>
                <a:gd name="connsiteY2" fmla="*/ 1020623 h 1020623"/>
                <a:gd name="connsiteX3" fmla="*/ 0 w 811211"/>
                <a:gd name="connsiteY3" fmla="*/ 592881 h 1020623"/>
                <a:gd name="connsiteX0" fmla="*/ 0 w 777618"/>
                <a:gd name="connsiteY0" fmla="*/ 610855 h 1020623"/>
                <a:gd name="connsiteX1" fmla="*/ 381128 w 777618"/>
                <a:gd name="connsiteY1" fmla="*/ 0 h 1020623"/>
                <a:gd name="connsiteX2" fmla="*/ 777618 w 777618"/>
                <a:gd name="connsiteY2" fmla="*/ 1020623 h 1020623"/>
                <a:gd name="connsiteX3" fmla="*/ 0 w 777618"/>
                <a:gd name="connsiteY3" fmla="*/ 610855 h 1020623"/>
                <a:gd name="connsiteX0" fmla="*/ 0 w 786016"/>
                <a:gd name="connsiteY0" fmla="*/ 606362 h 1020623"/>
                <a:gd name="connsiteX1" fmla="*/ 389526 w 786016"/>
                <a:gd name="connsiteY1" fmla="*/ 0 h 1020623"/>
                <a:gd name="connsiteX2" fmla="*/ 786016 w 786016"/>
                <a:gd name="connsiteY2" fmla="*/ 1020623 h 1020623"/>
                <a:gd name="connsiteX3" fmla="*/ 0 w 786016"/>
                <a:gd name="connsiteY3" fmla="*/ 606362 h 1020623"/>
                <a:gd name="connsiteX0" fmla="*/ 0 w 1170948"/>
                <a:gd name="connsiteY0" fmla="*/ 400413 h 1020623"/>
                <a:gd name="connsiteX1" fmla="*/ 774458 w 1170948"/>
                <a:gd name="connsiteY1" fmla="*/ 0 h 1020623"/>
                <a:gd name="connsiteX2" fmla="*/ 1170948 w 1170948"/>
                <a:gd name="connsiteY2" fmla="*/ 1020623 h 1020623"/>
                <a:gd name="connsiteX3" fmla="*/ 0 w 1170948"/>
                <a:gd name="connsiteY3" fmla="*/ 400413 h 1020623"/>
                <a:gd name="connsiteX0" fmla="*/ 0 w 818211"/>
                <a:gd name="connsiteY0" fmla="*/ 400413 h 831900"/>
                <a:gd name="connsiteX1" fmla="*/ 774458 w 818211"/>
                <a:gd name="connsiteY1" fmla="*/ 0 h 831900"/>
                <a:gd name="connsiteX2" fmla="*/ 818211 w 818211"/>
                <a:gd name="connsiteY2" fmla="*/ 831900 h 831900"/>
                <a:gd name="connsiteX3" fmla="*/ 0 w 818211"/>
                <a:gd name="connsiteY3" fmla="*/ 400413 h 831900"/>
              </a:gdLst>
              <a:ahLst/>
              <a:cxnLst>
                <a:cxn ang="0">
                  <a:pos x="connsiteX0" y="connsiteY0"/>
                </a:cxn>
                <a:cxn ang="0">
                  <a:pos x="connsiteX1" y="connsiteY1"/>
                </a:cxn>
                <a:cxn ang="0">
                  <a:pos x="connsiteX2" y="connsiteY2"/>
                </a:cxn>
                <a:cxn ang="0">
                  <a:pos x="connsiteX3" y="connsiteY3"/>
                </a:cxn>
              </a:cxnLst>
              <a:rect l="l" t="t" r="r" b="b"/>
              <a:pathLst>
                <a:path w="818211" h="831900">
                  <a:moveTo>
                    <a:pt x="0" y="400413"/>
                  </a:moveTo>
                  <a:lnTo>
                    <a:pt x="774458" y="0"/>
                  </a:lnTo>
                  <a:lnTo>
                    <a:pt x="818211" y="831900"/>
                  </a:lnTo>
                  <a:lnTo>
                    <a:pt x="0" y="400413"/>
                  </a:lnTo>
                  <a:close/>
                </a:path>
              </a:pathLst>
            </a:custGeom>
            <a:gradFill>
              <a:gsLst>
                <a:gs pos="0">
                  <a:srgbClr val="C00000"/>
                </a:gs>
                <a:gs pos="50000">
                  <a:schemeClr val="accent1">
                    <a:lumMod val="60000"/>
                    <a:lumOff val="40000"/>
                  </a:schemeClr>
                </a:gs>
                <a:gs pos="100000">
                  <a:schemeClr val="bg1"/>
                </a:gs>
              </a:gsLst>
              <a:lin ang="17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8" name="Freeform 37"/>
            <p:cNvSpPr/>
            <p:nvPr/>
          </p:nvSpPr>
          <p:spPr>
            <a:xfrm rot="12488879" flipV="1">
              <a:off x="4418753" y="3011522"/>
              <a:ext cx="1617312" cy="419342"/>
            </a:xfrm>
            <a:custGeom>
              <a:avLst/>
              <a:gdLst>
                <a:gd name="connsiteX0" fmla="*/ 0 w 1259008"/>
                <a:gd name="connsiteY0" fmla="*/ 2562045 h 2562045"/>
                <a:gd name="connsiteX1" fmla="*/ 629504 w 1259008"/>
                <a:gd name="connsiteY1" fmla="*/ 0 h 2562045"/>
                <a:gd name="connsiteX2" fmla="*/ 1259008 w 1259008"/>
                <a:gd name="connsiteY2" fmla="*/ 2562045 h 2562045"/>
                <a:gd name="connsiteX3" fmla="*/ 0 w 1259008"/>
                <a:gd name="connsiteY3" fmla="*/ 2562045 h 2562045"/>
                <a:gd name="connsiteX0" fmla="*/ 0 w 758582"/>
                <a:gd name="connsiteY0" fmla="*/ 1998189 h 2562045"/>
                <a:gd name="connsiteX1" fmla="*/ 129078 w 758582"/>
                <a:gd name="connsiteY1" fmla="*/ 0 h 2562045"/>
                <a:gd name="connsiteX2" fmla="*/ 758582 w 758582"/>
                <a:gd name="connsiteY2" fmla="*/ 2562045 h 2562045"/>
                <a:gd name="connsiteX3" fmla="*/ 0 w 758582"/>
                <a:gd name="connsiteY3" fmla="*/ 1998189 h 2562045"/>
                <a:gd name="connsiteX0" fmla="*/ 0 w 827763"/>
                <a:gd name="connsiteY0" fmla="*/ 2127494 h 2562045"/>
                <a:gd name="connsiteX1" fmla="*/ 198259 w 827763"/>
                <a:gd name="connsiteY1" fmla="*/ 0 h 2562045"/>
                <a:gd name="connsiteX2" fmla="*/ 827763 w 827763"/>
                <a:gd name="connsiteY2" fmla="*/ 2562045 h 2562045"/>
                <a:gd name="connsiteX3" fmla="*/ 0 w 827763"/>
                <a:gd name="connsiteY3" fmla="*/ 2127494 h 2562045"/>
                <a:gd name="connsiteX0" fmla="*/ 0 w 804944"/>
                <a:gd name="connsiteY0" fmla="*/ 2139703 h 2562045"/>
                <a:gd name="connsiteX1" fmla="*/ 175440 w 804944"/>
                <a:gd name="connsiteY1" fmla="*/ 0 h 2562045"/>
                <a:gd name="connsiteX2" fmla="*/ 804944 w 804944"/>
                <a:gd name="connsiteY2" fmla="*/ 2562045 h 2562045"/>
                <a:gd name="connsiteX3" fmla="*/ 0 w 804944"/>
                <a:gd name="connsiteY3" fmla="*/ 2139703 h 2562045"/>
                <a:gd name="connsiteX0" fmla="*/ 1320500 w 2125444"/>
                <a:gd name="connsiteY0" fmla="*/ 1355148 h 1777490"/>
                <a:gd name="connsiteX1" fmla="*/ 0 w 2125444"/>
                <a:gd name="connsiteY1" fmla="*/ 0 h 1777490"/>
                <a:gd name="connsiteX2" fmla="*/ 2125444 w 2125444"/>
                <a:gd name="connsiteY2" fmla="*/ 1777490 h 1777490"/>
                <a:gd name="connsiteX3" fmla="*/ 1320500 w 2125444"/>
                <a:gd name="connsiteY3" fmla="*/ 1355148 h 1777490"/>
                <a:gd name="connsiteX0" fmla="*/ 1585412 w 2390356"/>
                <a:gd name="connsiteY0" fmla="*/ 1506666 h 1929008"/>
                <a:gd name="connsiteX1" fmla="*/ 0 w 2390356"/>
                <a:gd name="connsiteY1" fmla="*/ 0 h 1929008"/>
                <a:gd name="connsiteX2" fmla="*/ 2390356 w 2390356"/>
                <a:gd name="connsiteY2" fmla="*/ 1929008 h 1929008"/>
                <a:gd name="connsiteX3" fmla="*/ 1585412 w 2390356"/>
                <a:gd name="connsiteY3" fmla="*/ 1506666 h 1929008"/>
                <a:gd name="connsiteX0" fmla="*/ 1638655 w 2390356"/>
                <a:gd name="connsiteY0" fmla="*/ 1535152 h 1929008"/>
                <a:gd name="connsiteX1" fmla="*/ 0 w 2390356"/>
                <a:gd name="connsiteY1" fmla="*/ 0 h 1929008"/>
                <a:gd name="connsiteX2" fmla="*/ 2390356 w 2390356"/>
                <a:gd name="connsiteY2" fmla="*/ 1929008 h 1929008"/>
                <a:gd name="connsiteX3" fmla="*/ 1638655 w 2390356"/>
                <a:gd name="connsiteY3" fmla="*/ 1535152 h 1929008"/>
                <a:gd name="connsiteX0" fmla="*/ 1542703 w 2294404"/>
                <a:gd name="connsiteY0" fmla="*/ 1474031 h 1867887"/>
                <a:gd name="connsiteX1" fmla="*/ 0 w 2294404"/>
                <a:gd name="connsiteY1" fmla="*/ 0 h 1867887"/>
                <a:gd name="connsiteX2" fmla="*/ 2294404 w 2294404"/>
                <a:gd name="connsiteY2" fmla="*/ 1867887 h 1867887"/>
                <a:gd name="connsiteX3" fmla="*/ 1542703 w 2294404"/>
                <a:gd name="connsiteY3" fmla="*/ 1474031 h 1867887"/>
                <a:gd name="connsiteX0" fmla="*/ 1534563 w 2286264"/>
                <a:gd name="connsiteY0" fmla="*/ 1489244 h 1883100"/>
                <a:gd name="connsiteX1" fmla="*/ 0 w 2286264"/>
                <a:gd name="connsiteY1" fmla="*/ 0 h 1883100"/>
                <a:gd name="connsiteX2" fmla="*/ 2286264 w 2286264"/>
                <a:gd name="connsiteY2" fmla="*/ 1883100 h 1883100"/>
                <a:gd name="connsiteX3" fmla="*/ 1534563 w 2286264"/>
                <a:gd name="connsiteY3" fmla="*/ 1489244 h 1883100"/>
                <a:gd name="connsiteX0" fmla="*/ 0 w 4536771"/>
                <a:gd name="connsiteY0" fmla="*/ 0 h 2242868"/>
                <a:gd name="connsiteX1" fmla="*/ 2250507 w 4536771"/>
                <a:gd name="connsiteY1" fmla="*/ 359768 h 2242868"/>
                <a:gd name="connsiteX2" fmla="*/ 4536771 w 4536771"/>
                <a:gd name="connsiteY2" fmla="*/ 2242868 h 2242868"/>
                <a:gd name="connsiteX3" fmla="*/ 0 w 4536771"/>
                <a:gd name="connsiteY3" fmla="*/ 0 h 2242868"/>
                <a:gd name="connsiteX0" fmla="*/ 0 w 2250507"/>
                <a:gd name="connsiteY0" fmla="*/ 0 h 417740"/>
                <a:gd name="connsiteX1" fmla="*/ 2250507 w 2250507"/>
                <a:gd name="connsiteY1" fmla="*/ 359768 h 417740"/>
                <a:gd name="connsiteX2" fmla="*/ 778056 w 2250507"/>
                <a:gd name="connsiteY2" fmla="*/ 417740 h 417740"/>
                <a:gd name="connsiteX3" fmla="*/ 0 w 2250507"/>
                <a:gd name="connsiteY3" fmla="*/ 0 h 417740"/>
                <a:gd name="connsiteX0" fmla="*/ 0 w 2042880"/>
                <a:gd name="connsiteY0" fmla="*/ 0 h 424784"/>
                <a:gd name="connsiteX1" fmla="*/ 2042880 w 2042880"/>
                <a:gd name="connsiteY1" fmla="*/ 424784 h 424784"/>
                <a:gd name="connsiteX2" fmla="*/ 778056 w 2042880"/>
                <a:gd name="connsiteY2" fmla="*/ 417740 h 424784"/>
                <a:gd name="connsiteX3" fmla="*/ 0 w 2042880"/>
                <a:gd name="connsiteY3" fmla="*/ 0 h 424784"/>
                <a:gd name="connsiteX0" fmla="*/ 0 w 1971367"/>
                <a:gd name="connsiteY0" fmla="*/ 0 h 471655"/>
                <a:gd name="connsiteX1" fmla="*/ 1971367 w 1971367"/>
                <a:gd name="connsiteY1" fmla="*/ 471655 h 471655"/>
                <a:gd name="connsiteX2" fmla="*/ 706543 w 1971367"/>
                <a:gd name="connsiteY2" fmla="*/ 464611 h 471655"/>
                <a:gd name="connsiteX3" fmla="*/ 0 w 1971367"/>
                <a:gd name="connsiteY3" fmla="*/ 0 h 471655"/>
                <a:gd name="connsiteX0" fmla="*/ 0 w 2045677"/>
                <a:gd name="connsiteY0" fmla="*/ 0 h 434021"/>
                <a:gd name="connsiteX1" fmla="*/ 2045677 w 2045677"/>
                <a:gd name="connsiteY1" fmla="*/ 434021 h 434021"/>
                <a:gd name="connsiteX2" fmla="*/ 780853 w 2045677"/>
                <a:gd name="connsiteY2" fmla="*/ 426977 h 434021"/>
                <a:gd name="connsiteX3" fmla="*/ 0 w 2045677"/>
                <a:gd name="connsiteY3" fmla="*/ 0 h 434021"/>
                <a:gd name="connsiteX0" fmla="*/ 0 w 2045677"/>
                <a:gd name="connsiteY0" fmla="*/ 0 h 434021"/>
                <a:gd name="connsiteX1" fmla="*/ 2045677 w 2045677"/>
                <a:gd name="connsiteY1" fmla="*/ 434021 h 434021"/>
                <a:gd name="connsiteX2" fmla="*/ 803387 w 2045677"/>
                <a:gd name="connsiteY2" fmla="*/ 384860 h 434021"/>
                <a:gd name="connsiteX3" fmla="*/ 0 w 2045677"/>
                <a:gd name="connsiteY3" fmla="*/ 0 h 434021"/>
                <a:gd name="connsiteX0" fmla="*/ 0 w 2045677"/>
                <a:gd name="connsiteY0" fmla="*/ 0 h 434021"/>
                <a:gd name="connsiteX1" fmla="*/ 2045677 w 2045677"/>
                <a:gd name="connsiteY1" fmla="*/ 434021 h 434021"/>
                <a:gd name="connsiteX2" fmla="*/ 808562 w 2045677"/>
                <a:gd name="connsiteY2" fmla="*/ 418583 h 434021"/>
                <a:gd name="connsiteX3" fmla="*/ 0 w 2045677"/>
                <a:gd name="connsiteY3" fmla="*/ 0 h 434021"/>
                <a:gd name="connsiteX0" fmla="*/ 0 w 2045677"/>
                <a:gd name="connsiteY0" fmla="*/ 0 h 434021"/>
                <a:gd name="connsiteX1" fmla="*/ 2045677 w 2045677"/>
                <a:gd name="connsiteY1" fmla="*/ 434021 h 434021"/>
                <a:gd name="connsiteX2" fmla="*/ 802545 w 2045677"/>
                <a:gd name="connsiteY2" fmla="*/ 415363 h 434021"/>
                <a:gd name="connsiteX3" fmla="*/ 0 w 2045677"/>
                <a:gd name="connsiteY3" fmla="*/ 0 h 434021"/>
                <a:gd name="connsiteX0" fmla="*/ 0 w 2045677"/>
                <a:gd name="connsiteY0" fmla="*/ 0 h 434021"/>
                <a:gd name="connsiteX1" fmla="*/ 2045677 w 2045677"/>
                <a:gd name="connsiteY1" fmla="*/ 434021 h 434021"/>
                <a:gd name="connsiteX2" fmla="*/ 784073 w 2045677"/>
                <a:gd name="connsiteY2" fmla="*/ 420959 h 434021"/>
                <a:gd name="connsiteX3" fmla="*/ 0 w 2045677"/>
                <a:gd name="connsiteY3" fmla="*/ 0 h 434021"/>
                <a:gd name="connsiteX0" fmla="*/ 0 w 1958226"/>
                <a:gd name="connsiteY0" fmla="*/ 0 h 420959"/>
                <a:gd name="connsiteX1" fmla="*/ 1958226 w 1958226"/>
                <a:gd name="connsiteY1" fmla="*/ 394973 h 420959"/>
                <a:gd name="connsiteX2" fmla="*/ 784073 w 1958226"/>
                <a:gd name="connsiteY2" fmla="*/ 420959 h 420959"/>
                <a:gd name="connsiteX3" fmla="*/ 0 w 1958226"/>
                <a:gd name="connsiteY3" fmla="*/ 0 h 420959"/>
                <a:gd name="connsiteX0" fmla="*/ 0 w 1126289"/>
                <a:gd name="connsiteY0" fmla="*/ 50135 h 471094"/>
                <a:gd name="connsiteX1" fmla="*/ 1126289 w 1126289"/>
                <a:gd name="connsiteY1" fmla="*/ 0 h 471094"/>
                <a:gd name="connsiteX2" fmla="*/ 784073 w 1126289"/>
                <a:gd name="connsiteY2" fmla="*/ 471094 h 471094"/>
                <a:gd name="connsiteX3" fmla="*/ 0 w 1126289"/>
                <a:gd name="connsiteY3" fmla="*/ 50135 h 471094"/>
                <a:gd name="connsiteX0" fmla="*/ 0 w 1126289"/>
                <a:gd name="connsiteY0" fmla="*/ 50135 h 448482"/>
                <a:gd name="connsiteX1" fmla="*/ 1126289 w 1126289"/>
                <a:gd name="connsiteY1" fmla="*/ 0 h 448482"/>
                <a:gd name="connsiteX2" fmla="*/ 741808 w 1126289"/>
                <a:gd name="connsiteY2" fmla="*/ 448482 h 448482"/>
                <a:gd name="connsiteX3" fmla="*/ 0 w 1126289"/>
                <a:gd name="connsiteY3" fmla="*/ 50135 h 448482"/>
                <a:gd name="connsiteX0" fmla="*/ 0 w 1126289"/>
                <a:gd name="connsiteY0" fmla="*/ 50135 h 461359"/>
                <a:gd name="connsiteX1" fmla="*/ 1126289 w 1126289"/>
                <a:gd name="connsiteY1" fmla="*/ 0 h 461359"/>
                <a:gd name="connsiteX2" fmla="*/ 765874 w 1126289"/>
                <a:gd name="connsiteY2" fmla="*/ 461359 h 461359"/>
                <a:gd name="connsiteX3" fmla="*/ 0 w 1126289"/>
                <a:gd name="connsiteY3" fmla="*/ 50135 h 461359"/>
                <a:gd name="connsiteX0" fmla="*/ 0 w 1126289"/>
                <a:gd name="connsiteY0" fmla="*/ 50135 h 461781"/>
                <a:gd name="connsiteX1" fmla="*/ 1126289 w 1126289"/>
                <a:gd name="connsiteY1" fmla="*/ 0 h 461781"/>
                <a:gd name="connsiteX2" fmla="*/ 781127 w 1126289"/>
                <a:gd name="connsiteY2" fmla="*/ 461781 h 461781"/>
                <a:gd name="connsiteX3" fmla="*/ 0 w 1126289"/>
                <a:gd name="connsiteY3" fmla="*/ 50135 h 461781"/>
                <a:gd name="connsiteX0" fmla="*/ 0 w 1156373"/>
                <a:gd name="connsiteY0" fmla="*/ 34039 h 461781"/>
                <a:gd name="connsiteX1" fmla="*/ 1156373 w 1156373"/>
                <a:gd name="connsiteY1" fmla="*/ 0 h 461781"/>
                <a:gd name="connsiteX2" fmla="*/ 811211 w 1156373"/>
                <a:gd name="connsiteY2" fmla="*/ 461781 h 461781"/>
                <a:gd name="connsiteX3" fmla="*/ 0 w 1156373"/>
                <a:gd name="connsiteY3" fmla="*/ 34039 h 461781"/>
                <a:gd name="connsiteX0" fmla="*/ 0 w 1102221"/>
                <a:gd name="connsiteY0" fmla="*/ 63011 h 490753"/>
                <a:gd name="connsiteX1" fmla="*/ 1102221 w 1102221"/>
                <a:gd name="connsiteY1" fmla="*/ 0 h 490753"/>
                <a:gd name="connsiteX2" fmla="*/ 811211 w 1102221"/>
                <a:gd name="connsiteY2" fmla="*/ 490753 h 490753"/>
                <a:gd name="connsiteX3" fmla="*/ 0 w 1102221"/>
                <a:gd name="connsiteY3" fmla="*/ 63011 h 490753"/>
                <a:gd name="connsiteX0" fmla="*/ 0 w 1978447"/>
                <a:gd name="connsiteY0" fmla="*/ 0 h 427742"/>
                <a:gd name="connsiteX1" fmla="*/ 1978447 w 1978447"/>
                <a:gd name="connsiteY1" fmla="*/ 243755 h 427742"/>
                <a:gd name="connsiteX2" fmla="*/ 811211 w 1978447"/>
                <a:gd name="connsiteY2" fmla="*/ 427742 h 427742"/>
                <a:gd name="connsiteX3" fmla="*/ 0 w 1978447"/>
                <a:gd name="connsiteY3" fmla="*/ 0 h 427742"/>
                <a:gd name="connsiteX0" fmla="*/ 0 w 1978447"/>
                <a:gd name="connsiteY0" fmla="*/ 0 h 612560"/>
                <a:gd name="connsiteX1" fmla="*/ 1978447 w 1978447"/>
                <a:gd name="connsiteY1" fmla="*/ 243755 h 612560"/>
                <a:gd name="connsiteX2" fmla="*/ 1176840 w 1978447"/>
                <a:gd name="connsiteY2" fmla="*/ 612560 h 612560"/>
                <a:gd name="connsiteX3" fmla="*/ 0 w 1978447"/>
                <a:gd name="connsiteY3" fmla="*/ 0 h 612560"/>
                <a:gd name="connsiteX0" fmla="*/ 0 w 1617312"/>
                <a:gd name="connsiteY0" fmla="*/ 0 h 419342"/>
                <a:gd name="connsiteX1" fmla="*/ 1617312 w 1617312"/>
                <a:gd name="connsiteY1" fmla="*/ 50537 h 419342"/>
                <a:gd name="connsiteX2" fmla="*/ 815705 w 1617312"/>
                <a:gd name="connsiteY2" fmla="*/ 419342 h 419342"/>
                <a:gd name="connsiteX3" fmla="*/ 0 w 1617312"/>
                <a:gd name="connsiteY3" fmla="*/ 0 h 419342"/>
              </a:gdLst>
              <a:ahLst/>
              <a:cxnLst>
                <a:cxn ang="0">
                  <a:pos x="connsiteX0" y="connsiteY0"/>
                </a:cxn>
                <a:cxn ang="0">
                  <a:pos x="connsiteX1" y="connsiteY1"/>
                </a:cxn>
                <a:cxn ang="0">
                  <a:pos x="connsiteX2" y="connsiteY2"/>
                </a:cxn>
                <a:cxn ang="0">
                  <a:pos x="connsiteX3" y="connsiteY3"/>
                </a:cxn>
              </a:cxnLst>
              <a:rect l="l" t="t" r="r" b="b"/>
              <a:pathLst>
                <a:path w="1617312" h="419342">
                  <a:moveTo>
                    <a:pt x="0" y="0"/>
                  </a:moveTo>
                  <a:lnTo>
                    <a:pt x="1617312" y="50537"/>
                  </a:lnTo>
                  <a:lnTo>
                    <a:pt x="815705" y="419342"/>
                  </a:lnTo>
                  <a:lnTo>
                    <a:pt x="0" y="0"/>
                  </a:lnTo>
                  <a:close/>
                </a:path>
              </a:pathLst>
            </a:custGeom>
            <a:gradFill flip="none" rotWithShape="1">
              <a:gsLst>
                <a:gs pos="0">
                  <a:schemeClr val="bg1">
                    <a:lumMod val="50000"/>
                  </a:schemeClr>
                </a:gs>
                <a:gs pos="50000">
                  <a:schemeClr val="bg1">
                    <a:lumMod val="75000"/>
                  </a:schemeClr>
                </a:gs>
                <a:gs pos="100000">
                  <a:schemeClr val="bg1"/>
                </a:gs>
              </a:gsLst>
              <a:lin ang="1800000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9" name="Oval 17"/>
            <p:cNvSpPr>
              <a:spLocks noChangeArrowheads="1"/>
            </p:cNvSpPr>
            <p:nvPr/>
          </p:nvSpPr>
          <p:spPr bwMode="gray">
            <a:xfrm>
              <a:off x="2088701" y="3418809"/>
              <a:ext cx="914400" cy="185184"/>
            </a:xfrm>
            <a:prstGeom prst="rect">
              <a:avLst/>
            </a:prstGeom>
            <a:gradFill rotWithShape="1">
              <a:gsLst>
                <a:gs pos="0">
                  <a:schemeClr val="accent1"/>
                </a:gs>
                <a:gs pos="100000">
                  <a:srgbClr val="B80000"/>
                </a:gs>
              </a:gsLst>
              <a:lin ang="5400000" scaled="1"/>
            </a:gra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r>
                <a:rPr lang="en-US" sz="1100" dirty="0" smtClean="0">
                  <a:solidFill>
                    <a:prstClr val="white"/>
                  </a:solidFill>
                  <a:ea typeface="+mn-ea"/>
                </a:rPr>
                <a:t>Internal DC</a:t>
              </a:r>
            </a:p>
          </p:txBody>
        </p:sp>
        <p:sp>
          <p:nvSpPr>
            <p:cNvPr id="40" name="Oval 17"/>
            <p:cNvSpPr>
              <a:spLocks noChangeArrowheads="1"/>
            </p:cNvSpPr>
            <p:nvPr/>
          </p:nvSpPr>
          <p:spPr bwMode="gray">
            <a:xfrm>
              <a:off x="3099469" y="3418809"/>
              <a:ext cx="914400" cy="185184"/>
            </a:xfrm>
            <a:prstGeom prst="rect">
              <a:avLst/>
            </a:prstGeom>
            <a:solidFill>
              <a:schemeClr val="bg1">
                <a:lumMod val="85000"/>
              </a:schemeClr>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defRPr/>
              </a:pPr>
              <a:r>
                <a:rPr lang="en-US" sz="1100" dirty="0" smtClean="0">
                  <a:solidFill>
                    <a:srgbClr val="000000"/>
                  </a:solidFill>
                  <a:ea typeface="+mn-ea"/>
                </a:rPr>
                <a:t>3</a:t>
              </a:r>
              <a:r>
                <a:rPr lang="en-US" sz="1100" baseline="30000" dirty="0" smtClean="0">
                  <a:solidFill>
                    <a:srgbClr val="000000"/>
                  </a:solidFill>
                  <a:ea typeface="+mn-ea"/>
                </a:rPr>
                <a:t>rd</a:t>
              </a:r>
              <a:r>
                <a:rPr lang="en-US" sz="1100" dirty="0" smtClean="0">
                  <a:solidFill>
                    <a:srgbClr val="000000"/>
                  </a:solidFill>
                  <a:ea typeface="+mn-ea"/>
                </a:rPr>
                <a:t> Party DC</a:t>
              </a:r>
              <a:endParaRPr lang="en-US" sz="1100" dirty="0">
                <a:solidFill>
                  <a:srgbClr val="000000"/>
                </a:solidFill>
                <a:ea typeface="+mn-ea"/>
              </a:endParaRPr>
            </a:p>
          </p:txBody>
        </p:sp>
        <p:sp>
          <p:nvSpPr>
            <p:cNvPr id="41" name="Oval 17"/>
            <p:cNvSpPr>
              <a:spLocks noChangeArrowheads="1"/>
            </p:cNvSpPr>
            <p:nvPr/>
          </p:nvSpPr>
          <p:spPr bwMode="gray">
            <a:xfrm>
              <a:off x="4110237" y="3418809"/>
              <a:ext cx="914400" cy="185184"/>
            </a:xfrm>
            <a:prstGeom prst="rect">
              <a:avLst/>
            </a:prstGeom>
            <a:gradFill rotWithShape="1">
              <a:gsLst>
                <a:gs pos="0">
                  <a:schemeClr val="accent1"/>
                </a:gs>
                <a:gs pos="100000">
                  <a:srgbClr val="B80000"/>
                </a:gs>
              </a:gsLst>
              <a:lin ang="5400000" scaled="1"/>
            </a:gra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r>
                <a:rPr lang="en-US" sz="1100" dirty="0" smtClean="0">
                  <a:solidFill>
                    <a:prstClr val="white"/>
                  </a:solidFill>
                  <a:ea typeface="+mn-ea"/>
                </a:rPr>
                <a:t>Supplier</a:t>
              </a:r>
            </a:p>
          </p:txBody>
        </p:sp>
        <p:sp>
          <p:nvSpPr>
            <p:cNvPr id="42" name="Oval 17"/>
            <p:cNvSpPr>
              <a:spLocks noChangeArrowheads="1"/>
            </p:cNvSpPr>
            <p:nvPr/>
          </p:nvSpPr>
          <p:spPr bwMode="gray">
            <a:xfrm>
              <a:off x="5121005" y="3418809"/>
              <a:ext cx="914400" cy="185184"/>
            </a:xfrm>
            <a:prstGeom prst="rect">
              <a:avLst/>
            </a:prstGeom>
            <a:solidFill>
              <a:schemeClr val="bg1">
                <a:lumMod val="85000"/>
              </a:schemeClr>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defRPr/>
              </a:pPr>
              <a:r>
                <a:rPr lang="en-US" sz="1100" dirty="0" smtClean="0">
                  <a:solidFill>
                    <a:srgbClr val="000000"/>
                  </a:solidFill>
                  <a:ea typeface="+mn-ea"/>
                </a:rPr>
                <a:t>Stores</a:t>
              </a:r>
              <a:endParaRPr lang="en-US" sz="1100" dirty="0">
                <a:solidFill>
                  <a:srgbClr val="000000"/>
                </a:solidFill>
                <a:ea typeface="+mn-ea"/>
              </a:endParaRPr>
            </a:p>
          </p:txBody>
        </p:sp>
        <p:sp>
          <p:nvSpPr>
            <p:cNvPr id="43" name="Oval 17"/>
            <p:cNvSpPr>
              <a:spLocks noChangeArrowheads="1"/>
            </p:cNvSpPr>
            <p:nvPr/>
          </p:nvSpPr>
          <p:spPr bwMode="gray">
            <a:xfrm>
              <a:off x="6131773" y="3418809"/>
              <a:ext cx="914400" cy="185184"/>
            </a:xfrm>
            <a:prstGeom prst="rect">
              <a:avLst/>
            </a:prstGeom>
            <a:gradFill rotWithShape="1">
              <a:gsLst>
                <a:gs pos="0">
                  <a:schemeClr val="accent1"/>
                </a:gs>
                <a:gs pos="100000">
                  <a:srgbClr val="B80000"/>
                </a:gs>
              </a:gsLst>
              <a:lin ang="5400000" scaled="1"/>
            </a:gra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rIns="0" anchor="ctr"/>
            <a:lstStyle/>
            <a:p>
              <a:pPr algn="ctr"/>
              <a:r>
                <a:rPr lang="en-US" sz="1100" dirty="0" smtClean="0">
                  <a:solidFill>
                    <a:prstClr val="white"/>
                  </a:solidFill>
                  <a:ea typeface="+mn-ea"/>
                </a:rPr>
                <a:t>Finance</a:t>
              </a:r>
            </a:p>
          </p:txBody>
        </p:sp>
        <p:pic>
          <p:nvPicPr>
            <p:cNvPr id="44" name="Picture 43" descr="ph_ind_retail_005_cropped.jpg"/>
            <p:cNvPicPr preferRelativeResize="0">
              <a:picLocks/>
            </p:cNvPicPr>
            <p:nvPr/>
          </p:nvPicPr>
          <p:blipFill>
            <a:blip r:embed="rId9" cstate="email"/>
            <a:stretch>
              <a:fillRect/>
            </a:stretch>
          </p:blipFill>
          <p:spPr>
            <a:xfrm>
              <a:off x="2135636" y="3682365"/>
              <a:ext cx="731520" cy="73152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5" name="Picture 44" descr="cash.jpg"/>
            <p:cNvPicPr preferRelativeResize="0">
              <a:picLocks/>
            </p:cNvPicPr>
            <p:nvPr/>
          </p:nvPicPr>
          <p:blipFill>
            <a:blip r:embed="rId10" cstate="email"/>
            <a:stretch>
              <a:fillRect/>
            </a:stretch>
          </p:blipFill>
          <p:spPr>
            <a:xfrm>
              <a:off x="4177583" y="3682365"/>
              <a:ext cx="731520" cy="73152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6" name="Picture 45" descr="ph_ind_retail_006_cropped.jpg"/>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3176956" y="3682365"/>
              <a:ext cx="690827" cy="73152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7" name="Picture 20" descr="C:\Users\ltracy\AppData\Local\Microsoft\Windows\Temporary Internet Files\Content.IE5\NNLBGKXS\MP910221039[1].jpg"/>
            <p:cNvPicPr preferRelativeResize="0">
              <a:picLocks noChangeArrowheads="1"/>
            </p:cNvPicPr>
            <p:nvPr/>
          </p:nvPicPr>
          <p:blipFill>
            <a:blip r:embed="rId7" cstate="email"/>
            <a:stretch>
              <a:fillRect/>
            </a:stretch>
          </p:blipFill>
          <p:spPr bwMode="auto">
            <a:xfrm>
              <a:off x="5218903" y="3682365"/>
              <a:ext cx="731520" cy="730758"/>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8" name="Picture 20" descr="C:\Users\ltracy\AppData\Local\Microsoft\Windows\Temporary Internet Files\Content.IE5\NNLBGKXS\MP910221039[1].jpg"/>
            <p:cNvPicPr preferRelativeResize="0">
              <a:picLocks noChangeArrowheads="1"/>
            </p:cNvPicPr>
            <p:nvPr/>
          </p:nvPicPr>
          <p:blipFill>
            <a:blip r:embed="rId12" cstate="email"/>
            <a:stretch>
              <a:fillRect/>
            </a:stretch>
          </p:blipFill>
          <p:spPr bwMode="auto">
            <a:xfrm>
              <a:off x="6260223" y="3682365"/>
              <a:ext cx="731520" cy="731520"/>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sp>
        <p:nvSpPr>
          <p:cNvPr id="59" name="Rectangle 58"/>
          <p:cNvSpPr>
            <a:spLocks noChangeArrowheads="1"/>
          </p:cNvSpPr>
          <p:nvPr/>
        </p:nvSpPr>
        <p:spPr bwMode="auto">
          <a:xfrm>
            <a:off x="3939842" y="2261021"/>
            <a:ext cx="1432258" cy="731520"/>
          </a:xfrm>
          <a:prstGeom prst="rect">
            <a:avLst/>
          </a:prstGeom>
          <a:gradFill flip="none" rotWithShape="1">
            <a:gsLst>
              <a:gs pos="0">
                <a:srgbClr val="FD0000">
                  <a:shade val="30000"/>
                  <a:satMod val="115000"/>
                </a:srgbClr>
              </a:gs>
              <a:gs pos="50000">
                <a:srgbClr val="FD0000">
                  <a:shade val="67500"/>
                  <a:satMod val="115000"/>
                </a:srgbClr>
              </a:gs>
              <a:gs pos="100000">
                <a:srgbClr val="FD0000">
                  <a:shade val="100000"/>
                  <a:satMod val="115000"/>
                </a:srgbClr>
              </a:gs>
            </a:gsLst>
            <a:lin ang="189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p>
            <a:pPr marL="0" marR="0" lvl="0" indent="0" algn="ctr" defTabSz="914400" eaLnBrk="1" fontAlgn="auto" latinLnBrk="0" hangingPunct="1">
              <a:lnSpc>
                <a:spcPct val="100000"/>
              </a:lnSpc>
              <a:spcBef>
                <a:spcPts val="0"/>
              </a:spcBef>
              <a:spcAft>
                <a:spcPts val="0"/>
              </a:spcAft>
              <a:buClr>
                <a:srgbClr val="FD0000"/>
              </a:buClr>
              <a:buSzTx/>
              <a:buFontTx/>
              <a:buNone/>
              <a:tabLst/>
              <a:defRPr/>
            </a:pPr>
            <a:r>
              <a:rPr kumimoji="0" lang="en-US" sz="1200" b="0" i="0" u="none" strike="noStrike" kern="0" cap="none" spc="0" normalizeH="0" baseline="0" noProof="0" dirty="0" smtClean="0">
                <a:ln>
                  <a:noFill/>
                </a:ln>
                <a:solidFill>
                  <a:srgbClr val="FFFFFF"/>
                </a:solidFill>
                <a:effectLst/>
                <a:uLnTx/>
                <a:uFillTx/>
                <a:latin typeface="Arial" charset="0"/>
                <a:ea typeface="ＭＳ Ｐゴシック" pitchFamily="34" charset="-128"/>
              </a:rPr>
              <a:t>Distributed Order Orchestration</a:t>
            </a:r>
            <a:endParaRPr kumimoji="0" lang="en-US" sz="1200" b="0" i="0" u="none" strike="noStrike" kern="0" cap="none" spc="0" normalizeH="0" baseline="0" noProof="0" dirty="0">
              <a:ln>
                <a:noFill/>
              </a:ln>
              <a:solidFill>
                <a:srgbClr val="FFFFFF"/>
              </a:solidFill>
              <a:effectLst/>
              <a:uLnTx/>
              <a:uFillTx/>
              <a:latin typeface="Arial" charset="0"/>
              <a:ea typeface="ＭＳ Ｐゴシック" pitchFamily="34" charset="-128"/>
            </a:endParaRPr>
          </a:p>
        </p:txBody>
      </p:sp>
    </p:spTree>
    <p:extLst>
      <p:ext uri="{BB962C8B-B14F-4D97-AF65-F5344CB8AC3E}">
        <p14:creationId xmlns:p14="http://schemas.microsoft.com/office/powerpoint/2010/main" val="16157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481013"/>
            <a:ext cx="8229600" cy="423862"/>
          </a:xfrm>
        </p:spPr>
        <p:txBody>
          <a:bodyPr/>
          <a:lstStyle/>
          <a:p>
            <a:r>
              <a:rPr lang="en-US" dirty="0" smtClean="0">
                <a:latin typeface="Arial" charset="0"/>
                <a:ea typeface="ＭＳ Ｐゴシック" pitchFamily="34" charset="-128"/>
              </a:rPr>
              <a:t>Why is Fusion DOO Better and Different?</a:t>
            </a:r>
            <a:endParaRPr lang="en-US" dirty="0" smtClean="0"/>
          </a:p>
        </p:txBody>
      </p:sp>
      <p:pic>
        <p:nvPicPr>
          <p:cNvPr id="37" name="Picture 3"/>
          <p:cNvPicPr>
            <a:picLocks noChangeAspect="1" noChangeArrowheads="1"/>
          </p:cNvPicPr>
          <p:nvPr/>
        </p:nvPicPr>
        <p:blipFill>
          <a:blip r:embed="rId2" cstate="print"/>
          <a:srcRect/>
          <a:stretch>
            <a:fillRect/>
          </a:stretch>
        </p:blipFill>
        <p:spPr bwMode="auto">
          <a:xfrm>
            <a:off x="130175" y="1219200"/>
            <a:ext cx="1295400" cy="3287713"/>
          </a:xfrm>
          <a:prstGeom prst="rect">
            <a:avLst/>
          </a:prstGeom>
          <a:noFill/>
          <a:ln w="9525">
            <a:noFill/>
            <a:miter lim="800000"/>
            <a:headEnd/>
            <a:tailEnd/>
          </a:ln>
          <a:effectLst>
            <a:outerShdw dist="38100" dir="2700000" algn="tl" rotWithShape="0">
              <a:srgbClr val="808080">
                <a:alpha val="39999"/>
              </a:srgbClr>
            </a:outerShdw>
          </a:effectLst>
        </p:spPr>
      </p:pic>
      <p:pic>
        <p:nvPicPr>
          <p:cNvPr id="39944" name="Picture 6" descr="Workbench 1.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9075" y="1882775"/>
            <a:ext cx="2309813" cy="1120775"/>
          </a:xfrm>
          <a:prstGeom prst="rect">
            <a:avLst/>
          </a:prstGeom>
          <a:noFill/>
          <a:ln w="9525">
            <a:solidFill>
              <a:srgbClr val="404040"/>
            </a:solidFill>
            <a:miter lim="800000"/>
            <a:headEnd/>
            <a:tailEnd/>
          </a:ln>
        </p:spPr>
      </p:pic>
      <p:pic>
        <p:nvPicPr>
          <p:cNvPr id="39945" name="Picture 7" descr="Workbench 2.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488" y="4025900"/>
            <a:ext cx="2325687" cy="571500"/>
          </a:xfrm>
          <a:prstGeom prst="rect">
            <a:avLst/>
          </a:prstGeom>
          <a:noFill/>
          <a:ln w="9525">
            <a:solidFill>
              <a:srgbClr val="404040"/>
            </a:solidFill>
            <a:miter lim="800000"/>
            <a:headEnd/>
            <a:tailEnd/>
          </a:ln>
        </p:spPr>
      </p:pic>
      <p:sp>
        <p:nvSpPr>
          <p:cNvPr id="16" name="Content Placeholder 3"/>
          <p:cNvSpPr txBox="1">
            <a:spLocks/>
          </p:cNvSpPr>
          <p:nvPr/>
        </p:nvSpPr>
        <p:spPr bwMode="auto">
          <a:xfrm>
            <a:off x="2592306" y="1166393"/>
            <a:ext cx="6035282" cy="3657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4488" marR="0" lvl="0" indent="-119063" algn="l" defTabSz="914400" rtl="0" eaLnBrk="0" fontAlgn="base" latinLnBrk="0" hangingPunct="0">
              <a:lnSpc>
                <a:spcPct val="100000"/>
              </a:lnSpc>
              <a:spcBef>
                <a:spcPts val="500"/>
              </a:spcBef>
              <a:spcAft>
                <a:spcPts val="200"/>
              </a:spcAft>
              <a:buClr>
                <a:srgbClr val="FF0000"/>
              </a:buClr>
              <a:buSzTx/>
              <a:buFont typeface="Arial" charset="0"/>
              <a:buNone/>
              <a:tabLst>
                <a:tab pos="344488" algn="l"/>
              </a:tabLst>
              <a:defRPr/>
            </a:pP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Makes Your Existing Investments Better</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Create a unified customer and user experience without the need to rip-and-replace multiple complex systems</a:t>
            </a:r>
            <a:endParaRPr kumimoji="0" lang="en-US" sz="1400" b="0"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a:p>
            <a:pPr marL="344488" marR="0" lvl="0" indent="-119063" algn="l" defTabSz="914400" rtl="0" eaLnBrk="0" fontAlgn="base" latinLnBrk="0" hangingPunct="0">
              <a:lnSpc>
                <a:spcPct val="100000"/>
              </a:lnSpc>
              <a:spcBef>
                <a:spcPts val="1200"/>
              </a:spcBef>
              <a:spcAft>
                <a:spcPts val="200"/>
              </a:spcAft>
              <a:buClr>
                <a:srgbClr val="FF0000"/>
              </a:buClr>
              <a:buSzTx/>
              <a:buFont typeface="Arial" charset="0"/>
              <a:buNone/>
              <a:tabLst>
                <a:tab pos="344488" algn="l"/>
              </a:tabLst>
              <a:defRPr/>
            </a:pP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Accelerates Your Ability to Change</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Rules-based and highly configurable, you can quickly add and integrate new products &amp; processes, new fulfillment methods &amp; channels, new acquisitions …</a:t>
            </a:r>
          </a:p>
          <a:p>
            <a:pPr marL="344488" marR="0" lvl="0" indent="-119063" algn="l" defTabSz="914400" rtl="0" eaLnBrk="0" fontAlgn="base" latinLnBrk="0" hangingPunct="0">
              <a:lnSpc>
                <a:spcPct val="100000"/>
              </a:lnSpc>
              <a:spcBef>
                <a:spcPts val="1200"/>
              </a:spcBef>
              <a:spcAft>
                <a:spcPts val="200"/>
              </a:spcAft>
              <a:buClr>
                <a:srgbClr val="FF0000"/>
              </a:buClr>
              <a:buSzTx/>
              <a:buFont typeface="Arial" charset="0"/>
              <a:buNone/>
              <a:tabLst>
                <a:tab pos="344488" algn="l"/>
              </a:tabLst>
              <a:defRPr/>
            </a:pP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 It</a:t>
            </a:r>
            <a:r>
              <a:rPr kumimoji="0" lang="en-US" alt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t>
            </a: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s Real Application (not a tool-kit)</a:t>
            </a:r>
            <a:endParaRPr kumimoji="0" lang="en-US" sz="1600" b="0"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Other approaches require custom development with associated high risks, and long-term TCO issues</a:t>
            </a:r>
          </a:p>
          <a:p>
            <a:pPr marL="569913" marR="0" lvl="1" indent="-228600" algn="l" defTabSz="914400" rtl="0" eaLnBrk="0" fontAlgn="base" latinLnBrk="0" hangingPunct="0">
              <a:lnSpc>
                <a:spcPct val="100000"/>
              </a:lnSpc>
              <a:spcBef>
                <a:spcPts val="1200"/>
              </a:spcBef>
              <a:spcAft>
                <a:spcPts val="200"/>
              </a:spcAft>
              <a:buClr>
                <a:srgbClr val="FF0000"/>
              </a:buClr>
              <a:buSzTx/>
              <a:buFont typeface="Arial" charset="0"/>
              <a:buNone/>
              <a:tabLst>
                <a:tab pos="344488" algn="l"/>
              </a:tabLst>
              <a:defRPr/>
            </a:pP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It</a:t>
            </a:r>
            <a:r>
              <a:rPr kumimoji="0" lang="en-US" alt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a:t>
            </a:r>
            <a:r>
              <a:rPr kumimoji="0" lang="en-US" sz="16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s Standards Based</a:t>
            </a:r>
          </a:p>
          <a:p>
            <a:pPr marL="569913" marR="0" lvl="1" indent="-228600" algn="l" defTabSz="914400" rtl="0" eaLnBrk="0" fontAlgn="base" latinLnBrk="0" hangingPunct="0">
              <a:lnSpc>
                <a:spcPct val="100000"/>
              </a:lnSpc>
              <a:spcBef>
                <a:spcPts val="200"/>
              </a:spcBef>
              <a:spcAft>
                <a:spcPts val="200"/>
              </a:spcAft>
              <a:buClrTx/>
              <a:buSzTx/>
              <a:buFont typeface="Wingdings" pitchFamily="2" charset="2"/>
              <a:buChar char="Ø"/>
              <a:tabLst>
                <a:tab pos="344488" algn="l"/>
              </a:tabLst>
              <a:defRPr/>
            </a:pPr>
            <a:r>
              <a:rPr kumimoji="0" lang="en-US" sz="1400" b="0" i="1"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rPr>
              <a:t>Critical to the class of application</a:t>
            </a:r>
            <a:endParaRPr kumimoji="0" lang="en-US" sz="1400" b="1" i="0" u="none" strike="noStrike" kern="1200" cap="none" spc="0" normalizeH="0" baseline="0" noProof="0" dirty="0" smtClean="0">
              <a:ln>
                <a:noFill/>
              </a:ln>
              <a:solidFill>
                <a:srgbClr val="000000"/>
              </a:solidFill>
              <a:effectLst/>
              <a:uLnTx/>
              <a:uFillTx/>
              <a:latin typeface="Arial" charset="0"/>
              <a:ea typeface="ＭＳ Ｐゴシック" pitchFamily="34" charset="-128"/>
              <a:cs typeface="ＭＳ Ｐゴシック" pitchFamily="127"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OOW_Template_16x9_July 30">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OOW_Template_16x9_July 30</Template>
  <TotalTime>4939</TotalTime>
  <Words>5737</Words>
  <Application>Microsoft Office PowerPoint</Application>
  <PresentationFormat>全屏显示(16:9)</PresentationFormat>
  <Paragraphs>1065</Paragraphs>
  <Slides>67</Slides>
  <Notes>50</Notes>
  <HiddenSlides>3</HiddenSlides>
  <MMClips>0</MMClips>
  <ScaleCrop>false</ScaleCrop>
  <HeadingPairs>
    <vt:vector size="4" baseType="variant">
      <vt:variant>
        <vt:lpstr>主题</vt:lpstr>
      </vt:variant>
      <vt:variant>
        <vt:i4>2</vt:i4>
      </vt:variant>
      <vt:variant>
        <vt:lpstr>幻灯片标题</vt:lpstr>
      </vt:variant>
      <vt:variant>
        <vt:i4>67</vt:i4>
      </vt:variant>
    </vt:vector>
  </HeadingPairs>
  <TitlesOfParts>
    <vt:vector size="69" baseType="lpstr">
      <vt:lpstr>OOW_Template_16x9_July 30</vt:lpstr>
      <vt:lpstr>Default Theme</vt:lpstr>
      <vt:lpstr>PowerPoint 演示文稿</vt:lpstr>
      <vt:lpstr>Graphic Section Divider</vt:lpstr>
      <vt:lpstr>Oracle Fusion Supply Chain Management: Overview, Strategy, and Roadmap</vt:lpstr>
      <vt:lpstr>PowerPoint 演示文稿</vt:lpstr>
      <vt:lpstr>Program Agenda</vt:lpstr>
      <vt:lpstr>Fusion SCM Today</vt:lpstr>
      <vt:lpstr>Fusion  Distributed Order Orchestration and Global Order Promising </vt:lpstr>
      <vt:lpstr>Oracle Fusion Distributed Order Orchestration</vt:lpstr>
      <vt:lpstr>Why is Fusion DOO Better and Different?</vt:lpstr>
      <vt:lpstr>Oracle Applications: Current Release and Roadmap  Distributed Order Orchestration</vt:lpstr>
      <vt:lpstr>Why is Fusion GOP Better and Different?</vt:lpstr>
      <vt:lpstr>Oracle Applications: Current Release and Roadmap  Cost Management</vt:lpstr>
      <vt:lpstr>Distributed Order Orchestration with GOP</vt:lpstr>
      <vt:lpstr>Michelin</vt:lpstr>
      <vt:lpstr>Fusion  Inventory  Materials and Cost Management </vt:lpstr>
      <vt:lpstr>Fusion Materials Management</vt:lpstr>
      <vt:lpstr>Why is Fusion Materials Management Better and Different?</vt:lpstr>
      <vt:lpstr>Oracle Applications: Current Release and Roadmap  Fusion Materials Management</vt:lpstr>
      <vt:lpstr>Consigned Inventory from Supplier</vt:lpstr>
      <vt:lpstr>Fusion Internal Material Transfers</vt:lpstr>
      <vt:lpstr>Oracle Applications: Current Release and Roadmap  Cost Management</vt:lpstr>
      <vt:lpstr>Red Robin Gourmet Burgers, Inc. </vt:lpstr>
      <vt:lpstr>Fusion  Product Master Data Management </vt:lpstr>
      <vt:lpstr>PowerPoint 演示文稿</vt:lpstr>
      <vt:lpstr>PowerPoint 演示文稿</vt:lpstr>
      <vt:lpstr>Why is Fusion Product MDM Better &amp; Different?</vt:lpstr>
      <vt:lpstr>Oracle Applications: Current Release and Roadmap  Fusion Product Hub</vt:lpstr>
      <vt:lpstr>Value Chain Transformation</vt:lpstr>
      <vt:lpstr>O’Reilly Media</vt:lpstr>
      <vt:lpstr>Oracle ERP Cloud Service</vt:lpstr>
      <vt:lpstr>Program Agenda</vt:lpstr>
      <vt:lpstr>What’s Next &amp; Future   Innovation Management, Configurator, Pricing </vt:lpstr>
      <vt:lpstr>PowerPoint 演示文稿</vt:lpstr>
      <vt:lpstr>Starting Point: Many Sources of Ideas –      ... where to invest to maximize return on product development?</vt:lpstr>
      <vt:lpstr>Oracle Fusion Innovation Management</vt:lpstr>
      <vt:lpstr>Accelerating Your Innovation Stream  with Fusion Innovation Management</vt:lpstr>
      <vt:lpstr>Fusion Pricing</vt:lpstr>
      <vt:lpstr>Fusion Configurator</vt:lpstr>
      <vt:lpstr>What’s Future   Value Chain Planning</vt:lpstr>
      <vt:lpstr>Fusion Planning Central</vt:lpstr>
      <vt:lpstr>Unified Demand and Supply Planning Example</vt:lpstr>
      <vt:lpstr>Fusion Sales and Operations Planning</vt:lpstr>
      <vt:lpstr>What’s Next &amp; Future   Orchestration</vt:lpstr>
      <vt:lpstr>Three Inter-related  Orchestration Solutions</vt:lpstr>
      <vt:lpstr>Supply Chain Financial Orchestration Directions</vt:lpstr>
      <vt:lpstr>Supply Chain Orchestration Directions</vt:lpstr>
      <vt:lpstr>Fusion Orchestrated Fulfillment Directions</vt:lpstr>
      <vt:lpstr>What’s Future  Fusion  Execution </vt:lpstr>
      <vt:lpstr>Fusion Manufacturing Directions</vt:lpstr>
      <vt:lpstr>Fusion Manufacturing Proposed V1 Scope</vt:lpstr>
      <vt:lpstr>What’s Future   Product Value Chain</vt:lpstr>
      <vt:lpstr>Rapid NPI with Fusion Design and Launch Management</vt:lpstr>
      <vt:lpstr>Rapid NPI with Fusion Design and Launch Management</vt:lpstr>
      <vt:lpstr>Oracle Applications: Current Release and Roadmap  Oracle Supply Chain Management Cloud</vt:lpstr>
      <vt:lpstr>The Choice is Yours…</vt:lpstr>
      <vt:lpstr>Maximize Your OpenWorld SCM Experience</vt:lpstr>
      <vt:lpstr>Value Chain Planning Reception</vt:lpstr>
      <vt:lpstr>ALM / eAM / Manufacturing Reception</vt:lpstr>
      <vt:lpstr>Warehouse Management Reception</vt:lpstr>
      <vt:lpstr>Meet the Supply Chain Management Experts</vt:lpstr>
      <vt:lpstr>Supply Chain Management Reception</vt:lpstr>
      <vt:lpstr>Eco-Enterprise Innovation Awards  and the Business Case for Sustainability</vt:lpstr>
      <vt:lpstr>2nd Oracle Value Chain Summit </vt:lpstr>
      <vt:lpstr>Graphic Section Divider</vt:lpstr>
      <vt:lpstr>PowerPoint 演示文稿</vt:lpstr>
      <vt:lpstr>PowerPoint 演示文稿</vt:lpstr>
      <vt:lpstr>声明：</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Valerie Dubois</dc:creator>
  <cp:lastModifiedBy>Microsoft</cp:lastModifiedBy>
  <cp:revision>118</cp:revision>
  <cp:lastPrinted>2012-07-03T18:50:28Z</cp:lastPrinted>
  <dcterms:created xsi:type="dcterms:W3CDTF">2012-09-14T18:23:43Z</dcterms:created>
  <dcterms:modified xsi:type="dcterms:W3CDTF">2018-01-05T05:33:20Z</dcterms:modified>
</cp:coreProperties>
</file>